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59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 varScale="1">
        <p:scale>
          <a:sx n="128" d="100"/>
          <a:sy n="128" d="100"/>
        </p:scale>
        <p:origin x="792" y="8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3172-B185-4EAB-ADAC-B53103B139DF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6E32E-CD34-4244-A4EA-81671E08D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6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82345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536575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5201510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" y="2130426"/>
            <a:ext cx="47879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" y="3733800"/>
            <a:ext cx="47879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982344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906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906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906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5621365"/>
            <a:ext cx="899795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95300" y="4463568"/>
            <a:ext cx="89979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0" y="273051"/>
            <a:ext cx="5943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991612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347900" y="3221306"/>
            <a:ext cx="3017520" cy="86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87274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87274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1901952"/>
            <a:ext cx="257556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0" y="3273552"/>
            <a:ext cx="257556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67100" y="381000"/>
            <a:ext cx="602615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991612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347900" y="3221306"/>
            <a:ext cx="3017520" cy="86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87274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87274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02" y="1905000"/>
            <a:ext cx="257556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0" y="3276600"/>
            <a:ext cx="257556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61798" y="137160"/>
            <a:ext cx="960882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12409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7050" y="6312409"/>
            <a:ext cx="377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12409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ser_icon_2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81401" y="480858"/>
            <a:ext cx="2302350" cy="679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  <a:p>
            <a:pPr algn="ctr"/>
            <a:r>
              <a:rPr lang="en-US" sz="1100" b="1" dirty="0"/>
              <a:t>Customer called and disputed the transaction to Credit Union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674904" y="1735130"/>
            <a:ext cx="2115344" cy="537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Co-Ops </a:t>
            </a:r>
          </a:p>
          <a:p>
            <a:pPr algn="ctr"/>
            <a:r>
              <a:rPr lang="en-US" sz="1100" b="1" dirty="0"/>
              <a:t>(Financial Services)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819128" y="2776815"/>
            <a:ext cx="997626" cy="620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Submit the CB representment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69825" y="2683334"/>
            <a:ext cx="1200801" cy="66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FIS/ FDR</a:t>
            </a:r>
          </a:p>
          <a:p>
            <a:pPr algn="ctr"/>
            <a:r>
              <a:rPr lang="en-US" sz="1100" dirty="0"/>
              <a:t>Login to  FIS/ FDR and find the transaction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086086" y="4820947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18" name="Oval 117"/>
          <p:cNvSpPr/>
          <p:nvPr/>
        </p:nvSpPr>
        <p:spPr>
          <a:xfrm>
            <a:off x="2963964" y="6066431"/>
            <a:ext cx="908050" cy="470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End</a:t>
            </a:r>
          </a:p>
        </p:txBody>
      </p:sp>
      <p:cxnSp>
        <p:nvCxnSpPr>
          <p:cNvPr id="257" name="Straight Arrow Connector 256"/>
          <p:cNvCxnSpPr>
            <a:cxnSpLocks/>
            <a:stCxn id="4" idx="4"/>
            <a:endCxn id="92" idx="0"/>
          </p:cNvCxnSpPr>
          <p:nvPr/>
        </p:nvCxnSpPr>
        <p:spPr>
          <a:xfrm>
            <a:off x="4732576" y="1160687"/>
            <a:ext cx="0" cy="574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01790" y="4026063"/>
            <a:ext cx="1318650" cy="698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File the 1</a:t>
            </a:r>
            <a:r>
              <a:rPr lang="en-US" sz="1100" baseline="30000" dirty="0"/>
              <a:t>st</a:t>
            </a:r>
            <a:r>
              <a:rPr lang="en-US" sz="1100" dirty="0"/>
              <a:t> CB to Acquirer from FIS/ FDR.</a:t>
            </a:r>
          </a:p>
        </p:txBody>
      </p:sp>
      <p:cxnSp>
        <p:nvCxnSpPr>
          <p:cNvPr id="102" name="Straight Arrow Connector 101"/>
          <p:cNvCxnSpPr>
            <a:cxnSpLocks/>
            <a:stCxn id="97" idx="2"/>
            <a:endCxn id="115" idx="0"/>
          </p:cNvCxnSpPr>
          <p:nvPr/>
        </p:nvCxnSpPr>
        <p:spPr>
          <a:xfrm flipH="1">
            <a:off x="1061115" y="3351507"/>
            <a:ext cx="9111" cy="67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816754" y="1277566"/>
            <a:ext cx="17043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Receive Disputes through Emil/ Fax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1022A-21D9-4704-AB17-65B48E64B2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80412" y="357093"/>
            <a:ext cx="691698" cy="665264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D82BDB-9838-4BF3-930E-17001A21B326}"/>
              </a:ext>
            </a:extLst>
          </p:cNvPr>
          <p:cNvCxnSpPr>
            <a:cxnSpLocks/>
            <a:endCxn id="4" idx="6"/>
          </p:cNvCxnSpPr>
          <p:nvPr/>
        </p:nvCxnSpPr>
        <p:spPr>
          <a:xfrm flipH="1" flipV="1">
            <a:off x="5883751" y="820773"/>
            <a:ext cx="596662" cy="7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47D92C-6BC3-45CB-AC46-E9AB3D679B62}"/>
              </a:ext>
            </a:extLst>
          </p:cNvPr>
          <p:cNvSpPr/>
          <p:nvPr/>
        </p:nvSpPr>
        <p:spPr>
          <a:xfrm>
            <a:off x="6529380" y="934726"/>
            <a:ext cx="619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Start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0B384F-50B8-4EA3-8C68-825A63364D2F}"/>
              </a:ext>
            </a:extLst>
          </p:cNvPr>
          <p:cNvSpPr/>
          <p:nvPr/>
        </p:nvSpPr>
        <p:spPr>
          <a:xfrm>
            <a:off x="6239207" y="53735"/>
            <a:ext cx="1097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Customer</a:t>
            </a:r>
            <a:endParaRPr lang="en-US" dirty="0"/>
          </a:p>
        </p:txBody>
      </p:sp>
      <p:cxnSp>
        <p:nvCxnSpPr>
          <p:cNvPr id="48" name="Elbow Connector 108">
            <a:extLst>
              <a:ext uri="{FF2B5EF4-FFF2-40B4-BE49-F238E27FC236}">
                <a16:creationId xmlns:a16="http://schemas.microsoft.com/office/drawing/2014/main" id="{25CCEE9D-641F-4B7F-BE3D-937C8BCA8E65}"/>
              </a:ext>
            </a:extLst>
          </p:cNvPr>
          <p:cNvCxnSpPr>
            <a:cxnSpLocks/>
            <a:stCxn id="92" idx="1"/>
            <a:endCxn id="97" idx="0"/>
          </p:cNvCxnSpPr>
          <p:nvPr/>
        </p:nvCxnSpPr>
        <p:spPr>
          <a:xfrm rot="10800000" flipV="1">
            <a:off x="1070226" y="2004128"/>
            <a:ext cx="2604678" cy="679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191DC793-8CFC-42AB-8896-D4D005BCD227}"/>
              </a:ext>
            </a:extLst>
          </p:cNvPr>
          <p:cNvSpPr/>
          <p:nvPr/>
        </p:nvSpPr>
        <p:spPr>
          <a:xfrm>
            <a:off x="4667162" y="4055136"/>
            <a:ext cx="1964569" cy="8067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Received CB representment is satisficed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7FEC32-5453-491F-91F5-F50FFA6D16DF}"/>
              </a:ext>
            </a:extLst>
          </p:cNvPr>
          <p:cNvSpPr/>
          <p:nvPr/>
        </p:nvSpPr>
        <p:spPr>
          <a:xfrm>
            <a:off x="535131" y="1113389"/>
            <a:ext cx="1137700" cy="76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Darwin System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B08E25-DF6B-4438-A587-4A5E8B4E5AD0}"/>
              </a:ext>
            </a:extLst>
          </p:cNvPr>
          <p:cNvSpPr txBox="1"/>
          <p:nvPr/>
        </p:nvSpPr>
        <p:spPr>
          <a:xfrm>
            <a:off x="1720439" y="1337465"/>
            <a:ext cx="16289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Enter Dispute details/ Create Case</a:t>
            </a:r>
          </a:p>
        </p:txBody>
      </p:sp>
      <p:cxnSp>
        <p:nvCxnSpPr>
          <p:cNvPr id="75" name="Elbow Connector 108">
            <a:extLst>
              <a:ext uri="{FF2B5EF4-FFF2-40B4-BE49-F238E27FC236}">
                <a16:creationId xmlns:a16="http://schemas.microsoft.com/office/drawing/2014/main" id="{72200475-D9E8-4E8D-8BAD-AC57CE71A390}"/>
              </a:ext>
            </a:extLst>
          </p:cNvPr>
          <p:cNvCxnSpPr>
            <a:cxnSpLocks/>
            <a:stCxn id="65" idx="0"/>
            <a:endCxn id="4" idx="2"/>
          </p:cNvCxnSpPr>
          <p:nvPr/>
        </p:nvCxnSpPr>
        <p:spPr>
          <a:xfrm rot="5400000" flipH="1" flipV="1">
            <a:off x="2196383" y="-271629"/>
            <a:ext cx="292616" cy="2477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F866087-4C2A-4278-BDA2-261C28F3191D}"/>
              </a:ext>
            </a:extLst>
          </p:cNvPr>
          <p:cNvSpPr txBox="1"/>
          <p:nvPr/>
        </p:nvSpPr>
        <p:spPr>
          <a:xfrm>
            <a:off x="1309435" y="631748"/>
            <a:ext cx="24240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Send the response with Case Details to Track Further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2F6AFF-64EB-4D63-82A1-43C54D6C8B04}"/>
              </a:ext>
            </a:extLst>
          </p:cNvPr>
          <p:cNvSpPr/>
          <p:nvPr/>
        </p:nvSpPr>
        <p:spPr>
          <a:xfrm>
            <a:off x="7664791" y="3639078"/>
            <a:ext cx="1413879" cy="66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VISAReserve</a:t>
            </a:r>
            <a:r>
              <a:rPr lang="en-US" sz="1100" dirty="0"/>
              <a:t> to validate the received CB </a:t>
            </a:r>
            <a:r>
              <a:rPr lang="en-US" sz="1100" dirty="0" err="1"/>
              <a:t>representments</a:t>
            </a:r>
            <a:endParaRPr lang="en-US" sz="11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09B5DF-80C0-40CA-BD15-8AA87EE0FFEF}"/>
              </a:ext>
            </a:extLst>
          </p:cNvPr>
          <p:cNvSpPr/>
          <p:nvPr/>
        </p:nvSpPr>
        <p:spPr>
          <a:xfrm>
            <a:off x="7641398" y="2684627"/>
            <a:ext cx="1200801" cy="66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MasterCom</a:t>
            </a:r>
            <a:r>
              <a:rPr lang="en-US" sz="1100" dirty="0"/>
              <a:t> to validate the received CB </a:t>
            </a:r>
            <a:r>
              <a:rPr lang="en-US" sz="1100" dirty="0" err="1"/>
              <a:t>representments</a:t>
            </a:r>
            <a:endParaRPr lang="en-US" sz="1100" dirty="0"/>
          </a:p>
        </p:txBody>
      </p:sp>
      <p:cxnSp>
        <p:nvCxnSpPr>
          <p:cNvPr id="42" name="Elbow Connector 108">
            <a:extLst>
              <a:ext uri="{FF2B5EF4-FFF2-40B4-BE49-F238E27FC236}">
                <a16:creationId xmlns:a16="http://schemas.microsoft.com/office/drawing/2014/main" id="{AAE992D2-1D50-42F0-9E13-16E56ED80034}"/>
              </a:ext>
            </a:extLst>
          </p:cNvPr>
          <p:cNvCxnSpPr>
            <a:cxnSpLocks/>
            <a:stCxn id="95" idx="0"/>
            <a:endCxn id="86" idx="0"/>
          </p:cNvCxnSpPr>
          <p:nvPr/>
        </p:nvCxnSpPr>
        <p:spPr>
          <a:xfrm rot="5400000" flipH="1" flipV="1">
            <a:off x="6233776" y="768792"/>
            <a:ext cx="92188" cy="3923858"/>
          </a:xfrm>
          <a:prstGeom prst="bentConnector3">
            <a:avLst>
              <a:gd name="adj1" fmla="val 347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9C69792-FCF8-45BB-B1CA-578E15A91872}"/>
              </a:ext>
            </a:extLst>
          </p:cNvPr>
          <p:cNvSpPr/>
          <p:nvPr/>
        </p:nvSpPr>
        <p:spPr>
          <a:xfrm>
            <a:off x="6957219" y="5875551"/>
            <a:ext cx="679618" cy="55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Pre-Arbitration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A0B5E1-E6E9-4486-9AE2-C218935F35C7}"/>
              </a:ext>
            </a:extLst>
          </p:cNvPr>
          <p:cNvSpPr/>
          <p:nvPr/>
        </p:nvSpPr>
        <p:spPr>
          <a:xfrm>
            <a:off x="5181600" y="5787030"/>
            <a:ext cx="1227838" cy="716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Arbitrator will decide on claim in Visa Reserve/ Master Com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4D9F957-98FE-4924-9835-C2D3D3E73E3F}"/>
              </a:ext>
            </a:extLst>
          </p:cNvPr>
          <p:cNvCxnSpPr>
            <a:cxnSpLocks/>
            <a:stCxn id="46" idx="1"/>
            <a:endCxn id="47" idx="3"/>
          </p:cNvCxnSpPr>
          <p:nvPr/>
        </p:nvCxnSpPr>
        <p:spPr>
          <a:xfrm flipH="1" flipV="1">
            <a:off x="6409438" y="6145389"/>
            <a:ext cx="547781" cy="6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C205F40-5924-4D92-8333-7046CC4C367F}"/>
              </a:ext>
            </a:extLst>
          </p:cNvPr>
          <p:cNvSpPr/>
          <p:nvPr/>
        </p:nvSpPr>
        <p:spPr>
          <a:xfrm>
            <a:off x="2166724" y="2751141"/>
            <a:ext cx="1200801" cy="668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Acquirer Bank</a:t>
            </a:r>
          </a:p>
        </p:txBody>
      </p:sp>
      <p:cxnSp>
        <p:nvCxnSpPr>
          <p:cNvPr id="61" name="Elbow Connector 108">
            <a:extLst>
              <a:ext uri="{FF2B5EF4-FFF2-40B4-BE49-F238E27FC236}">
                <a16:creationId xmlns:a16="http://schemas.microsoft.com/office/drawing/2014/main" id="{61A4FCFE-65B8-4762-8EEC-548F8B0927BC}"/>
              </a:ext>
            </a:extLst>
          </p:cNvPr>
          <p:cNvCxnSpPr>
            <a:cxnSpLocks/>
            <a:stCxn id="115" idx="3"/>
            <a:endCxn id="60" idx="2"/>
          </p:cNvCxnSpPr>
          <p:nvPr/>
        </p:nvCxnSpPr>
        <p:spPr>
          <a:xfrm flipV="1">
            <a:off x="1720440" y="3419314"/>
            <a:ext cx="1046685" cy="955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5080502-016F-4DB8-9B3E-B2027BBD1CBD}"/>
              </a:ext>
            </a:extLst>
          </p:cNvPr>
          <p:cNvSpPr txBox="1"/>
          <p:nvPr/>
        </p:nvSpPr>
        <p:spPr>
          <a:xfrm>
            <a:off x="2387427" y="3742328"/>
            <a:ext cx="9456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Submit CB details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C30C47A-D05C-4234-BF14-D31166738DC4}"/>
              </a:ext>
            </a:extLst>
          </p:cNvPr>
          <p:cNvCxnSpPr>
            <a:cxnSpLocks/>
            <a:stCxn id="60" idx="3"/>
            <a:endCxn id="95" idx="1"/>
          </p:cNvCxnSpPr>
          <p:nvPr/>
        </p:nvCxnSpPr>
        <p:spPr>
          <a:xfrm>
            <a:off x="3367525" y="3085228"/>
            <a:ext cx="451603" cy="1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108">
            <a:extLst>
              <a:ext uri="{FF2B5EF4-FFF2-40B4-BE49-F238E27FC236}">
                <a16:creationId xmlns:a16="http://schemas.microsoft.com/office/drawing/2014/main" id="{39EDD022-5D66-4668-B626-1A20CF17342B}"/>
              </a:ext>
            </a:extLst>
          </p:cNvPr>
          <p:cNvCxnSpPr>
            <a:cxnSpLocks/>
            <a:stCxn id="95" idx="2"/>
            <a:endCxn id="83" idx="0"/>
          </p:cNvCxnSpPr>
          <p:nvPr/>
        </p:nvCxnSpPr>
        <p:spPr>
          <a:xfrm rot="16200000" flipH="1">
            <a:off x="6223874" y="1491221"/>
            <a:ext cx="241924" cy="40537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108">
            <a:extLst>
              <a:ext uri="{FF2B5EF4-FFF2-40B4-BE49-F238E27FC236}">
                <a16:creationId xmlns:a16="http://schemas.microsoft.com/office/drawing/2014/main" id="{E4C318A6-5E2C-4BD2-8014-7189E876CAB2}"/>
              </a:ext>
            </a:extLst>
          </p:cNvPr>
          <p:cNvCxnSpPr>
            <a:cxnSpLocks/>
            <a:stCxn id="95" idx="2"/>
            <a:endCxn id="115" idx="2"/>
          </p:cNvCxnSpPr>
          <p:nvPr/>
        </p:nvCxnSpPr>
        <p:spPr>
          <a:xfrm rot="5400000">
            <a:off x="2025905" y="2432364"/>
            <a:ext cx="1327246" cy="3256826"/>
          </a:xfrm>
          <a:prstGeom prst="bentConnector3">
            <a:avLst>
              <a:gd name="adj1" fmla="val 117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108">
            <a:extLst>
              <a:ext uri="{FF2B5EF4-FFF2-40B4-BE49-F238E27FC236}">
                <a16:creationId xmlns:a16="http://schemas.microsoft.com/office/drawing/2014/main" id="{19C9EEE4-EE2A-4B19-9190-59A154DA9A33}"/>
              </a:ext>
            </a:extLst>
          </p:cNvPr>
          <p:cNvCxnSpPr>
            <a:cxnSpLocks/>
            <a:stCxn id="64" idx="3"/>
            <a:endCxn id="91" idx="1"/>
          </p:cNvCxnSpPr>
          <p:nvPr/>
        </p:nvCxnSpPr>
        <p:spPr>
          <a:xfrm>
            <a:off x="6631731" y="4458527"/>
            <a:ext cx="950827" cy="579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2C98C32-DBBB-452F-B32D-6481B1A0527C}"/>
              </a:ext>
            </a:extLst>
          </p:cNvPr>
          <p:cNvSpPr/>
          <p:nvPr/>
        </p:nvSpPr>
        <p:spPr>
          <a:xfrm>
            <a:off x="7582558" y="4762120"/>
            <a:ext cx="819455" cy="55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Claim Loss to Credit Union</a:t>
            </a:r>
          </a:p>
        </p:txBody>
      </p:sp>
      <p:cxnSp>
        <p:nvCxnSpPr>
          <p:cNvPr id="103" name="Elbow Connector 108">
            <a:extLst>
              <a:ext uri="{FF2B5EF4-FFF2-40B4-BE49-F238E27FC236}">
                <a16:creationId xmlns:a16="http://schemas.microsoft.com/office/drawing/2014/main" id="{4A8D4779-512F-467A-8196-E7CB3FFC1144}"/>
              </a:ext>
            </a:extLst>
          </p:cNvPr>
          <p:cNvCxnSpPr>
            <a:cxnSpLocks/>
            <a:stCxn id="86" idx="2"/>
            <a:endCxn id="64" idx="0"/>
          </p:cNvCxnSpPr>
          <p:nvPr/>
        </p:nvCxnSpPr>
        <p:spPr>
          <a:xfrm rot="5400000">
            <a:off x="6594455" y="2407792"/>
            <a:ext cx="702336" cy="2592352"/>
          </a:xfrm>
          <a:prstGeom prst="bentConnector3">
            <a:avLst>
              <a:gd name="adj1" fmla="val 18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08">
            <a:extLst>
              <a:ext uri="{FF2B5EF4-FFF2-40B4-BE49-F238E27FC236}">
                <a16:creationId xmlns:a16="http://schemas.microsoft.com/office/drawing/2014/main" id="{5E875283-6891-475A-8E1F-076E1624422C}"/>
              </a:ext>
            </a:extLst>
          </p:cNvPr>
          <p:cNvCxnSpPr>
            <a:cxnSpLocks/>
            <a:stCxn id="92" idx="1"/>
            <a:endCxn id="65" idx="3"/>
          </p:cNvCxnSpPr>
          <p:nvPr/>
        </p:nvCxnSpPr>
        <p:spPr>
          <a:xfrm rot="10800000">
            <a:off x="1672832" y="1495451"/>
            <a:ext cx="2002073" cy="5086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08">
            <a:extLst>
              <a:ext uri="{FF2B5EF4-FFF2-40B4-BE49-F238E27FC236}">
                <a16:creationId xmlns:a16="http://schemas.microsoft.com/office/drawing/2014/main" id="{C29D5E4C-25E8-410D-A0FE-5CBE5BF6C159}"/>
              </a:ext>
            </a:extLst>
          </p:cNvPr>
          <p:cNvCxnSpPr>
            <a:cxnSpLocks/>
            <a:stCxn id="92" idx="3"/>
            <a:endCxn id="86" idx="1"/>
          </p:cNvCxnSpPr>
          <p:nvPr/>
        </p:nvCxnSpPr>
        <p:spPr>
          <a:xfrm>
            <a:off x="5790248" y="2004129"/>
            <a:ext cx="1851150" cy="1014585"/>
          </a:xfrm>
          <a:prstGeom prst="bentConnector3">
            <a:avLst>
              <a:gd name="adj1" fmla="val 505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CDADDEA6-6E3F-4B99-9860-096B0EF38E6A}"/>
              </a:ext>
            </a:extLst>
          </p:cNvPr>
          <p:cNvSpPr txBox="1"/>
          <p:nvPr/>
        </p:nvSpPr>
        <p:spPr>
          <a:xfrm>
            <a:off x="6409438" y="2644450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Co-Op Analyst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 Login to Mastercam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EA9F878-9EC8-4E86-92E9-CE81AE464789}"/>
              </a:ext>
            </a:extLst>
          </p:cNvPr>
          <p:cNvSpPr txBox="1"/>
          <p:nvPr/>
        </p:nvSpPr>
        <p:spPr>
          <a:xfrm>
            <a:off x="6366554" y="3611581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Co-Op Analyst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 Login to Visa Reserve</a:t>
            </a:r>
          </a:p>
        </p:txBody>
      </p:sp>
      <p:cxnSp>
        <p:nvCxnSpPr>
          <p:cNvPr id="177" name="Elbow Connector 108">
            <a:extLst>
              <a:ext uri="{FF2B5EF4-FFF2-40B4-BE49-F238E27FC236}">
                <a16:creationId xmlns:a16="http://schemas.microsoft.com/office/drawing/2014/main" id="{AF2F1BFD-8C4C-477D-849D-334921096E46}"/>
              </a:ext>
            </a:extLst>
          </p:cNvPr>
          <p:cNvCxnSpPr>
            <a:cxnSpLocks/>
            <a:stCxn id="92" idx="3"/>
            <a:endCxn id="83" idx="1"/>
          </p:cNvCxnSpPr>
          <p:nvPr/>
        </p:nvCxnSpPr>
        <p:spPr>
          <a:xfrm>
            <a:off x="5790248" y="2004129"/>
            <a:ext cx="1874543" cy="1969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B9BD26DE-7EC9-4DB2-81FC-B8E3710B55F3}"/>
              </a:ext>
            </a:extLst>
          </p:cNvPr>
          <p:cNvSpPr txBox="1"/>
          <p:nvPr/>
        </p:nvSpPr>
        <p:spPr>
          <a:xfrm>
            <a:off x="5287924" y="3618649"/>
            <a:ext cx="984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Co-Op Analyst  Decision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62D4EABE-7D63-4525-A1AE-5447EC2B519C}"/>
              </a:ext>
            </a:extLst>
          </p:cNvPr>
          <p:cNvSpPr txBox="1"/>
          <p:nvPr/>
        </p:nvSpPr>
        <p:spPr>
          <a:xfrm>
            <a:off x="8310263" y="4315117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Co-Op Analyst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 Decision</a:t>
            </a:r>
          </a:p>
        </p:txBody>
      </p:sp>
      <p:cxnSp>
        <p:nvCxnSpPr>
          <p:cNvPr id="245" name="Elbow Connector 108">
            <a:extLst>
              <a:ext uri="{FF2B5EF4-FFF2-40B4-BE49-F238E27FC236}">
                <a16:creationId xmlns:a16="http://schemas.microsoft.com/office/drawing/2014/main" id="{731B69C0-95A0-4250-9674-495D980C73F8}"/>
              </a:ext>
            </a:extLst>
          </p:cNvPr>
          <p:cNvCxnSpPr>
            <a:cxnSpLocks/>
            <a:stCxn id="83" idx="2"/>
            <a:endCxn id="64" idx="3"/>
          </p:cNvCxnSpPr>
          <p:nvPr/>
        </p:nvCxnSpPr>
        <p:spPr>
          <a:xfrm rot="5400000">
            <a:off x="7426093" y="3512889"/>
            <a:ext cx="151276" cy="174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108">
            <a:extLst>
              <a:ext uri="{FF2B5EF4-FFF2-40B4-BE49-F238E27FC236}">
                <a16:creationId xmlns:a16="http://schemas.microsoft.com/office/drawing/2014/main" id="{53981257-E2C1-4BC7-9258-AC4EE49D303A}"/>
              </a:ext>
            </a:extLst>
          </p:cNvPr>
          <p:cNvCxnSpPr>
            <a:cxnSpLocks/>
            <a:stCxn id="64" idx="2"/>
            <a:endCxn id="46" idx="0"/>
          </p:cNvCxnSpPr>
          <p:nvPr/>
        </p:nvCxnSpPr>
        <p:spPr>
          <a:xfrm rot="16200000" flipH="1">
            <a:off x="5966420" y="4544943"/>
            <a:ext cx="1013634" cy="1647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1D487EED-0EF6-4EDD-A283-8259D4457418}"/>
              </a:ext>
            </a:extLst>
          </p:cNvPr>
          <p:cNvSpPr txBox="1"/>
          <p:nvPr/>
        </p:nvSpPr>
        <p:spPr>
          <a:xfrm>
            <a:off x="5660710" y="4922698"/>
            <a:ext cx="309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No</a:t>
            </a:r>
          </a:p>
        </p:txBody>
      </p:sp>
      <p:cxnSp>
        <p:nvCxnSpPr>
          <p:cNvPr id="289" name="Elbow Connector 108">
            <a:extLst>
              <a:ext uri="{FF2B5EF4-FFF2-40B4-BE49-F238E27FC236}">
                <a16:creationId xmlns:a16="http://schemas.microsoft.com/office/drawing/2014/main" id="{BAE32F49-F294-4B3E-BFC6-6C65DB88B28B}"/>
              </a:ext>
            </a:extLst>
          </p:cNvPr>
          <p:cNvCxnSpPr>
            <a:cxnSpLocks/>
            <a:stCxn id="91" idx="2"/>
            <a:endCxn id="65" idx="1"/>
          </p:cNvCxnSpPr>
          <p:nvPr/>
        </p:nvCxnSpPr>
        <p:spPr>
          <a:xfrm rot="5400000" flipH="1">
            <a:off x="2354149" y="-323566"/>
            <a:ext cx="3819120" cy="7457155"/>
          </a:xfrm>
          <a:prstGeom prst="bentConnector4">
            <a:avLst>
              <a:gd name="adj1" fmla="val -5986"/>
              <a:gd name="adj2" fmla="val 103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108">
            <a:extLst>
              <a:ext uri="{FF2B5EF4-FFF2-40B4-BE49-F238E27FC236}">
                <a16:creationId xmlns:a16="http://schemas.microsoft.com/office/drawing/2014/main" id="{C4E19DB9-8E2F-4C0E-B2EA-3950008F7261}"/>
              </a:ext>
            </a:extLst>
          </p:cNvPr>
          <p:cNvCxnSpPr>
            <a:cxnSpLocks/>
            <a:stCxn id="46" idx="3"/>
            <a:endCxn id="83" idx="3"/>
          </p:cNvCxnSpPr>
          <p:nvPr/>
        </p:nvCxnSpPr>
        <p:spPr>
          <a:xfrm flipV="1">
            <a:off x="7636837" y="3973165"/>
            <a:ext cx="1441833" cy="2178612"/>
          </a:xfrm>
          <a:prstGeom prst="bentConnector3">
            <a:avLst>
              <a:gd name="adj1" fmla="val 115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108">
            <a:extLst>
              <a:ext uri="{FF2B5EF4-FFF2-40B4-BE49-F238E27FC236}">
                <a16:creationId xmlns:a16="http://schemas.microsoft.com/office/drawing/2014/main" id="{BC9941C3-9027-43E2-9FCA-C3B8F84BC834}"/>
              </a:ext>
            </a:extLst>
          </p:cNvPr>
          <p:cNvCxnSpPr>
            <a:cxnSpLocks/>
            <a:stCxn id="46" idx="3"/>
            <a:endCxn id="86" idx="3"/>
          </p:cNvCxnSpPr>
          <p:nvPr/>
        </p:nvCxnSpPr>
        <p:spPr>
          <a:xfrm flipV="1">
            <a:off x="7636837" y="3018714"/>
            <a:ext cx="1205362" cy="3133063"/>
          </a:xfrm>
          <a:prstGeom prst="bentConnector3">
            <a:avLst>
              <a:gd name="adj1" fmla="val 138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FA50DBC0-988D-482C-A7E3-26011F97C048}"/>
              </a:ext>
            </a:extLst>
          </p:cNvPr>
          <p:cNvSpPr txBox="1"/>
          <p:nvPr/>
        </p:nvSpPr>
        <p:spPr>
          <a:xfrm>
            <a:off x="7741036" y="5666492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Dispute the CB Representment </a:t>
            </a:r>
          </a:p>
          <a:p>
            <a:r>
              <a:rPr lang="en-US" sz="800" b="1" dirty="0">
                <a:solidFill>
                  <a:srgbClr val="00B050"/>
                </a:solidFill>
              </a:rPr>
              <a:t>and Submit for Pre-</a:t>
            </a:r>
            <a:r>
              <a:rPr lang="en-US" sz="800" b="1" dirty="0" err="1">
                <a:solidFill>
                  <a:srgbClr val="00B050"/>
                </a:solidFill>
              </a:rPr>
              <a:t>Arbitation</a:t>
            </a:r>
            <a:endParaRPr lang="en-US" sz="800" b="1" dirty="0">
              <a:solidFill>
                <a:srgbClr val="00B050"/>
              </a:solidFill>
            </a:endParaRPr>
          </a:p>
          <a:p>
            <a:r>
              <a:rPr lang="en-US" sz="8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65D261B0-D05F-4BDD-9212-6CF71AD0036F}"/>
              </a:ext>
            </a:extLst>
          </p:cNvPr>
          <p:cNvSpPr txBox="1"/>
          <p:nvPr/>
        </p:nvSpPr>
        <p:spPr>
          <a:xfrm>
            <a:off x="268364" y="5367335"/>
            <a:ext cx="26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Updates in Darwin on case updates regarding  CU claims</a:t>
            </a:r>
          </a:p>
        </p:txBody>
      </p:sp>
      <p:cxnSp>
        <p:nvCxnSpPr>
          <p:cNvPr id="294" name="Elbow Connector 108">
            <a:extLst>
              <a:ext uri="{FF2B5EF4-FFF2-40B4-BE49-F238E27FC236}">
                <a16:creationId xmlns:a16="http://schemas.microsoft.com/office/drawing/2014/main" id="{4A8609D9-0304-44B7-B270-F362DEDB17E4}"/>
              </a:ext>
            </a:extLst>
          </p:cNvPr>
          <p:cNvCxnSpPr>
            <a:cxnSpLocks/>
            <a:stCxn id="47" idx="1"/>
            <a:endCxn id="118" idx="0"/>
          </p:cNvCxnSpPr>
          <p:nvPr/>
        </p:nvCxnSpPr>
        <p:spPr>
          <a:xfrm rot="10800000">
            <a:off x="3417990" y="6066431"/>
            <a:ext cx="1763611" cy="78958"/>
          </a:xfrm>
          <a:prstGeom prst="bentConnector4">
            <a:avLst>
              <a:gd name="adj1" fmla="val 37128"/>
              <a:gd name="adj2" fmla="val 3895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108">
            <a:extLst>
              <a:ext uri="{FF2B5EF4-FFF2-40B4-BE49-F238E27FC236}">
                <a16:creationId xmlns:a16="http://schemas.microsoft.com/office/drawing/2014/main" id="{0AB6AE68-10F2-4F5D-B002-8F71EEE7EECC}"/>
              </a:ext>
            </a:extLst>
          </p:cNvPr>
          <p:cNvCxnSpPr>
            <a:cxnSpLocks/>
            <a:stCxn id="118" idx="2"/>
          </p:cNvCxnSpPr>
          <p:nvPr/>
        </p:nvCxnSpPr>
        <p:spPr>
          <a:xfrm rot="10800000">
            <a:off x="2767124" y="5583570"/>
            <a:ext cx="196840" cy="718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0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A6C4-C139-421F-A706-DF7527C2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MasterCom workflow</a:t>
            </a:r>
          </a:p>
        </p:txBody>
      </p:sp>
      <p:pic>
        <p:nvPicPr>
          <p:cNvPr id="3" name="Picture 2" descr="How MasterCom works">
            <a:extLst>
              <a:ext uri="{FF2B5EF4-FFF2-40B4-BE49-F238E27FC236}">
                <a16:creationId xmlns:a16="http://schemas.microsoft.com/office/drawing/2014/main" id="{71698659-2E43-407E-9EFA-519815652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915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653176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19081</TotalTime>
  <Words>150</Words>
  <Application>Microsoft Office PowerPoint</Application>
  <PresentationFormat>A4 Paper (210x297 mm)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Thatch</vt:lpstr>
      <vt:lpstr>PowerPoint Presentation</vt:lpstr>
      <vt:lpstr>MasterCom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RamiReddy PandillaPalli</cp:lastModifiedBy>
  <cp:revision>65</cp:revision>
  <dcterms:created xsi:type="dcterms:W3CDTF">2006-08-16T00:00:00Z</dcterms:created>
  <dcterms:modified xsi:type="dcterms:W3CDTF">2018-03-20T23:01:24Z</dcterms:modified>
</cp:coreProperties>
</file>