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216" autoAdjust="0"/>
  </p:normalViewPr>
  <p:slideViewPr>
    <p:cSldViewPr snapToGrid="0">
      <p:cViewPr varScale="1">
        <p:scale>
          <a:sx n="58" d="100"/>
          <a:sy n="58" d="100"/>
        </p:scale>
        <p:origin x="1646" y="6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ABD75-A130-4150-AAE4-AE2D3035641C}" type="datetimeFigureOut">
              <a:rPr lang="en-CA" smtClean="0"/>
              <a:t>2021-04-11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6D62B-C50E-417B-83A6-FFA84A8D2526}" type="slidenum">
              <a:rPr lang="en-CA" smtClean="0"/>
              <a:t>‹#›</a:t>
            </a:fld>
            <a:endParaRPr lang="en-CA"/>
          </a:p>
        </p:txBody>
      </p:sp>
    </p:spTree>
    <p:extLst>
      <p:ext uri="{BB962C8B-B14F-4D97-AF65-F5344CB8AC3E}">
        <p14:creationId xmlns:p14="http://schemas.microsoft.com/office/powerpoint/2010/main" val="177002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we move into the statistical analysis and modeling we conducted to answering how genetic background effects affect variability I </a:t>
            </a:r>
          </a:p>
        </p:txBody>
      </p:sp>
      <p:sp>
        <p:nvSpPr>
          <p:cNvPr id="4" name="Slide Number Placeholder 3"/>
          <p:cNvSpPr>
            <a:spLocks noGrp="1"/>
          </p:cNvSpPr>
          <p:nvPr>
            <p:ph type="sldNum" sz="quarter" idx="5"/>
          </p:nvPr>
        </p:nvSpPr>
        <p:spPr/>
        <p:txBody>
          <a:bodyPr/>
          <a:lstStyle/>
          <a:p>
            <a:fld id="{4816D62B-C50E-417B-83A6-FFA84A8D2526}" type="slidenum">
              <a:rPr lang="en-CA" smtClean="0"/>
              <a:t>2</a:t>
            </a:fld>
            <a:endParaRPr lang="en-CA"/>
          </a:p>
        </p:txBody>
      </p:sp>
    </p:spTree>
    <p:extLst>
      <p:ext uri="{BB962C8B-B14F-4D97-AF65-F5344CB8AC3E}">
        <p14:creationId xmlns:p14="http://schemas.microsoft.com/office/powerpoint/2010/main" val="3081298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This is a boxplot containing raw data on </a:t>
            </a:r>
            <a:r>
              <a:rPr lang="en-CA" dirty="0" err="1"/>
              <a:t>sd</a:t>
            </a:r>
            <a:r>
              <a:rPr lang="en-CA" dirty="0"/>
              <a:t> allelic series</a:t>
            </a:r>
          </a:p>
          <a:p>
            <a:pPr marL="171450" indent="-171450">
              <a:buFontTx/>
              <a:buChar char="-"/>
            </a:pPr>
            <a:r>
              <a:rPr lang="en-CA" dirty="0"/>
              <a:t>On the far left boxplot is the wild type ORE environment, center is the </a:t>
            </a:r>
            <a:r>
              <a:rPr lang="en-CA" dirty="0" err="1"/>
              <a:t>sd</a:t>
            </a:r>
            <a:r>
              <a:rPr lang="en-CA" dirty="0"/>
              <a:t>[E3] environment, and on the right is the </a:t>
            </a:r>
            <a:r>
              <a:rPr lang="en-CA" dirty="0" err="1"/>
              <a:t>sd</a:t>
            </a:r>
            <a:r>
              <a:rPr lang="en-CA" dirty="0"/>
              <a:t>[58d] environment</a:t>
            </a:r>
          </a:p>
          <a:p>
            <a:pPr marL="171450" indent="-171450">
              <a:buFontTx/>
              <a:buChar char="-"/>
            </a:pPr>
            <a:r>
              <a:rPr lang="en-CA" dirty="0"/>
              <a:t>This corresponds to phenotypically wild type allelic effects, moderate phenotypic effect, and strong phenotypic effect alleles/</a:t>
            </a:r>
            <a:r>
              <a:rPr lang="en-CA" dirty="0" err="1"/>
              <a:t>enviornments</a:t>
            </a:r>
            <a:endParaRPr lang="en-CA" dirty="0"/>
          </a:p>
          <a:p>
            <a:pPr marL="171450" indent="-171450">
              <a:buFontTx/>
              <a:buChar char="-"/>
            </a:pPr>
            <a:r>
              <a:rPr lang="en-CA" dirty="0"/>
              <a:t>On the y-axis is a measurement of wing size taken in mm</a:t>
            </a:r>
          </a:p>
          <a:p>
            <a:pPr marL="171450" indent="-171450">
              <a:buFontTx/>
              <a:buChar char="-"/>
            </a:pPr>
            <a:r>
              <a:rPr lang="en-CA" dirty="0"/>
              <a:t>On the x-axis is the various </a:t>
            </a:r>
            <a:r>
              <a:rPr lang="en-CA" dirty="0" err="1"/>
              <a:t>dgrp</a:t>
            </a:r>
            <a:r>
              <a:rPr lang="en-CA" dirty="0"/>
              <a:t> lines </a:t>
            </a:r>
          </a:p>
          <a:p>
            <a:pPr marL="171450" indent="-171450">
              <a:buFontTx/>
              <a:buChar char="-"/>
            </a:pPr>
            <a:endParaRPr lang="en-CA" dirty="0"/>
          </a:p>
          <a:p>
            <a:pPr marL="171450" indent="-171450">
              <a:buFontTx/>
              <a:buChar char="-"/>
            </a:pPr>
            <a:r>
              <a:rPr lang="en-CA" dirty="0"/>
              <a:t>I would like you to first pay attention to the line means, or the black bars in the center of the graphs and compare them first two each other in the same genetic environment</a:t>
            </a:r>
          </a:p>
          <a:p>
            <a:pPr marL="171450" indent="-171450">
              <a:buFontTx/>
              <a:buChar char="-"/>
            </a:pPr>
            <a:r>
              <a:rPr lang="en-CA" dirty="0"/>
              <a:t>Then compare how variable they are between one another in one environment verses the other two environments.  </a:t>
            </a:r>
          </a:p>
          <a:p>
            <a:pPr marL="171450" indent="-171450">
              <a:buFontTx/>
              <a:buChar char="-"/>
            </a:pPr>
            <a:r>
              <a:rPr lang="en-CA" dirty="0"/>
              <a:t>Quickly looking at the graph we can see that between line means show the most variation within the moderate allelic effect environment sdE3</a:t>
            </a:r>
          </a:p>
          <a:p>
            <a:pPr marL="171450" indent="-171450">
              <a:buFontTx/>
              <a:buChar char="-"/>
            </a:pPr>
            <a:r>
              <a:rPr lang="en-CA" dirty="0"/>
              <a:t>i.e. the means become more spaced out from one another in this moderate effect allele</a:t>
            </a:r>
          </a:p>
          <a:p>
            <a:pPr marL="0" indent="0">
              <a:buFontTx/>
              <a:buNone/>
            </a:pPr>
            <a:endParaRPr lang="en-CA" dirty="0"/>
          </a:p>
          <a:p>
            <a:pPr marL="171450" indent="-171450">
              <a:buFontTx/>
              <a:buChar char="-"/>
            </a:pPr>
            <a:r>
              <a:rPr lang="en-CA" dirty="0"/>
              <a:t>Now I would like you to pay attention the Q1-Q3 ranges for each of the lines across the genetic environments, for our example we will focus on DGRP line 443 </a:t>
            </a:r>
          </a:p>
          <a:p>
            <a:pPr marL="171450" indent="-171450">
              <a:buFontTx/>
              <a:buChar char="-"/>
            </a:pPr>
            <a:r>
              <a:rPr lang="en-CA" dirty="0"/>
              <a:t>From this we can quickly see that the within line variance is the largest in the moderate allelic effect environment.</a:t>
            </a:r>
          </a:p>
          <a:p>
            <a:pPr marL="0" indent="0">
              <a:buFontTx/>
              <a:buNone/>
            </a:pPr>
            <a:endParaRPr lang="en-CA" dirty="0"/>
          </a:p>
          <a:p>
            <a:pPr marL="0" indent="0">
              <a:buFontTx/>
              <a:buNone/>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11</a:t>
            </a:fld>
            <a:endParaRPr lang="en-CA"/>
          </a:p>
        </p:txBody>
      </p:sp>
    </p:spTree>
    <p:extLst>
      <p:ext uri="{BB962C8B-B14F-4D97-AF65-F5344CB8AC3E}">
        <p14:creationId xmlns:p14="http://schemas.microsoft.com/office/powerpoint/2010/main" val="726735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were to create  reaction norm of the mean on the raw data it would look like this:</a:t>
            </a:r>
          </a:p>
          <a:p>
            <a:r>
              <a:rPr lang="en-CA" dirty="0"/>
              <a:t>Where we can see that it appears that again moderate phenotypic effect alleles/environments increase the variance of the mean the most</a:t>
            </a:r>
          </a:p>
        </p:txBody>
      </p:sp>
      <p:sp>
        <p:nvSpPr>
          <p:cNvPr id="4" name="Slide Number Placeholder 3"/>
          <p:cNvSpPr>
            <a:spLocks noGrp="1"/>
          </p:cNvSpPr>
          <p:nvPr>
            <p:ph type="sldNum" sz="quarter" idx="5"/>
          </p:nvPr>
        </p:nvSpPr>
        <p:spPr/>
        <p:txBody>
          <a:bodyPr/>
          <a:lstStyle/>
          <a:p>
            <a:fld id="{4816D62B-C50E-417B-83A6-FFA84A8D2526}" type="slidenum">
              <a:rPr lang="en-CA" smtClean="0"/>
              <a:t>12</a:t>
            </a:fld>
            <a:endParaRPr lang="en-CA"/>
          </a:p>
        </p:txBody>
      </p:sp>
    </p:spTree>
    <p:extLst>
      <p:ext uri="{BB962C8B-B14F-4D97-AF65-F5344CB8AC3E}">
        <p14:creationId xmlns:p14="http://schemas.microsoft.com/office/powerpoint/2010/main" val="2517899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were to utilize a modified reaction norm of the mean we would see the same trend though it doesn’t look as clear cut as during the past reaction norm of the mean.</a:t>
            </a:r>
          </a:p>
        </p:txBody>
      </p:sp>
      <p:sp>
        <p:nvSpPr>
          <p:cNvPr id="4" name="Slide Number Placeholder 3"/>
          <p:cNvSpPr>
            <a:spLocks noGrp="1"/>
          </p:cNvSpPr>
          <p:nvPr>
            <p:ph type="sldNum" sz="quarter" idx="5"/>
          </p:nvPr>
        </p:nvSpPr>
        <p:spPr/>
        <p:txBody>
          <a:bodyPr/>
          <a:lstStyle/>
          <a:p>
            <a:fld id="{4816D62B-C50E-417B-83A6-FFA84A8D2526}" type="slidenum">
              <a:rPr lang="en-CA" smtClean="0"/>
              <a:t>13</a:t>
            </a:fld>
            <a:endParaRPr lang="en-CA"/>
          </a:p>
        </p:txBody>
      </p:sp>
    </p:spTree>
    <p:extLst>
      <p:ext uri="{BB962C8B-B14F-4D97-AF65-F5344CB8AC3E}">
        <p14:creationId xmlns:p14="http://schemas.microsoft.com/office/powerpoint/2010/main" val="79414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6B6B6B"/>
                </a:solidFill>
                <a:effectLst/>
                <a:latin typeface="Effra"/>
              </a:rPr>
              <a:t>Waddington's developmental landscape diagram.</a:t>
            </a:r>
            <a:r>
              <a:rPr lang="en-US" b="0" i="0" dirty="0">
                <a:solidFill>
                  <a:srgbClr val="6B6B6B"/>
                </a:solidFill>
                <a:effectLst/>
                <a:latin typeface="Effra"/>
              </a:rPr>
              <a:t> The landscape itself and the ball at the top are from his original diagram. The subsequent positions of the ball have been added to illustrate his point that development can be canalized to follow different routes (A and B). The plasticity to enable this to happen already exists in the wild population of organisms (modified diagram by K. Mitchell).</a:t>
            </a:r>
          </a:p>
          <a:p>
            <a:endParaRPr lang="en-US" b="0" i="0" dirty="0">
              <a:solidFill>
                <a:srgbClr val="6B6B6B"/>
              </a:solidFill>
              <a:effectLst/>
              <a:latin typeface="Effra"/>
            </a:endParaRPr>
          </a:p>
          <a:p>
            <a:r>
              <a:rPr lang="en-US" b="0" i="0" dirty="0">
                <a:solidFill>
                  <a:srgbClr val="6B6B6B"/>
                </a:solidFill>
                <a:effectLst/>
                <a:latin typeface="Effra"/>
              </a:rPr>
              <a:t>Genetic background dependence is a common trait of all eukaryotic gene systems that modulates the phenotypic effects of a mutant allele due to segregating genetic variation among different wild type strains.</a:t>
            </a:r>
          </a:p>
          <a:p>
            <a:endParaRPr lang="en-US" b="0" i="0" dirty="0">
              <a:solidFill>
                <a:srgbClr val="6B6B6B"/>
              </a:solidFill>
              <a:effectLst/>
              <a:latin typeface="Effra"/>
            </a:endParaRPr>
          </a:p>
          <a:p>
            <a:r>
              <a:rPr lang="en-US" b="0" i="0" dirty="0">
                <a:solidFill>
                  <a:srgbClr val="6B6B6B"/>
                </a:solidFill>
                <a:effectLst/>
                <a:latin typeface="Effra"/>
              </a:rPr>
              <a:t>Pictured here is a diagram from the work done by Waddington on the ability of a population of Drosophila being canalized via environmental or chemical changes to change their phenotype when starting from the same genotype. Where the population in question is represented by the blue sphere.</a:t>
            </a:r>
          </a:p>
          <a:p>
            <a:endParaRPr lang="en-US" b="0" i="0" dirty="0">
              <a:solidFill>
                <a:srgbClr val="6B6B6B"/>
              </a:solidFill>
              <a:effectLst/>
              <a:latin typeface="Effra"/>
            </a:endParaRPr>
          </a:p>
          <a:p>
            <a:r>
              <a:rPr lang="en-US" b="0" i="0" dirty="0">
                <a:solidFill>
                  <a:srgbClr val="6B6B6B"/>
                </a:solidFill>
                <a:effectLst/>
                <a:latin typeface="Effra"/>
              </a:rPr>
              <a:t>This is represented by changing the slope of one part of the diagram via perturbation (be it genetic or environmental) as seen in the yellow box in Panel A. In order to canalize a fate of a population into showing a distinct phenotype as seen by the change in the sphere’s trajectory in panel B. If perturbing over enough generations and selecting that phenotypic trait such that when that perturbation is no longer present the characteristic remains in the population’s genetics, the trait is canalized.</a:t>
            </a:r>
          </a:p>
          <a:p>
            <a:endParaRPr lang="en-US" b="0" i="0" dirty="0">
              <a:solidFill>
                <a:srgbClr val="6B6B6B"/>
              </a:solidFill>
              <a:effectLst/>
              <a:latin typeface="Eff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canalization took advantage of plasticity that is seen in a population, suggesting that the alleles necessary to enable this characteristic inheritance were available within the population but were not displayed until perturbation.  </a:t>
            </a:r>
            <a:endParaRPr lang="en-CA" dirty="0"/>
          </a:p>
          <a:p>
            <a:r>
              <a:rPr lang="en-CA" dirty="0"/>
              <a:t>This implies that canalization depends on the ability of a trait to vary where canalized traits show reduced variability or to capacity to vary and </a:t>
            </a:r>
            <a:r>
              <a:rPr lang="en-CA" dirty="0" err="1"/>
              <a:t>decanalization</a:t>
            </a:r>
            <a:r>
              <a:rPr lang="en-CA" dirty="0"/>
              <a:t> leads to increases in variability or ability to vary. </a:t>
            </a:r>
          </a:p>
          <a:p>
            <a:endParaRPr lang="en-CA" b="0" i="0" dirty="0">
              <a:solidFill>
                <a:srgbClr val="6B6B6B"/>
              </a:solidFill>
              <a:effectLst/>
              <a:latin typeface="Effra"/>
            </a:endParaRPr>
          </a:p>
          <a:p>
            <a:r>
              <a:rPr lang="en-US" b="0" i="0" dirty="0">
                <a:solidFill>
                  <a:srgbClr val="6B6B6B"/>
                </a:solidFill>
                <a:effectLst/>
                <a:latin typeface="Effra"/>
              </a:rPr>
              <a:t>A canalized phenotypic trait can be seen as robust which is characterized by low variation despite environmental or genetic perturbations. </a:t>
            </a:r>
            <a:br>
              <a:rPr lang="en-US" b="0" i="0" dirty="0">
                <a:solidFill>
                  <a:srgbClr val="6B6B6B"/>
                </a:solidFill>
                <a:effectLst/>
                <a:latin typeface="Effra"/>
              </a:rPr>
            </a:br>
            <a:br>
              <a:rPr lang="en-US" b="0" i="0" dirty="0">
                <a:solidFill>
                  <a:srgbClr val="6B6B6B"/>
                </a:solidFill>
                <a:effectLst/>
                <a:latin typeface="Effra"/>
              </a:rPr>
            </a:b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3</a:t>
            </a:fld>
            <a:endParaRPr lang="en-CA"/>
          </a:p>
        </p:txBody>
      </p:sp>
    </p:spTree>
    <p:extLst>
      <p:ext uri="{BB962C8B-B14F-4D97-AF65-F5344CB8AC3E}">
        <p14:creationId xmlns:p14="http://schemas.microsoft.com/office/powerpoint/2010/main" val="2818773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Canalization might be more easily visualized utilizing a genotype phenotype map.</a:t>
            </a:r>
            <a:br>
              <a:rPr lang="en-CA" dirty="0"/>
            </a:br>
            <a:r>
              <a:rPr lang="en-CA" dirty="0"/>
              <a:t>In this map:</a:t>
            </a:r>
          </a:p>
          <a:p>
            <a:pPr marL="171450" indent="-171450">
              <a:buFontTx/>
              <a:buChar char="-"/>
            </a:pPr>
            <a:r>
              <a:rPr lang="en-US" dirty="0"/>
              <a:t>Grey area in the phenotype space represents the range wild type phenotypic expression </a:t>
            </a:r>
          </a:p>
          <a:p>
            <a:pPr marL="171450" indent="-171450">
              <a:buFontTx/>
              <a:buChar char="-"/>
            </a:pPr>
            <a:r>
              <a:rPr lang="en-US" dirty="0"/>
              <a:t>Each </a:t>
            </a:r>
            <a:r>
              <a:rPr lang="en-US" dirty="0" err="1"/>
              <a:t>coloured</a:t>
            </a:r>
            <a:r>
              <a:rPr lang="en-US" dirty="0"/>
              <a:t> line represents a distinct genotype or strain Ex. Blue line </a:t>
            </a:r>
          </a:p>
          <a:p>
            <a:pPr marL="171450" indent="-171450">
              <a:buFontTx/>
              <a:buChar char="-"/>
            </a:pPr>
            <a:r>
              <a:rPr lang="en-CA" dirty="0"/>
              <a:t>Upon mutation, variation among genetic backgrounds is revealed through distinct mutant phenotypes that may also overlap with the range wild type phenotypic appearance and Cryptic genetic variation (or hidden variation displayed during perturbation) is revealed by broader distribution of these traits. </a:t>
            </a:r>
          </a:p>
          <a:p>
            <a:pPr marL="628650" lvl="1" indent="-171450">
              <a:buFontTx/>
              <a:buChar char="-"/>
            </a:pPr>
            <a:r>
              <a:rPr lang="en-CA" dirty="0"/>
              <a:t>For example the change from the “yellow” strain in a to the same “yellow” strain in b</a:t>
            </a:r>
          </a:p>
          <a:p>
            <a:endParaRPr lang="en-CA" dirty="0"/>
          </a:p>
          <a:p>
            <a:r>
              <a:rPr lang="en-CA" dirty="0"/>
              <a:t>With regards to canalization if a trait is canalized then we would observe perturbations or mutations to have a reduced effect on changes in phenotypic variability leading to a retainment of wild type appearance. </a:t>
            </a:r>
            <a:br>
              <a:rPr lang="en-CA" dirty="0"/>
            </a:br>
            <a:endParaRPr lang="en-CA" dirty="0"/>
          </a:p>
          <a:p>
            <a:r>
              <a:rPr lang="en-CA" dirty="0"/>
              <a:t>As you can see on this map nothing occurs in a vacuum and many levels exist to this map where interactions at every level can affect the phenotype of specific genotypes, as represented by the genetic background and intermediate spaces which can lead to drastically different phenotypes depending on the many interactions and processes from beginning to end of the central dogma (including protein-protein interactions, folding, mRNA levels, </a:t>
            </a:r>
            <a:r>
              <a:rPr lang="en-CA" dirty="0" err="1"/>
              <a:t>ect</a:t>
            </a:r>
            <a:r>
              <a:rPr lang="en-CA" dirty="0"/>
              <a:t>.) </a:t>
            </a:r>
            <a:br>
              <a:rPr lang="en-US" dirty="0"/>
            </a:br>
            <a:br>
              <a:rPr lang="en-US" dirty="0"/>
            </a:br>
            <a:r>
              <a:rPr lang="en-US" dirty="0"/>
              <a:t>Both genotype and environment affect trait expression whereby mutational effects on trait expression can be context dependent, interacting with environmental effects in which the mutation occurs leading to changes in variability in phenotypic traits.</a:t>
            </a:r>
          </a:p>
          <a:p>
            <a:r>
              <a:rPr lang="en-US" dirty="0"/>
              <a:t> </a:t>
            </a:r>
            <a:br>
              <a:rPr lang="en-US" dirty="0"/>
            </a:br>
            <a:r>
              <a:rPr lang="en-US" dirty="0"/>
              <a:t>Among this is genetic background effects or alleles at other genes throughout the genome that interact with the focal gene or allele of interest. </a:t>
            </a:r>
            <a:br>
              <a:rPr lang="en-US" dirty="0"/>
            </a:br>
            <a:endParaRPr lang="en-CA" dirty="0"/>
          </a:p>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4</a:t>
            </a:fld>
            <a:endParaRPr lang="en-CA"/>
          </a:p>
        </p:txBody>
      </p:sp>
    </p:spTree>
    <p:extLst>
      <p:ext uri="{BB962C8B-B14F-4D97-AF65-F5344CB8AC3E}">
        <p14:creationId xmlns:p14="http://schemas.microsoft.com/office/powerpoint/2010/main" val="384832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we can observe variation between and among backgrounds or strains what is not clear how exactly this variation manifests itself. Is there a way to predict variability based on the manifestation of a phenotype or its related genotype?</a:t>
            </a:r>
            <a:br>
              <a:rPr lang="en-US" dirty="0"/>
            </a:br>
            <a:r>
              <a:rPr lang="en-US" dirty="0"/>
              <a:t>Recent work by Chandler et al. have observed a goldilocks phenomenon where:</a:t>
            </a:r>
            <a:br>
              <a:rPr lang="en-US" dirty="0"/>
            </a:br>
            <a:r>
              <a:rPr lang="en-US" dirty="0"/>
              <a:t>Alleles that produce severe or weak phenotypic effects are least sensitive to genetic background effects </a:t>
            </a:r>
          </a:p>
          <a:p>
            <a:r>
              <a:rPr lang="en-US" dirty="0"/>
              <a:t>Alleles that produce moderate phenotypic effects are most sensitive to genetic background effects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This relationship is believed to be characterized by the non-linear sigmoidal relationship between gene activity and phenotypic effect. Whereby, a threshold of gene activity for a normal (Wild Type) trait must be met to ensure phenotypic expression. In canalized traits, this threshold is mediated by compensatory mechanisms in the genetic background in response to perturbations minimizing phenotypic variance from the wild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image wild type is expressed in blue while mutants expressed in red whereby the amount of a developmental process (gene activity) determines the phenotype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same magnitude of variation in the mechanisms results in drastically different variation in phenotypic expression </a:t>
            </a:r>
          </a:p>
        </p:txBody>
      </p:sp>
      <p:sp>
        <p:nvSpPr>
          <p:cNvPr id="4" name="Slide Number Placeholder 3"/>
          <p:cNvSpPr>
            <a:spLocks noGrp="1"/>
          </p:cNvSpPr>
          <p:nvPr>
            <p:ph type="sldNum" sz="quarter" idx="5"/>
          </p:nvPr>
        </p:nvSpPr>
        <p:spPr/>
        <p:txBody>
          <a:bodyPr/>
          <a:lstStyle/>
          <a:p>
            <a:fld id="{4816D62B-C50E-417B-83A6-FFA84A8D2526}" type="slidenum">
              <a:rPr lang="en-CA" smtClean="0"/>
              <a:t>5</a:t>
            </a:fld>
            <a:endParaRPr lang="en-CA"/>
          </a:p>
        </p:txBody>
      </p:sp>
    </p:spTree>
    <p:extLst>
      <p:ext uri="{BB962C8B-B14F-4D97-AF65-F5344CB8AC3E}">
        <p14:creationId xmlns:p14="http://schemas.microsoft.com/office/powerpoint/2010/main" val="254109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are studying canalization it would be expected that this object of study would be clearly defined.</a:t>
            </a:r>
          </a:p>
          <a:p>
            <a:r>
              <a:rPr lang="en-CA" dirty="0"/>
              <a:t>However over the years there have been many studies of canalization but no agreement on what defines it.</a:t>
            </a:r>
          </a:p>
          <a:p>
            <a:endParaRPr lang="en-CA" dirty="0"/>
          </a:p>
          <a:p>
            <a:r>
              <a:rPr lang="en-CA" dirty="0"/>
              <a:t>Broadly there are two main definitions of canalization</a:t>
            </a:r>
          </a:p>
          <a:p>
            <a:pPr marL="228600" indent="-228600">
              <a:buAutoNum type="arabicParenR"/>
            </a:pPr>
            <a:r>
              <a:rPr lang="en-CA" dirty="0"/>
              <a:t>The reaction norm of the mean</a:t>
            </a:r>
          </a:p>
          <a:p>
            <a:pPr marL="228600" indent="-228600">
              <a:buAutoNum type="arabicParenR"/>
            </a:pPr>
            <a:r>
              <a:rPr lang="en-CA" dirty="0"/>
              <a:t>Variation approach</a:t>
            </a:r>
          </a:p>
          <a:p>
            <a:pPr marL="228600" indent="-228600">
              <a:buAutoNum type="arabicParenR"/>
            </a:pPr>
            <a:endParaRPr lang="en-CA" dirty="0"/>
          </a:p>
          <a:p>
            <a:pPr marL="0" indent="0">
              <a:buNone/>
            </a:pPr>
            <a:r>
              <a:rPr lang="en-CA" dirty="0"/>
              <a:t>But may ask why should we care which definition of canalization we are using?</a:t>
            </a:r>
          </a:p>
          <a:p>
            <a:pPr marL="0" indent="0">
              <a:buNone/>
            </a:pPr>
            <a:r>
              <a:rPr lang="en-CA" dirty="0"/>
              <a:t>- The reason is because depending on the definition used a different metric may be used to measure canalization</a:t>
            </a:r>
          </a:p>
        </p:txBody>
      </p:sp>
      <p:sp>
        <p:nvSpPr>
          <p:cNvPr id="4" name="Slide Number Placeholder 3"/>
          <p:cNvSpPr>
            <a:spLocks noGrp="1"/>
          </p:cNvSpPr>
          <p:nvPr>
            <p:ph type="sldNum" sz="quarter" idx="5"/>
          </p:nvPr>
        </p:nvSpPr>
        <p:spPr/>
        <p:txBody>
          <a:bodyPr/>
          <a:lstStyle/>
          <a:p>
            <a:fld id="{4816D62B-C50E-417B-83A6-FFA84A8D2526}" type="slidenum">
              <a:rPr lang="en-CA" smtClean="0"/>
              <a:t>6</a:t>
            </a:fld>
            <a:endParaRPr lang="en-CA"/>
          </a:p>
        </p:txBody>
      </p:sp>
    </p:spTree>
    <p:extLst>
      <p:ext uri="{BB962C8B-B14F-4D97-AF65-F5344CB8AC3E}">
        <p14:creationId xmlns:p14="http://schemas.microsoft.com/office/powerpoint/2010/main" val="291660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Pictured here is an image of a reaction norm graphs: </a:t>
            </a:r>
          </a:p>
          <a:p>
            <a:r>
              <a:rPr lang="en-CA" dirty="0"/>
              <a:t>whereby A,B,C,D, and E each represent genetically distinct lines of animals where the individuals within these lines are genetically identical(or close to)</a:t>
            </a:r>
          </a:p>
          <a:p>
            <a:r>
              <a:rPr lang="en-CA" dirty="0"/>
              <a:t>On the x-axis: E1 and E2 represent: environment 1 and environment 2 where we have experimentally introduced a perturbation (be that be genetic or environmental) </a:t>
            </a:r>
          </a:p>
          <a:p>
            <a:r>
              <a:rPr lang="en-CA" dirty="0"/>
              <a:t>On the y-axis: are the line means, which is the measure of a certain trait, say for D. melanogaster wing size. </a:t>
            </a:r>
          </a:p>
          <a:p>
            <a:endParaRPr lang="en-CA" dirty="0"/>
          </a:p>
          <a:p>
            <a:r>
              <a:rPr lang="en-CA" dirty="0"/>
              <a:t>In panel A:</a:t>
            </a:r>
          </a:p>
          <a:p>
            <a:pPr marL="171450" indent="-171450">
              <a:buFontTx/>
              <a:buChar char="-"/>
            </a:pPr>
            <a:r>
              <a:rPr lang="en-CA" dirty="0"/>
              <a:t>You can see each line has a distinct line mean</a:t>
            </a:r>
          </a:p>
          <a:p>
            <a:pPr marL="171450" indent="-171450">
              <a:buFontTx/>
              <a:buChar char="-"/>
            </a:pPr>
            <a:r>
              <a:rPr lang="en-CA" dirty="0"/>
              <a:t>When you change the environment or treatment you can observe changes in line means in A,E, and C but not D and B</a:t>
            </a:r>
          </a:p>
          <a:p>
            <a:pPr marL="171450" indent="-171450">
              <a:buFontTx/>
              <a:buChar char="-"/>
            </a:pPr>
            <a:r>
              <a:rPr lang="en-CA" dirty="0"/>
              <a:t>According to the reaction norm of the mean definition of canalization is the opposite of phenotypic plasticity </a:t>
            </a:r>
          </a:p>
          <a:p>
            <a:pPr marL="171450" indent="-171450">
              <a:buFontTx/>
              <a:buChar char="-"/>
            </a:pPr>
            <a:r>
              <a:rPr lang="en-CA" dirty="0"/>
              <a:t>Therefore lines D and B are canalized to environment E1 and E2 </a:t>
            </a:r>
          </a:p>
          <a:p>
            <a:pPr marL="171450" indent="-171450">
              <a:buFontTx/>
              <a:buChar char="-"/>
            </a:pPr>
            <a:r>
              <a:rPr lang="en-CA" dirty="0"/>
              <a:t>Or there is no environmental effect on trait expression which was possibly mediated by genetic background effects</a:t>
            </a:r>
          </a:p>
          <a:p>
            <a:pPr marL="171450" indent="-171450">
              <a:buFontTx/>
              <a:buChar char="-"/>
            </a:pPr>
            <a:endParaRPr lang="en-CA" dirty="0"/>
          </a:p>
          <a:p>
            <a:pPr marL="0" indent="0">
              <a:buFontTx/>
              <a:buNone/>
            </a:pPr>
            <a:r>
              <a:rPr lang="en-CA" dirty="0"/>
              <a:t>In this approach canalization is inferred by the </a:t>
            </a:r>
            <a:r>
              <a:rPr lang="en-CA" dirty="0" err="1"/>
              <a:t>decanalization</a:t>
            </a:r>
            <a:r>
              <a:rPr lang="en-CA" dirty="0"/>
              <a:t> of a system through environmental (genetic or otherwise) stress that causes a perturbation of normal trait expression</a:t>
            </a:r>
          </a:p>
          <a:p>
            <a:pPr marL="171450" indent="-171450">
              <a:buFontTx/>
              <a:buChar char="-"/>
            </a:pPr>
            <a:r>
              <a:rPr lang="en-CA" dirty="0"/>
              <a:t>If see a change in phenotypic variation can ask if we infer the release of genetic variation for the trait </a:t>
            </a:r>
          </a:p>
          <a:p>
            <a:pPr marL="0" indent="0">
              <a:buFontTx/>
              <a:buNone/>
            </a:pPr>
            <a:br>
              <a:rPr lang="en-CA" dirty="0"/>
            </a:br>
            <a:r>
              <a:rPr lang="en-CA" dirty="0"/>
              <a:t>An idealized example of this is seen in panel B</a:t>
            </a:r>
          </a:p>
          <a:p>
            <a:pPr marL="171450" indent="-171450">
              <a:buFontTx/>
              <a:buChar char="-"/>
            </a:pPr>
            <a:r>
              <a:rPr lang="en-CA" dirty="0"/>
              <a:t>Where each line has relatively little between line variation (mean wing size is close together)</a:t>
            </a:r>
          </a:p>
          <a:p>
            <a:pPr marL="171450" indent="-171450">
              <a:buFontTx/>
              <a:buChar char="-"/>
            </a:pPr>
            <a:r>
              <a:rPr lang="en-CA" dirty="0"/>
              <a:t>When these same lines are exposed to E2 i.e. the stressful environment there is a significant increase in the between line variation (due to the GBE of released cryptic(hidden) genetic variation of trait expression) </a:t>
            </a:r>
          </a:p>
          <a:p>
            <a:pPr marL="171450" indent="-171450">
              <a:buFontTx/>
              <a:buChar char="-"/>
            </a:pPr>
            <a:r>
              <a:rPr lang="en-CA" dirty="0"/>
              <a:t>Fundamentally the more canalized a line is the less it’s mean should change across environments</a:t>
            </a:r>
          </a:p>
        </p:txBody>
      </p:sp>
      <p:sp>
        <p:nvSpPr>
          <p:cNvPr id="4" name="Slide Number Placeholder 3"/>
          <p:cNvSpPr>
            <a:spLocks noGrp="1"/>
          </p:cNvSpPr>
          <p:nvPr>
            <p:ph type="sldNum" sz="quarter" idx="5"/>
          </p:nvPr>
        </p:nvSpPr>
        <p:spPr/>
        <p:txBody>
          <a:bodyPr/>
          <a:lstStyle/>
          <a:p>
            <a:fld id="{4816D62B-C50E-417B-83A6-FFA84A8D2526}" type="slidenum">
              <a:rPr lang="en-CA" smtClean="0"/>
              <a:t>7</a:t>
            </a:fld>
            <a:endParaRPr lang="en-CA"/>
          </a:p>
        </p:txBody>
      </p:sp>
    </p:spTree>
    <p:extLst>
      <p:ext uri="{BB962C8B-B14F-4D97-AF65-F5344CB8AC3E}">
        <p14:creationId xmlns:p14="http://schemas.microsoft.com/office/powerpoint/2010/main" val="1826800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Second definition of canalization is fundamentally concerned with not how the line mean changes but how the measure of variation within lines changes.</a:t>
            </a:r>
          </a:p>
          <a:p>
            <a:endParaRPr lang="en-CA" dirty="0"/>
          </a:p>
          <a:p>
            <a:r>
              <a:rPr lang="en-CA" dirty="0"/>
              <a:t>Pictured in panel A </a:t>
            </a:r>
          </a:p>
          <a:p>
            <a:pPr marL="171450" indent="-171450">
              <a:buFontTx/>
              <a:buChar char="-"/>
            </a:pPr>
            <a:r>
              <a:rPr lang="en-CA" dirty="0"/>
              <a:t>Is another reaction norm graph but a measure of variability within the lines is also included, as seen by the whiskers or error bars.</a:t>
            </a:r>
          </a:p>
          <a:p>
            <a:pPr marL="171450" indent="-171450">
              <a:buFontTx/>
              <a:buChar char="-"/>
            </a:pPr>
            <a:r>
              <a:rPr lang="en-CA" dirty="0"/>
              <a:t>There are two lines in this graph represented by a striped and solid line </a:t>
            </a:r>
          </a:p>
          <a:p>
            <a:pPr marL="171450" indent="-171450">
              <a:buFontTx/>
              <a:buChar char="-"/>
            </a:pPr>
            <a:r>
              <a:rPr lang="en-CA" dirty="0"/>
              <a:t>The dashed line shows no difference in within line variation between the two environments E1 and E2</a:t>
            </a:r>
          </a:p>
          <a:p>
            <a:pPr marL="171450" indent="-171450">
              <a:buFontTx/>
              <a:buChar char="-"/>
            </a:pPr>
            <a:r>
              <a:rPr lang="en-CA" dirty="0"/>
              <a:t>However, the solid line shows a significant increase in within line variation between the two environments</a:t>
            </a:r>
          </a:p>
          <a:p>
            <a:pPr marL="171450" indent="-171450">
              <a:buFontTx/>
              <a:buChar char="-"/>
            </a:pPr>
            <a:endParaRPr lang="en-CA" dirty="0"/>
          </a:p>
          <a:p>
            <a:pPr marL="0" indent="0">
              <a:buFontTx/>
              <a:buNone/>
            </a:pPr>
            <a:r>
              <a:rPr lang="en-CA" dirty="0"/>
              <a:t>This can be pictured as a modified reaction norm as seen in panel B </a:t>
            </a:r>
          </a:p>
          <a:p>
            <a:pPr marL="0" indent="0">
              <a:buFontTx/>
              <a:buNone/>
            </a:pPr>
            <a:r>
              <a:rPr lang="en-CA" dirty="0"/>
              <a:t>Where on the y-axis the measure of within line variation can be plotted against the environments, with the solid and dotted lines representing the genetic lines </a:t>
            </a:r>
          </a:p>
          <a:p>
            <a:pPr marL="0" indent="0">
              <a:buFontTx/>
              <a:buNone/>
            </a:pPr>
            <a:endParaRPr lang="en-CA" dirty="0"/>
          </a:p>
          <a:p>
            <a:pPr marL="171450" indent="-171450">
              <a:buFontTx/>
              <a:buChar char="-"/>
            </a:pPr>
            <a:r>
              <a:rPr lang="en-CA" dirty="0"/>
              <a:t>In this example the dashed line shows no change in within line variation showing the trait is canalized with respect to environment E1 and E2 </a:t>
            </a:r>
          </a:p>
          <a:p>
            <a:pPr marL="0" indent="0">
              <a:buFontTx/>
              <a:buNone/>
            </a:pPr>
            <a:endParaRPr lang="en-CA" dirty="0"/>
          </a:p>
          <a:p>
            <a:pPr marL="0" indent="0">
              <a:buFontTx/>
              <a:buNone/>
            </a:pPr>
            <a:endParaRPr lang="en-CA" dirty="0"/>
          </a:p>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8</a:t>
            </a:fld>
            <a:endParaRPr lang="en-CA"/>
          </a:p>
        </p:txBody>
      </p:sp>
    </p:spTree>
    <p:extLst>
      <p:ext uri="{BB962C8B-B14F-4D97-AF65-F5344CB8AC3E}">
        <p14:creationId xmlns:p14="http://schemas.microsoft.com/office/powerpoint/2010/main" val="47183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Unlike the reaction norm of the mean approach the appropriate metric for the variation approach is not clear</a:t>
            </a:r>
          </a:p>
          <a:p>
            <a:pPr marL="171450" indent="-171450">
              <a:buFontTx/>
              <a:buChar char="-"/>
            </a:pPr>
            <a:r>
              <a:rPr lang="en-CA" dirty="0"/>
              <a:t>For example say we measure a single trait in multiple distinct lines all of which have different amounts of variation, it could be argued that lines showing less variation are better canalized than those with more variation </a:t>
            </a:r>
          </a:p>
          <a:p>
            <a:pPr marL="171450" indent="-171450">
              <a:buFontTx/>
              <a:buChar char="-"/>
            </a:pPr>
            <a:endParaRPr lang="en-CA" dirty="0"/>
          </a:p>
          <a:p>
            <a:pPr marL="0" indent="0">
              <a:buFontTx/>
              <a:buNone/>
            </a:pPr>
            <a:r>
              <a:rPr lang="en-CA" dirty="0"/>
              <a:t>Alternatively we can use and analogous approach to the reaction norm of the mean where we are not interested in the levels of within line variation in a single given environment but how it changes across those environments </a:t>
            </a:r>
          </a:p>
          <a:p>
            <a:pPr marL="0" indent="0">
              <a:buFontTx/>
              <a:buNone/>
            </a:pPr>
            <a:endParaRPr lang="en-CA" dirty="0"/>
          </a:p>
          <a:p>
            <a:pPr marL="0" indent="0">
              <a:buFontTx/>
              <a:buNone/>
            </a:pPr>
            <a:r>
              <a:rPr lang="en-CA" dirty="0"/>
              <a:t>This brings up the question what metric to use for within line between individuals variation?</a:t>
            </a:r>
          </a:p>
          <a:p>
            <a:pPr marL="0" indent="0">
              <a:buFontTx/>
              <a:buNone/>
            </a:pPr>
            <a:r>
              <a:rPr lang="en-CA" dirty="0"/>
              <a:t>Some may consider </a:t>
            </a:r>
            <a:r>
              <a:rPr lang="en-CA" dirty="0" err="1"/>
              <a:t>sd</a:t>
            </a:r>
            <a:r>
              <a:rPr lang="en-CA" dirty="0"/>
              <a:t> or variance as a metric to compare within line variation but these metrics are sensitive to assumptions of normality</a:t>
            </a:r>
          </a:p>
          <a:p>
            <a:pPr marL="0" indent="0">
              <a:buFontTx/>
              <a:buNone/>
            </a:pPr>
            <a:r>
              <a:rPr lang="en-CA" dirty="0"/>
              <a:t>Another metric may be the Coefficient of variation, but this estimate is sensitive to sampling size where with small samples the measurement is bias</a:t>
            </a:r>
          </a:p>
          <a:p>
            <a:pPr marL="0" indent="0">
              <a:buFontTx/>
              <a:buNone/>
            </a:pPr>
            <a:r>
              <a:rPr lang="en-CA" dirty="0"/>
              <a:t>A final metric is the median form of the </a:t>
            </a:r>
            <a:r>
              <a:rPr lang="en-CA" dirty="0" err="1"/>
              <a:t>levene’s</a:t>
            </a:r>
            <a:r>
              <a:rPr lang="en-CA" dirty="0"/>
              <a:t> test which takes the difference of individuals within a line from their respective line median </a:t>
            </a:r>
          </a:p>
          <a:p>
            <a:pPr marL="0" indent="0">
              <a:buFontTx/>
              <a:buNone/>
            </a:pPr>
            <a:r>
              <a:rPr lang="en-CA" dirty="0"/>
              <a:t>This metric is robust to both sampling size and normality and can be cast into the format of an ANOVA allowing for complex models with interaction terms to be explored </a:t>
            </a:r>
          </a:p>
          <a:p>
            <a:pPr marL="0" indent="0">
              <a:buFontTx/>
              <a:buNone/>
            </a:pPr>
            <a:endParaRPr lang="en-CA" dirty="0"/>
          </a:p>
          <a:p>
            <a:pPr marL="0" indent="0">
              <a:buFontTx/>
              <a:buNone/>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9</a:t>
            </a:fld>
            <a:endParaRPr lang="en-CA"/>
          </a:p>
        </p:txBody>
      </p:sp>
    </p:spTree>
    <p:extLst>
      <p:ext uri="{BB962C8B-B14F-4D97-AF65-F5344CB8AC3E}">
        <p14:creationId xmlns:p14="http://schemas.microsoft.com/office/powerpoint/2010/main" val="902688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dataset is from a previous experiment that was done in the </a:t>
            </a:r>
            <a:r>
              <a:rPr lang="en-CA" dirty="0" err="1"/>
              <a:t>dworkin</a:t>
            </a:r>
            <a:r>
              <a:rPr lang="en-CA" dirty="0"/>
              <a:t> lab by MSc Caitlyn Daley using D. melanogaster</a:t>
            </a:r>
          </a:p>
          <a:p>
            <a:pPr marL="171450" indent="-171450">
              <a:buFontTx/>
              <a:buChar char="-"/>
            </a:pPr>
            <a:r>
              <a:rPr lang="en-CA" dirty="0"/>
              <a:t>Within out dataset we have 5496 individuals </a:t>
            </a:r>
          </a:p>
          <a:p>
            <a:pPr marL="171450" indent="-171450">
              <a:buFontTx/>
              <a:buChar char="-"/>
            </a:pPr>
            <a:r>
              <a:rPr lang="en-CA" dirty="0"/>
              <a:t>Across two </a:t>
            </a:r>
            <a:r>
              <a:rPr lang="en-CA" dirty="0" err="1"/>
              <a:t>alleleic</a:t>
            </a:r>
            <a:r>
              <a:rPr lang="en-CA" dirty="0"/>
              <a:t> series, the scalloped and </a:t>
            </a:r>
            <a:r>
              <a:rPr lang="en-CA" dirty="0" err="1"/>
              <a:t>beadex</a:t>
            </a:r>
            <a:r>
              <a:rPr lang="en-CA" dirty="0"/>
              <a:t> allelic series</a:t>
            </a:r>
          </a:p>
          <a:p>
            <a:pPr marL="171450" indent="-171450">
              <a:buFontTx/>
              <a:buChar char="-"/>
            </a:pPr>
            <a:r>
              <a:rPr lang="en-CA" dirty="0"/>
              <a:t>There is a total of 8 mutant alleles and 1 wild type in the ORE genetic background which range in phenotypic effect severity on wing size from weak to severe</a:t>
            </a:r>
          </a:p>
          <a:p>
            <a:pPr marL="171450" indent="-171450">
              <a:buFontTx/>
              <a:buChar char="-"/>
            </a:pPr>
            <a:r>
              <a:rPr lang="en-CA" dirty="0"/>
              <a:t>Therefore including the wild type background there is 9 total genetic perturbation environments to test lines in </a:t>
            </a:r>
          </a:p>
          <a:p>
            <a:pPr marL="171450" indent="-171450">
              <a:buFontTx/>
              <a:buChar char="-"/>
            </a:pPr>
            <a:r>
              <a:rPr lang="en-CA" dirty="0"/>
              <a:t>We have 20 distinct genetic lines taken from the drosophila genetic reference panel </a:t>
            </a:r>
          </a:p>
          <a:p>
            <a:pPr marL="171450" indent="-171450">
              <a:buFontTx/>
              <a:buChar char="-"/>
            </a:pPr>
            <a:r>
              <a:rPr lang="en-CA" dirty="0"/>
              <a:t>The total wing area was measured and recorded </a:t>
            </a:r>
          </a:p>
          <a:p>
            <a:pPr marL="171450" indent="-171450">
              <a:buFontTx/>
              <a:buChar char="-"/>
            </a:pPr>
            <a:r>
              <a:rPr lang="en-CA" dirty="0"/>
              <a:t>This occurred over 2 replicate blocks </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10</a:t>
            </a:fld>
            <a:endParaRPr lang="en-CA"/>
          </a:p>
        </p:txBody>
      </p:sp>
    </p:spTree>
    <p:extLst>
      <p:ext uri="{BB962C8B-B14F-4D97-AF65-F5344CB8AC3E}">
        <p14:creationId xmlns:p14="http://schemas.microsoft.com/office/powerpoint/2010/main" val="301581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4/11/2021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4/11/2021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8E99-EA87-4618-A654-E611293FA2C7}"/>
              </a:ext>
            </a:extLst>
          </p:cNvPr>
          <p:cNvSpPr>
            <a:spLocks noGrp="1"/>
          </p:cNvSpPr>
          <p:nvPr>
            <p:ph type="ctrTitle"/>
          </p:nvPr>
        </p:nvSpPr>
        <p:spPr/>
        <p:txBody>
          <a:bodyPr/>
          <a:lstStyle/>
          <a:p>
            <a:r>
              <a:rPr lang="en-CA" dirty="0"/>
              <a:t>Examining genetic background effects on canalization in d. melanogaster</a:t>
            </a:r>
          </a:p>
        </p:txBody>
      </p:sp>
      <p:sp>
        <p:nvSpPr>
          <p:cNvPr id="3" name="Subtitle 2">
            <a:extLst>
              <a:ext uri="{FF2B5EF4-FFF2-40B4-BE49-F238E27FC236}">
                <a16:creationId xmlns:a16="http://schemas.microsoft.com/office/drawing/2014/main" id="{C3A1E412-8848-4802-9E99-1D5B2FB4F474}"/>
              </a:ext>
            </a:extLst>
          </p:cNvPr>
          <p:cNvSpPr>
            <a:spLocks noGrp="1"/>
          </p:cNvSpPr>
          <p:nvPr>
            <p:ph type="subTitle" idx="1"/>
          </p:nvPr>
        </p:nvSpPr>
        <p:spPr/>
        <p:txBody>
          <a:bodyPr/>
          <a:lstStyle/>
          <a:p>
            <a:r>
              <a:rPr lang="en-CA" dirty="0"/>
              <a:t>Brandon </a:t>
            </a:r>
            <a:r>
              <a:rPr lang="en-CA" dirty="0" err="1"/>
              <a:t>mcintyre</a:t>
            </a:r>
            <a:r>
              <a:rPr lang="en-CA" dirty="0"/>
              <a:t> &amp; </a:t>
            </a:r>
            <a:r>
              <a:rPr lang="en-CA" dirty="0" err="1"/>
              <a:t>rajat</a:t>
            </a:r>
            <a:r>
              <a:rPr lang="en-CA" dirty="0"/>
              <a:t> Bhargava </a:t>
            </a:r>
          </a:p>
        </p:txBody>
      </p:sp>
    </p:spTree>
    <p:extLst>
      <p:ext uri="{BB962C8B-B14F-4D97-AF65-F5344CB8AC3E}">
        <p14:creationId xmlns:p14="http://schemas.microsoft.com/office/powerpoint/2010/main" val="237493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F849-07A4-4694-A02A-ACC5CDFAEBF6}"/>
              </a:ext>
            </a:extLst>
          </p:cNvPr>
          <p:cNvSpPr>
            <a:spLocks noGrp="1"/>
          </p:cNvSpPr>
          <p:nvPr>
            <p:ph type="title"/>
          </p:nvPr>
        </p:nvSpPr>
        <p:spPr/>
        <p:txBody>
          <a:bodyPr/>
          <a:lstStyle/>
          <a:p>
            <a:r>
              <a:rPr lang="en-CA" dirty="0"/>
              <a:t>Our dataset</a:t>
            </a:r>
          </a:p>
        </p:txBody>
      </p:sp>
      <p:sp>
        <p:nvSpPr>
          <p:cNvPr id="3" name="Content Placeholder 2">
            <a:extLst>
              <a:ext uri="{FF2B5EF4-FFF2-40B4-BE49-F238E27FC236}">
                <a16:creationId xmlns:a16="http://schemas.microsoft.com/office/drawing/2014/main" id="{250B2E15-3BE7-49C3-96A2-75DA0085DA3E}"/>
              </a:ext>
            </a:extLst>
          </p:cNvPr>
          <p:cNvSpPr>
            <a:spLocks noGrp="1"/>
          </p:cNvSpPr>
          <p:nvPr>
            <p:ph idx="1"/>
          </p:nvPr>
        </p:nvSpPr>
        <p:spPr/>
        <p:txBody>
          <a:bodyPr/>
          <a:lstStyle/>
          <a:p>
            <a:r>
              <a:rPr lang="en-CA" dirty="0"/>
              <a:t>5496 individuals</a:t>
            </a:r>
          </a:p>
          <a:p>
            <a:r>
              <a:rPr lang="en-CA" dirty="0"/>
              <a:t>S8  mutant alleles, 2 </a:t>
            </a:r>
            <a:r>
              <a:rPr lang="en-CA" dirty="0" err="1"/>
              <a:t>alleleic</a:t>
            </a:r>
            <a:r>
              <a:rPr lang="en-CA" dirty="0"/>
              <a:t> series</a:t>
            </a:r>
          </a:p>
          <a:p>
            <a:r>
              <a:rPr lang="en-CA" dirty="0"/>
              <a:t>Scalloped: </a:t>
            </a:r>
            <a:r>
              <a:rPr lang="en-CA" dirty="0" err="1"/>
              <a:t>sd</a:t>
            </a:r>
            <a:r>
              <a:rPr lang="en-CA" dirty="0"/>
              <a:t>[29.1], </a:t>
            </a:r>
            <a:r>
              <a:rPr lang="en-CA" dirty="0" err="1"/>
              <a:t>sd</a:t>
            </a:r>
            <a:r>
              <a:rPr lang="en-CA" dirty="0"/>
              <a:t>[1]. </a:t>
            </a:r>
            <a:r>
              <a:rPr lang="en-CA" dirty="0" err="1"/>
              <a:t>sd</a:t>
            </a:r>
            <a:r>
              <a:rPr lang="en-CA" dirty="0"/>
              <a:t>[E3], </a:t>
            </a:r>
            <a:r>
              <a:rPr lang="en-CA" dirty="0" err="1"/>
              <a:t>sd</a:t>
            </a:r>
            <a:r>
              <a:rPr lang="en-CA" dirty="0"/>
              <a:t>[ETX4]. Sd[58d]</a:t>
            </a:r>
          </a:p>
          <a:p>
            <a:r>
              <a:rPr lang="en-CA" dirty="0" err="1"/>
              <a:t>Beadex</a:t>
            </a:r>
            <a:r>
              <a:rPr lang="en-CA" dirty="0"/>
              <a:t>: bx[1], bx[2], bx[3]</a:t>
            </a:r>
          </a:p>
          <a:p>
            <a:r>
              <a:rPr lang="en-CA" dirty="0"/>
              <a:t>20 DGRP lines </a:t>
            </a:r>
          </a:p>
          <a:p>
            <a:r>
              <a:rPr lang="en-CA" dirty="0"/>
              <a:t>2 replicate blocks </a:t>
            </a:r>
          </a:p>
          <a:p>
            <a:endParaRPr lang="en-CA" dirty="0"/>
          </a:p>
        </p:txBody>
      </p:sp>
    </p:spTree>
    <p:extLst>
      <p:ext uri="{BB962C8B-B14F-4D97-AF65-F5344CB8AC3E}">
        <p14:creationId xmlns:p14="http://schemas.microsoft.com/office/powerpoint/2010/main" val="4877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1E62-962F-41B4-886E-E18D7BB9F8D8}"/>
              </a:ext>
            </a:extLst>
          </p:cNvPr>
          <p:cNvSpPr>
            <a:spLocks noGrp="1"/>
          </p:cNvSpPr>
          <p:nvPr>
            <p:ph type="title"/>
          </p:nvPr>
        </p:nvSpPr>
        <p:spPr>
          <a:xfrm>
            <a:off x="1143001" y="299357"/>
            <a:ext cx="9905998" cy="1153886"/>
          </a:xfrm>
        </p:spPr>
        <p:txBody>
          <a:bodyPr/>
          <a:lstStyle/>
          <a:p>
            <a:r>
              <a:rPr lang="en-CA" dirty="0"/>
              <a:t>Within line between individuals and between line variation  </a:t>
            </a:r>
          </a:p>
        </p:txBody>
      </p:sp>
      <p:pic>
        <p:nvPicPr>
          <p:cNvPr id="5" name="Content Placeholder 4">
            <a:extLst>
              <a:ext uri="{FF2B5EF4-FFF2-40B4-BE49-F238E27FC236}">
                <a16:creationId xmlns:a16="http://schemas.microsoft.com/office/drawing/2014/main" id="{51928464-FB9C-4C3C-9652-61B97D1B4125}"/>
              </a:ext>
            </a:extLst>
          </p:cNvPr>
          <p:cNvPicPr>
            <a:picLocks noGrp="1" noChangeAspect="1"/>
          </p:cNvPicPr>
          <p:nvPr>
            <p:ph idx="1"/>
          </p:nvPr>
        </p:nvPicPr>
        <p:blipFill>
          <a:blip r:embed="rId3"/>
          <a:stretch>
            <a:fillRect/>
          </a:stretch>
        </p:blipFill>
        <p:spPr>
          <a:xfrm>
            <a:off x="1" y="1453243"/>
            <a:ext cx="12192000" cy="5404757"/>
          </a:xfrm>
        </p:spPr>
      </p:pic>
      <p:sp>
        <p:nvSpPr>
          <p:cNvPr id="10" name="Arrow: Down 9">
            <a:extLst>
              <a:ext uri="{FF2B5EF4-FFF2-40B4-BE49-F238E27FC236}">
                <a16:creationId xmlns:a16="http://schemas.microsoft.com/office/drawing/2014/main" id="{E39CB0D0-8284-44E5-AFEE-AB658632B536}"/>
              </a:ext>
            </a:extLst>
          </p:cNvPr>
          <p:cNvSpPr/>
          <p:nvPr/>
        </p:nvSpPr>
        <p:spPr>
          <a:xfrm>
            <a:off x="412811" y="220166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774B32AA-E35A-42F3-82BB-D04E0947EB8D}"/>
              </a:ext>
            </a:extLst>
          </p:cNvPr>
          <p:cNvSpPr/>
          <p:nvPr/>
        </p:nvSpPr>
        <p:spPr>
          <a:xfrm>
            <a:off x="599242" y="244931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Arrow: Down 13">
            <a:extLst>
              <a:ext uri="{FF2B5EF4-FFF2-40B4-BE49-F238E27FC236}">
                <a16:creationId xmlns:a16="http://schemas.microsoft.com/office/drawing/2014/main" id="{A63C8CE4-814F-4F6F-ACE7-56E1C091B520}"/>
              </a:ext>
            </a:extLst>
          </p:cNvPr>
          <p:cNvSpPr/>
          <p:nvPr/>
        </p:nvSpPr>
        <p:spPr>
          <a:xfrm>
            <a:off x="794549" y="244931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Down 14">
            <a:extLst>
              <a:ext uri="{FF2B5EF4-FFF2-40B4-BE49-F238E27FC236}">
                <a16:creationId xmlns:a16="http://schemas.microsoft.com/office/drawing/2014/main" id="{08D70946-2E86-472A-B4AE-9C06226459AA}"/>
              </a:ext>
            </a:extLst>
          </p:cNvPr>
          <p:cNvSpPr/>
          <p:nvPr/>
        </p:nvSpPr>
        <p:spPr>
          <a:xfrm>
            <a:off x="4344731" y="243777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Down 15">
            <a:extLst>
              <a:ext uri="{FF2B5EF4-FFF2-40B4-BE49-F238E27FC236}">
                <a16:creationId xmlns:a16="http://schemas.microsoft.com/office/drawing/2014/main" id="{E9FC3678-6B5F-4DFB-A76C-A766ED45AE3A}"/>
              </a:ext>
            </a:extLst>
          </p:cNvPr>
          <p:cNvSpPr/>
          <p:nvPr/>
        </p:nvSpPr>
        <p:spPr>
          <a:xfrm>
            <a:off x="4531162" y="480262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Down 16">
            <a:extLst>
              <a:ext uri="{FF2B5EF4-FFF2-40B4-BE49-F238E27FC236}">
                <a16:creationId xmlns:a16="http://schemas.microsoft.com/office/drawing/2014/main" id="{C1BEC56D-D551-43D5-AFAE-86011692C39A}"/>
              </a:ext>
            </a:extLst>
          </p:cNvPr>
          <p:cNvSpPr/>
          <p:nvPr/>
        </p:nvSpPr>
        <p:spPr>
          <a:xfrm>
            <a:off x="4717593" y="3325382"/>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978B432E-A9F5-432C-A1BA-17AB0B80D04A}"/>
              </a:ext>
            </a:extLst>
          </p:cNvPr>
          <p:cNvSpPr/>
          <p:nvPr/>
        </p:nvSpPr>
        <p:spPr>
          <a:xfrm>
            <a:off x="8259882" y="53424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Arrow: Down 18">
            <a:extLst>
              <a:ext uri="{FF2B5EF4-FFF2-40B4-BE49-F238E27FC236}">
                <a16:creationId xmlns:a16="http://schemas.microsoft.com/office/drawing/2014/main" id="{05FDAAC3-BAF8-480C-AC3C-3E85492EF4FA}"/>
              </a:ext>
            </a:extLst>
          </p:cNvPr>
          <p:cNvSpPr/>
          <p:nvPr/>
        </p:nvSpPr>
        <p:spPr>
          <a:xfrm>
            <a:off x="8657897" y="53424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Arrow: Down 19">
            <a:extLst>
              <a:ext uri="{FF2B5EF4-FFF2-40B4-BE49-F238E27FC236}">
                <a16:creationId xmlns:a16="http://schemas.microsoft.com/office/drawing/2014/main" id="{C988AEFD-1CCC-4009-8F7E-3D60C01E7480}"/>
              </a:ext>
            </a:extLst>
          </p:cNvPr>
          <p:cNvSpPr/>
          <p:nvPr/>
        </p:nvSpPr>
        <p:spPr>
          <a:xfrm>
            <a:off x="8412282" y="54948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ABB363F0-3191-44A8-8428-102B8D0B57B5}"/>
              </a:ext>
            </a:extLst>
          </p:cNvPr>
          <p:cNvSpPr/>
          <p:nvPr/>
        </p:nvSpPr>
        <p:spPr>
          <a:xfrm>
            <a:off x="3295909" y="2336800"/>
            <a:ext cx="186431" cy="429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BEB61B75-A50A-4598-B0A4-7F0A940DFB20}"/>
              </a:ext>
            </a:extLst>
          </p:cNvPr>
          <p:cNvSpPr/>
          <p:nvPr/>
        </p:nvSpPr>
        <p:spPr>
          <a:xfrm>
            <a:off x="7194762" y="3053081"/>
            <a:ext cx="242358" cy="15607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36453D72-4E68-464A-8D43-B414DE1A5956}"/>
              </a:ext>
            </a:extLst>
          </p:cNvPr>
          <p:cNvSpPr/>
          <p:nvPr/>
        </p:nvSpPr>
        <p:spPr>
          <a:xfrm>
            <a:off x="11159749" y="5670891"/>
            <a:ext cx="186431" cy="32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7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C7AE-42FC-482B-8FB0-6852B929B289}"/>
              </a:ext>
            </a:extLst>
          </p:cNvPr>
          <p:cNvSpPr>
            <a:spLocks noGrp="1"/>
          </p:cNvSpPr>
          <p:nvPr>
            <p:ph type="title"/>
          </p:nvPr>
        </p:nvSpPr>
        <p:spPr>
          <a:xfrm>
            <a:off x="1141413" y="609600"/>
            <a:ext cx="9905998" cy="1338026"/>
          </a:xfrm>
        </p:spPr>
        <p:txBody>
          <a:bodyPr/>
          <a:lstStyle/>
          <a:p>
            <a:r>
              <a:rPr lang="en-CA" dirty="0"/>
              <a:t>Reaction of the norm of the mean on raw data </a:t>
            </a:r>
          </a:p>
        </p:txBody>
      </p:sp>
      <p:pic>
        <p:nvPicPr>
          <p:cNvPr id="9" name="Content Placeholder 8" descr="Chart, line chart&#10;&#10;Description automatically generated">
            <a:extLst>
              <a:ext uri="{FF2B5EF4-FFF2-40B4-BE49-F238E27FC236}">
                <a16:creationId xmlns:a16="http://schemas.microsoft.com/office/drawing/2014/main" id="{2A24C0B2-75BA-424B-B803-E9678D8180A3}"/>
              </a:ext>
            </a:extLst>
          </p:cNvPr>
          <p:cNvPicPr>
            <a:picLocks noGrp="1" noChangeAspect="1"/>
          </p:cNvPicPr>
          <p:nvPr>
            <p:ph idx="1"/>
          </p:nvPr>
        </p:nvPicPr>
        <p:blipFill>
          <a:blip r:embed="rId3"/>
          <a:stretch>
            <a:fillRect/>
          </a:stretch>
        </p:blipFill>
        <p:spPr>
          <a:xfrm>
            <a:off x="289604" y="1947626"/>
            <a:ext cx="11609615" cy="4791549"/>
          </a:xfrm>
        </p:spPr>
      </p:pic>
      <p:sp>
        <p:nvSpPr>
          <p:cNvPr id="10" name="Rectangle 9">
            <a:extLst>
              <a:ext uri="{FF2B5EF4-FFF2-40B4-BE49-F238E27FC236}">
                <a16:creationId xmlns:a16="http://schemas.microsoft.com/office/drawing/2014/main" id="{2DBF886E-D9C3-4C51-A775-53499B001386}"/>
              </a:ext>
            </a:extLst>
          </p:cNvPr>
          <p:cNvSpPr/>
          <p:nvPr/>
        </p:nvSpPr>
        <p:spPr>
          <a:xfrm>
            <a:off x="8287473" y="2465408"/>
            <a:ext cx="2002421" cy="2951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8085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84F7-605B-495A-97A1-C3E1F22E9278}"/>
              </a:ext>
            </a:extLst>
          </p:cNvPr>
          <p:cNvSpPr>
            <a:spLocks noGrp="1"/>
          </p:cNvSpPr>
          <p:nvPr>
            <p:ph type="title"/>
          </p:nvPr>
        </p:nvSpPr>
        <p:spPr/>
        <p:txBody>
          <a:bodyPr/>
          <a:lstStyle/>
          <a:p>
            <a:r>
              <a:rPr lang="en-CA" dirty="0"/>
              <a:t>Modified reaction norm graph </a:t>
            </a:r>
          </a:p>
        </p:txBody>
      </p:sp>
      <p:pic>
        <p:nvPicPr>
          <p:cNvPr id="5" name="Content Placeholder 4" descr="Chart, line chart&#10;&#10;Description automatically generated">
            <a:extLst>
              <a:ext uri="{FF2B5EF4-FFF2-40B4-BE49-F238E27FC236}">
                <a16:creationId xmlns:a16="http://schemas.microsoft.com/office/drawing/2014/main" id="{E01230DB-64FA-4529-82D6-A35E84818839}"/>
              </a:ext>
            </a:extLst>
          </p:cNvPr>
          <p:cNvPicPr>
            <a:picLocks noGrp="1" noChangeAspect="1"/>
          </p:cNvPicPr>
          <p:nvPr>
            <p:ph idx="1"/>
          </p:nvPr>
        </p:nvPicPr>
        <p:blipFill>
          <a:blip r:embed="rId3"/>
          <a:stretch>
            <a:fillRect/>
          </a:stretch>
        </p:blipFill>
        <p:spPr>
          <a:xfrm>
            <a:off x="228599" y="1932867"/>
            <a:ext cx="11560629" cy="4699795"/>
          </a:xfrm>
        </p:spPr>
      </p:pic>
      <p:sp>
        <p:nvSpPr>
          <p:cNvPr id="6" name="Rectangle 5">
            <a:extLst>
              <a:ext uri="{FF2B5EF4-FFF2-40B4-BE49-F238E27FC236}">
                <a16:creationId xmlns:a16="http://schemas.microsoft.com/office/drawing/2014/main" id="{12A29C91-3002-4A33-B53E-44BBBAB5D04B}"/>
              </a:ext>
            </a:extLst>
          </p:cNvPr>
          <p:cNvSpPr/>
          <p:nvPr/>
        </p:nvSpPr>
        <p:spPr>
          <a:xfrm>
            <a:off x="8079129" y="2106592"/>
            <a:ext cx="2164466" cy="3738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224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019D-8C95-46C0-BC40-2A35A79C0DC2}"/>
              </a:ext>
            </a:extLst>
          </p:cNvPr>
          <p:cNvSpPr>
            <a:spLocks noGrp="1"/>
          </p:cNvSpPr>
          <p:nvPr>
            <p:ph type="title"/>
          </p:nvPr>
        </p:nvSpPr>
        <p:spPr/>
        <p:txBody>
          <a:bodyPr/>
          <a:lstStyle/>
          <a:p>
            <a:r>
              <a:rPr lang="en-CA" dirty="0"/>
              <a:t>GLM stuff goes here</a:t>
            </a:r>
          </a:p>
        </p:txBody>
      </p:sp>
      <p:sp>
        <p:nvSpPr>
          <p:cNvPr id="3" name="Content Placeholder 2">
            <a:extLst>
              <a:ext uri="{FF2B5EF4-FFF2-40B4-BE49-F238E27FC236}">
                <a16:creationId xmlns:a16="http://schemas.microsoft.com/office/drawing/2014/main" id="{18789BD5-7E8D-4A18-AE55-96CED2A2E6F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58002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E812-CA1E-4E55-9103-BA9077843209}"/>
              </a:ext>
            </a:extLst>
          </p:cNvPr>
          <p:cNvSpPr>
            <a:spLocks noGrp="1"/>
          </p:cNvSpPr>
          <p:nvPr>
            <p:ph type="title"/>
          </p:nvPr>
        </p:nvSpPr>
        <p:spPr/>
        <p:txBody>
          <a:bodyPr/>
          <a:lstStyle/>
          <a:p>
            <a:r>
              <a:rPr lang="en-CA" dirty="0" err="1"/>
              <a:t>Dhglmm</a:t>
            </a:r>
            <a:r>
              <a:rPr lang="en-CA" dirty="0"/>
              <a:t> goes here</a:t>
            </a:r>
          </a:p>
        </p:txBody>
      </p:sp>
      <p:sp>
        <p:nvSpPr>
          <p:cNvPr id="3" name="Content Placeholder 2">
            <a:extLst>
              <a:ext uri="{FF2B5EF4-FFF2-40B4-BE49-F238E27FC236}">
                <a16:creationId xmlns:a16="http://schemas.microsoft.com/office/drawing/2014/main" id="{D94C00A5-DAF4-496A-88F9-C3CD5682FC55}"/>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883621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F8D5-ACAF-4CB7-9235-941E6443A509}"/>
              </a:ext>
            </a:extLst>
          </p:cNvPr>
          <p:cNvSpPr>
            <a:spLocks noGrp="1"/>
          </p:cNvSpPr>
          <p:nvPr>
            <p:ph type="title"/>
          </p:nvPr>
        </p:nvSpPr>
        <p:spPr/>
        <p:txBody>
          <a:bodyPr/>
          <a:lstStyle/>
          <a:p>
            <a:r>
              <a:rPr lang="en-CA" dirty="0"/>
              <a:t>Future directions goes here</a:t>
            </a:r>
          </a:p>
        </p:txBody>
      </p:sp>
      <p:sp>
        <p:nvSpPr>
          <p:cNvPr id="3" name="Content Placeholder 2">
            <a:extLst>
              <a:ext uri="{FF2B5EF4-FFF2-40B4-BE49-F238E27FC236}">
                <a16:creationId xmlns:a16="http://schemas.microsoft.com/office/drawing/2014/main" id="{11DCDC71-8DBC-4D3E-B164-852F8221549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66238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3A19-4A57-4601-8026-B164001FD538}"/>
              </a:ext>
            </a:extLst>
          </p:cNvPr>
          <p:cNvSpPr>
            <a:spLocks noGrp="1"/>
          </p:cNvSpPr>
          <p:nvPr>
            <p:ph type="title"/>
          </p:nvPr>
        </p:nvSpPr>
        <p:spPr/>
        <p:txBody>
          <a:bodyPr/>
          <a:lstStyle/>
          <a:p>
            <a:r>
              <a:rPr lang="en-CA" dirty="0"/>
              <a:t>Presentation outline</a:t>
            </a:r>
          </a:p>
        </p:txBody>
      </p:sp>
      <p:sp>
        <p:nvSpPr>
          <p:cNvPr id="3" name="Content Placeholder 2">
            <a:extLst>
              <a:ext uri="{FF2B5EF4-FFF2-40B4-BE49-F238E27FC236}">
                <a16:creationId xmlns:a16="http://schemas.microsoft.com/office/drawing/2014/main" id="{E66A405C-CEC4-4589-8549-9FA34196726A}"/>
              </a:ext>
            </a:extLst>
          </p:cNvPr>
          <p:cNvSpPr>
            <a:spLocks noGrp="1"/>
          </p:cNvSpPr>
          <p:nvPr>
            <p:ph idx="1"/>
          </p:nvPr>
        </p:nvSpPr>
        <p:spPr/>
        <p:txBody>
          <a:bodyPr>
            <a:normAutofit/>
          </a:bodyPr>
          <a:lstStyle/>
          <a:p>
            <a:r>
              <a:rPr lang="en-CA" dirty="0"/>
              <a:t>Background information</a:t>
            </a:r>
          </a:p>
          <a:p>
            <a:r>
              <a:rPr lang="en-CA" dirty="0"/>
              <a:t>Defining canalization </a:t>
            </a:r>
          </a:p>
          <a:p>
            <a:r>
              <a:rPr lang="en-CA" dirty="0" err="1"/>
              <a:t>Lenenes</a:t>
            </a:r>
            <a:r>
              <a:rPr lang="en-CA" dirty="0"/>
              <a:t> stat</a:t>
            </a:r>
          </a:p>
          <a:p>
            <a:r>
              <a:rPr lang="en-CA" dirty="0"/>
              <a:t>Info about data set </a:t>
            </a:r>
          </a:p>
          <a:p>
            <a:r>
              <a:rPr lang="en-CA" dirty="0"/>
              <a:t>Within line between individuals and between line variation</a:t>
            </a:r>
          </a:p>
          <a:p>
            <a:r>
              <a:rPr lang="en-CA" dirty="0"/>
              <a:t>Linear models</a:t>
            </a:r>
          </a:p>
          <a:p>
            <a:r>
              <a:rPr lang="en-CA" dirty="0" err="1"/>
              <a:t>dhglmm</a:t>
            </a:r>
            <a:endParaRPr lang="en-CA" dirty="0"/>
          </a:p>
          <a:p>
            <a:endParaRPr lang="en-CA" dirty="0"/>
          </a:p>
          <a:p>
            <a:endParaRPr lang="en-CA" dirty="0"/>
          </a:p>
        </p:txBody>
      </p:sp>
    </p:spTree>
    <p:extLst>
      <p:ext uri="{BB962C8B-B14F-4D97-AF65-F5344CB8AC3E}">
        <p14:creationId xmlns:p14="http://schemas.microsoft.com/office/powerpoint/2010/main" val="228067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BF71-0E36-42F5-B450-6F822241C676}"/>
              </a:ext>
            </a:extLst>
          </p:cNvPr>
          <p:cNvSpPr>
            <a:spLocks noGrp="1"/>
          </p:cNvSpPr>
          <p:nvPr>
            <p:ph type="title"/>
          </p:nvPr>
        </p:nvSpPr>
        <p:spPr/>
        <p:txBody>
          <a:bodyPr/>
          <a:lstStyle/>
          <a:p>
            <a:r>
              <a:rPr lang="en-CA" dirty="0"/>
              <a:t>Canalization</a:t>
            </a:r>
          </a:p>
        </p:txBody>
      </p:sp>
      <p:pic>
        <p:nvPicPr>
          <p:cNvPr id="4" name="Content Placeholder 3">
            <a:extLst>
              <a:ext uri="{FF2B5EF4-FFF2-40B4-BE49-F238E27FC236}">
                <a16:creationId xmlns:a16="http://schemas.microsoft.com/office/drawing/2014/main" id="{0A78EA0D-5F81-4564-BF92-5D18D753BC46}"/>
              </a:ext>
            </a:extLst>
          </p:cNvPr>
          <p:cNvPicPr>
            <a:picLocks noGrp="1" noChangeAspect="1"/>
          </p:cNvPicPr>
          <p:nvPr>
            <p:ph idx="1"/>
          </p:nvPr>
        </p:nvPicPr>
        <p:blipFill>
          <a:blip r:embed="rId3"/>
          <a:stretch>
            <a:fillRect/>
          </a:stretch>
        </p:blipFill>
        <p:spPr>
          <a:xfrm>
            <a:off x="1757129" y="2667000"/>
            <a:ext cx="8674568" cy="3124200"/>
          </a:xfrm>
          <a:prstGeom prst="rect">
            <a:avLst/>
          </a:prstGeom>
        </p:spPr>
      </p:pic>
      <p:sp>
        <p:nvSpPr>
          <p:cNvPr id="5" name="TextBox 4">
            <a:extLst>
              <a:ext uri="{FF2B5EF4-FFF2-40B4-BE49-F238E27FC236}">
                <a16:creationId xmlns:a16="http://schemas.microsoft.com/office/drawing/2014/main" id="{47C96535-4B89-4778-A090-5513A93AB0DF}"/>
              </a:ext>
            </a:extLst>
          </p:cNvPr>
          <p:cNvSpPr txBox="1"/>
          <p:nvPr/>
        </p:nvSpPr>
        <p:spPr>
          <a:xfrm flipH="1">
            <a:off x="0" y="6328030"/>
            <a:ext cx="11759924" cy="369332"/>
          </a:xfrm>
          <a:prstGeom prst="rect">
            <a:avLst/>
          </a:prstGeom>
          <a:noFill/>
        </p:spPr>
        <p:txBody>
          <a:bodyPr wrap="square" rtlCol="0">
            <a:spAutoFit/>
          </a:bodyPr>
          <a:lstStyle/>
          <a:p>
            <a:r>
              <a:rPr lang="en-US" b="1" i="0" dirty="0">
                <a:solidFill>
                  <a:schemeClr val="tx1">
                    <a:lumMod val="75000"/>
                  </a:schemeClr>
                </a:solidFill>
                <a:effectLst/>
                <a:latin typeface="Effra"/>
              </a:rPr>
              <a:t>Waddington's developmental landscape diagram </a:t>
            </a:r>
            <a:r>
              <a:rPr lang="en-US" i="0" dirty="0">
                <a:solidFill>
                  <a:schemeClr val="tx1">
                    <a:lumMod val="75000"/>
                  </a:schemeClr>
                </a:solidFill>
                <a:effectLst/>
                <a:latin typeface="Effra"/>
              </a:rPr>
              <a:t>(modified diagram by K. Mitchell) (1957)</a:t>
            </a:r>
            <a:endParaRPr lang="en-CA" dirty="0">
              <a:solidFill>
                <a:schemeClr val="tx1">
                  <a:lumMod val="75000"/>
                </a:schemeClr>
              </a:solidFill>
            </a:endParaRPr>
          </a:p>
        </p:txBody>
      </p:sp>
      <p:sp>
        <p:nvSpPr>
          <p:cNvPr id="7" name="Rectangle 6">
            <a:extLst>
              <a:ext uri="{FF2B5EF4-FFF2-40B4-BE49-F238E27FC236}">
                <a16:creationId xmlns:a16="http://schemas.microsoft.com/office/drawing/2014/main" id="{52F4916F-E8CA-48BF-A9CB-02998DE7F4C2}"/>
              </a:ext>
            </a:extLst>
          </p:cNvPr>
          <p:cNvSpPr/>
          <p:nvPr/>
        </p:nvSpPr>
        <p:spPr>
          <a:xfrm>
            <a:off x="3163330" y="3317789"/>
            <a:ext cx="1248032" cy="4757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626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28BE-A606-452B-922D-65AFADDD2382}"/>
              </a:ext>
            </a:extLst>
          </p:cNvPr>
          <p:cNvSpPr>
            <a:spLocks noGrp="1"/>
          </p:cNvSpPr>
          <p:nvPr>
            <p:ph type="title"/>
          </p:nvPr>
        </p:nvSpPr>
        <p:spPr>
          <a:xfrm>
            <a:off x="1141413" y="609600"/>
            <a:ext cx="9905998" cy="1307268"/>
          </a:xfrm>
        </p:spPr>
        <p:txBody>
          <a:bodyPr/>
          <a:lstStyle/>
          <a:p>
            <a:r>
              <a:rPr lang="en-CA" dirty="0"/>
              <a:t>Genotype phenotype map</a:t>
            </a:r>
          </a:p>
        </p:txBody>
      </p:sp>
      <p:pic>
        <p:nvPicPr>
          <p:cNvPr id="4" name="Content Placeholder 3">
            <a:extLst>
              <a:ext uri="{FF2B5EF4-FFF2-40B4-BE49-F238E27FC236}">
                <a16:creationId xmlns:a16="http://schemas.microsoft.com/office/drawing/2014/main" id="{0DAA185E-AFF4-45B9-A95B-063660C67E82}"/>
              </a:ext>
            </a:extLst>
          </p:cNvPr>
          <p:cNvPicPr>
            <a:picLocks noGrp="1" noChangeAspect="1"/>
          </p:cNvPicPr>
          <p:nvPr>
            <p:ph idx="1"/>
          </p:nvPr>
        </p:nvPicPr>
        <p:blipFill>
          <a:blip r:embed="rId3"/>
          <a:stretch>
            <a:fillRect/>
          </a:stretch>
        </p:blipFill>
        <p:spPr>
          <a:xfrm>
            <a:off x="0" y="1929641"/>
            <a:ext cx="12192000" cy="4914215"/>
          </a:xfrm>
          <a:prstGeom prst="rect">
            <a:avLst/>
          </a:prstGeom>
        </p:spPr>
      </p:pic>
      <p:sp>
        <p:nvSpPr>
          <p:cNvPr id="5" name="TextBox 4">
            <a:extLst>
              <a:ext uri="{FF2B5EF4-FFF2-40B4-BE49-F238E27FC236}">
                <a16:creationId xmlns:a16="http://schemas.microsoft.com/office/drawing/2014/main" id="{1B54245E-3479-48DF-833B-EB23AFB5DD2F}"/>
              </a:ext>
            </a:extLst>
          </p:cNvPr>
          <p:cNvSpPr txBox="1"/>
          <p:nvPr/>
        </p:nvSpPr>
        <p:spPr>
          <a:xfrm>
            <a:off x="0" y="6487297"/>
            <a:ext cx="6178379" cy="369332"/>
          </a:xfrm>
          <a:prstGeom prst="rect">
            <a:avLst/>
          </a:prstGeom>
          <a:noFill/>
        </p:spPr>
        <p:txBody>
          <a:bodyPr wrap="square" rtlCol="0">
            <a:spAutoFit/>
          </a:bodyPr>
          <a:lstStyle/>
          <a:p>
            <a:r>
              <a:rPr lang="en-US" dirty="0">
                <a:solidFill>
                  <a:schemeClr val="bg1"/>
                </a:solidFill>
              </a:rPr>
              <a:t>(Chandler et al. 2013)</a:t>
            </a:r>
            <a:endParaRPr lang="en-CA" dirty="0"/>
          </a:p>
        </p:txBody>
      </p:sp>
      <p:sp>
        <p:nvSpPr>
          <p:cNvPr id="9" name="Rectangle 8">
            <a:extLst>
              <a:ext uri="{FF2B5EF4-FFF2-40B4-BE49-F238E27FC236}">
                <a16:creationId xmlns:a16="http://schemas.microsoft.com/office/drawing/2014/main" id="{796495C4-A806-46D2-AF61-37D57B0F9E80}"/>
              </a:ext>
            </a:extLst>
          </p:cNvPr>
          <p:cNvSpPr/>
          <p:nvPr/>
        </p:nvSpPr>
        <p:spPr>
          <a:xfrm>
            <a:off x="3274541" y="5546874"/>
            <a:ext cx="1643448" cy="753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D97D8FFD-C0F4-4EB4-901A-BA7429E6E851}"/>
              </a:ext>
            </a:extLst>
          </p:cNvPr>
          <p:cNvSpPr/>
          <p:nvPr/>
        </p:nvSpPr>
        <p:spPr>
          <a:xfrm>
            <a:off x="8283147" y="5576456"/>
            <a:ext cx="1643448" cy="753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5A4CF9ED-BC49-400A-9EFA-406530194D24}"/>
              </a:ext>
            </a:extLst>
          </p:cNvPr>
          <p:cNvSpPr/>
          <p:nvPr/>
        </p:nvSpPr>
        <p:spPr>
          <a:xfrm>
            <a:off x="4040659" y="2755557"/>
            <a:ext cx="543698"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83CCBA54-5E6E-42B8-A27D-1372BBCD7A08}"/>
              </a:ext>
            </a:extLst>
          </p:cNvPr>
          <p:cNvSpPr/>
          <p:nvPr/>
        </p:nvSpPr>
        <p:spPr>
          <a:xfrm>
            <a:off x="9006017" y="2755556"/>
            <a:ext cx="543698"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064951F4-2482-4150-A64F-8AFBA2E3C4E5}"/>
              </a:ext>
            </a:extLst>
          </p:cNvPr>
          <p:cNvSpPr/>
          <p:nvPr/>
        </p:nvSpPr>
        <p:spPr>
          <a:xfrm rot="19681497">
            <a:off x="3856780" y="5859439"/>
            <a:ext cx="745969" cy="397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8AF969F6-DF32-4FA2-8F9D-0711E4891AA2}"/>
              </a:ext>
            </a:extLst>
          </p:cNvPr>
          <p:cNvSpPr/>
          <p:nvPr/>
        </p:nvSpPr>
        <p:spPr>
          <a:xfrm rot="19485754">
            <a:off x="9298974" y="5813678"/>
            <a:ext cx="1471548" cy="514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3353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4136-77D6-4CA7-AF9B-828909026CE6}"/>
              </a:ext>
            </a:extLst>
          </p:cNvPr>
          <p:cNvSpPr>
            <a:spLocks noGrp="1"/>
          </p:cNvSpPr>
          <p:nvPr>
            <p:ph type="title"/>
          </p:nvPr>
        </p:nvSpPr>
        <p:spPr>
          <a:xfrm>
            <a:off x="1141414" y="609600"/>
            <a:ext cx="6038768" cy="1905000"/>
          </a:xfrm>
        </p:spPr>
        <p:txBody>
          <a:bodyPr>
            <a:normAutofit/>
          </a:bodyPr>
          <a:lstStyle/>
          <a:p>
            <a:r>
              <a:rPr lang="en-CA" dirty="0"/>
              <a:t>“goldilocks” phenomenon</a:t>
            </a:r>
          </a:p>
        </p:txBody>
      </p:sp>
      <p:sp>
        <p:nvSpPr>
          <p:cNvPr id="3" name="Content Placeholder 2">
            <a:extLst>
              <a:ext uri="{FF2B5EF4-FFF2-40B4-BE49-F238E27FC236}">
                <a16:creationId xmlns:a16="http://schemas.microsoft.com/office/drawing/2014/main" id="{1AE769F6-3BA0-48A1-A33C-FFA8021A7238}"/>
              </a:ext>
            </a:extLst>
          </p:cNvPr>
          <p:cNvSpPr>
            <a:spLocks noGrp="1"/>
          </p:cNvSpPr>
          <p:nvPr>
            <p:ph idx="1"/>
          </p:nvPr>
        </p:nvSpPr>
        <p:spPr>
          <a:xfrm>
            <a:off x="1141414" y="2666999"/>
            <a:ext cx="5920867" cy="3373879"/>
          </a:xfrm>
        </p:spPr>
        <p:txBody>
          <a:bodyPr>
            <a:normAutofit/>
          </a:bodyPr>
          <a:lstStyle/>
          <a:p>
            <a:r>
              <a:rPr lang="en-CA" dirty="0"/>
              <a:t>Severe and weak phenotypic effect alleles are least sensitive to genetic background effects</a:t>
            </a:r>
          </a:p>
          <a:p>
            <a:r>
              <a:rPr lang="en-CA" dirty="0"/>
              <a:t>Alleles that produce moderate phenotypic effects are most sensitive to genetic background effects</a:t>
            </a:r>
          </a:p>
        </p:txBody>
      </p:sp>
      <p:sp>
        <p:nvSpPr>
          <p:cNvPr id="7" name="Rectangle 9">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4B29CC-3253-4D81-AEC7-CCB72BBB2862}"/>
              </a:ext>
            </a:extLst>
          </p:cNvPr>
          <p:cNvPicPr>
            <a:picLocks noChangeAspect="1"/>
          </p:cNvPicPr>
          <p:nvPr/>
        </p:nvPicPr>
        <p:blipFill rotWithShape="1">
          <a:blip r:embed="rId4"/>
          <a:srcRect l="4822"/>
          <a:stretch/>
        </p:blipFill>
        <p:spPr>
          <a:xfrm>
            <a:off x="8563233" y="3429000"/>
            <a:ext cx="2738697" cy="3332269"/>
          </a:xfrm>
          <a:prstGeom prst="rect">
            <a:avLst/>
          </a:prstGeom>
        </p:spPr>
      </p:pic>
      <p:pic>
        <p:nvPicPr>
          <p:cNvPr id="4" name="Picture 3">
            <a:extLst>
              <a:ext uri="{FF2B5EF4-FFF2-40B4-BE49-F238E27FC236}">
                <a16:creationId xmlns:a16="http://schemas.microsoft.com/office/drawing/2014/main" id="{3B927FEF-8E2C-4EEF-AC1C-D5F345DD58DE}"/>
              </a:ext>
            </a:extLst>
          </p:cNvPr>
          <p:cNvPicPr>
            <a:picLocks noChangeAspect="1"/>
          </p:cNvPicPr>
          <p:nvPr/>
        </p:nvPicPr>
        <p:blipFill rotWithShape="1">
          <a:blip r:embed="rId5"/>
          <a:srcRect l="4537" r="-2" b="-2"/>
          <a:stretch/>
        </p:blipFill>
        <p:spPr>
          <a:xfrm>
            <a:off x="7534656" y="57356"/>
            <a:ext cx="4470384" cy="3371644"/>
          </a:xfrm>
          <a:prstGeom prst="rect">
            <a:avLst/>
          </a:prstGeom>
        </p:spPr>
      </p:pic>
      <p:sp>
        <p:nvSpPr>
          <p:cNvPr id="11" name="TextBox 10">
            <a:extLst>
              <a:ext uri="{FF2B5EF4-FFF2-40B4-BE49-F238E27FC236}">
                <a16:creationId xmlns:a16="http://schemas.microsoft.com/office/drawing/2014/main" id="{CDC33F79-E0C6-4497-BEDD-0D024451807A}"/>
              </a:ext>
            </a:extLst>
          </p:cNvPr>
          <p:cNvSpPr txBox="1"/>
          <p:nvPr/>
        </p:nvSpPr>
        <p:spPr>
          <a:xfrm>
            <a:off x="7497969" y="3209357"/>
            <a:ext cx="1504707" cy="276999"/>
          </a:xfrm>
          <a:prstGeom prst="rect">
            <a:avLst/>
          </a:prstGeom>
          <a:noFill/>
        </p:spPr>
        <p:txBody>
          <a:bodyPr wrap="none" rtlCol="0">
            <a:spAutoFit/>
          </a:bodyPr>
          <a:lstStyle/>
          <a:p>
            <a:r>
              <a:rPr lang="en-US" sz="1200" dirty="0">
                <a:solidFill>
                  <a:schemeClr val="bg1"/>
                </a:solidFill>
              </a:rPr>
              <a:t>(Chandler et al. 2017)</a:t>
            </a:r>
            <a:endParaRPr lang="en-CA" sz="1200" dirty="0">
              <a:solidFill>
                <a:schemeClr val="bg1"/>
              </a:solidFill>
            </a:endParaRPr>
          </a:p>
        </p:txBody>
      </p:sp>
      <p:sp>
        <p:nvSpPr>
          <p:cNvPr id="12" name="TextBox 11">
            <a:extLst>
              <a:ext uri="{FF2B5EF4-FFF2-40B4-BE49-F238E27FC236}">
                <a16:creationId xmlns:a16="http://schemas.microsoft.com/office/drawing/2014/main" id="{282DE048-4535-4506-A1AE-03570E1A59CE}"/>
              </a:ext>
            </a:extLst>
          </p:cNvPr>
          <p:cNvSpPr txBox="1"/>
          <p:nvPr/>
        </p:nvSpPr>
        <p:spPr>
          <a:xfrm>
            <a:off x="7513099" y="6557213"/>
            <a:ext cx="2350229" cy="276999"/>
          </a:xfrm>
          <a:prstGeom prst="rect">
            <a:avLst/>
          </a:prstGeom>
          <a:noFill/>
        </p:spPr>
        <p:txBody>
          <a:bodyPr wrap="square" rtlCol="0">
            <a:spAutoFit/>
          </a:bodyPr>
          <a:lstStyle/>
          <a:p>
            <a:r>
              <a:rPr lang="en-US" sz="1200" dirty="0">
                <a:solidFill>
                  <a:schemeClr val="bg1"/>
                </a:solidFill>
              </a:rPr>
              <a:t>(Green et al. 2017)</a:t>
            </a:r>
            <a:endParaRPr lang="en-CA" sz="1200" dirty="0">
              <a:solidFill>
                <a:schemeClr val="bg1"/>
              </a:solidFill>
            </a:endParaRPr>
          </a:p>
        </p:txBody>
      </p:sp>
    </p:spTree>
    <p:extLst>
      <p:ext uri="{BB962C8B-B14F-4D97-AF65-F5344CB8AC3E}">
        <p14:creationId xmlns:p14="http://schemas.microsoft.com/office/powerpoint/2010/main" val="18382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848E-0D5A-473D-B5F7-9FFFD1746818}"/>
              </a:ext>
            </a:extLst>
          </p:cNvPr>
          <p:cNvSpPr>
            <a:spLocks noGrp="1"/>
          </p:cNvSpPr>
          <p:nvPr>
            <p:ph type="title"/>
          </p:nvPr>
        </p:nvSpPr>
        <p:spPr/>
        <p:txBody>
          <a:bodyPr/>
          <a:lstStyle/>
          <a:p>
            <a:r>
              <a:rPr lang="en-CA" dirty="0"/>
              <a:t>Defining canalization</a:t>
            </a:r>
          </a:p>
        </p:txBody>
      </p:sp>
      <p:sp>
        <p:nvSpPr>
          <p:cNvPr id="3" name="Content Placeholder 2">
            <a:extLst>
              <a:ext uri="{FF2B5EF4-FFF2-40B4-BE49-F238E27FC236}">
                <a16:creationId xmlns:a16="http://schemas.microsoft.com/office/drawing/2014/main" id="{F1FD3DA7-093D-4C40-8503-BDD069F2ECD1}"/>
              </a:ext>
            </a:extLst>
          </p:cNvPr>
          <p:cNvSpPr>
            <a:spLocks noGrp="1"/>
          </p:cNvSpPr>
          <p:nvPr>
            <p:ph idx="1"/>
          </p:nvPr>
        </p:nvSpPr>
        <p:spPr/>
        <p:txBody>
          <a:bodyPr/>
          <a:lstStyle/>
          <a:p>
            <a:r>
              <a:rPr lang="en-CA" dirty="0"/>
              <a:t>No agreement on what defines canalization </a:t>
            </a:r>
          </a:p>
          <a:p>
            <a:r>
              <a:rPr lang="en-CA" dirty="0"/>
              <a:t>Two main definitions</a:t>
            </a:r>
          </a:p>
          <a:p>
            <a:pPr marL="800100" lvl="1" indent="-342900">
              <a:buAutoNum type="arabicParenR"/>
            </a:pPr>
            <a:r>
              <a:rPr lang="en-CA" dirty="0"/>
              <a:t>Reaction norm of the mean</a:t>
            </a:r>
          </a:p>
          <a:p>
            <a:pPr marL="800100" lvl="1" indent="-342900">
              <a:buAutoNum type="arabicParenR"/>
            </a:pPr>
            <a:r>
              <a:rPr lang="en-CA" dirty="0"/>
              <a:t>Variation approach </a:t>
            </a:r>
          </a:p>
        </p:txBody>
      </p:sp>
    </p:spTree>
    <p:extLst>
      <p:ext uri="{BB962C8B-B14F-4D97-AF65-F5344CB8AC3E}">
        <p14:creationId xmlns:p14="http://schemas.microsoft.com/office/powerpoint/2010/main" val="75186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4DA9-15BD-4E5A-B223-A05B8CD005DC}"/>
              </a:ext>
            </a:extLst>
          </p:cNvPr>
          <p:cNvSpPr>
            <a:spLocks noGrp="1"/>
          </p:cNvSpPr>
          <p:nvPr>
            <p:ph type="title"/>
          </p:nvPr>
        </p:nvSpPr>
        <p:spPr/>
        <p:txBody>
          <a:bodyPr/>
          <a:lstStyle/>
          <a:p>
            <a:r>
              <a:rPr lang="en-CA" dirty="0"/>
              <a:t>Reaction norm of the mean	</a:t>
            </a:r>
          </a:p>
        </p:txBody>
      </p:sp>
      <p:pic>
        <p:nvPicPr>
          <p:cNvPr id="5" name="Content Placeholder 4">
            <a:extLst>
              <a:ext uri="{FF2B5EF4-FFF2-40B4-BE49-F238E27FC236}">
                <a16:creationId xmlns:a16="http://schemas.microsoft.com/office/drawing/2014/main" id="{B0C8D5A3-07E6-4CF8-AA38-326E5CFD1714}"/>
              </a:ext>
            </a:extLst>
          </p:cNvPr>
          <p:cNvPicPr>
            <a:picLocks noGrp="1" noChangeAspect="1"/>
          </p:cNvPicPr>
          <p:nvPr>
            <p:ph idx="1"/>
          </p:nvPr>
        </p:nvPicPr>
        <p:blipFill>
          <a:blip r:embed="rId3"/>
          <a:stretch>
            <a:fillRect/>
          </a:stretch>
        </p:blipFill>
        <p:spPr>
          <a:xfrm>
            <a:off x="117435" y="1960799"/>
            <a:ext cx="11957129" cy="4765203"/>
          </a:xfrm>
        </p:spPr>
      </p:pic>
      <p:sp>
        <p:nvSpPr>
          <p:cNvPr id="8" name="TextBox 7">
            <a:extLst>
              <a:ext uri="{FF2B5EF4-FFF2-40B4-BE49-F238E27FC236}">
                <a16:creationId xmlns:a16="http://schemas.microsoft.com/office/drawing/2014/main" id="{5C06282B-75E6-4C71-AD55-1F6DE648F08E}"/>
              </a:ext>
            </a:extLst>
          </p:cNvPr>
          <p:cNvSpPr txBox="1"/>
          <p:nvPr/>
        </p:nvSpPr>
        <p:spPr>
          <a:xfrm>
            <a:off x="1141413" y="6356670"/>
            <a:ext cx="6098058" cy="369332"/>
          </a:xfrm>
          <a:prstGeom prst="rect">
            <a:avLst/>
          </a:prstGeom>
          <a:noFill/>
        </p:spPr>
        <p:txBody>
          <a:bodyPr wrap="square">
            <a:spAutoFit/>
          </a:bodyPr>
          <a:lstStyle/>
          <a:p>
            <a:r>
              <a:rPr lang="en-US" dirty="0">
                <a:solidFill>
                  <a:schemeClr val="bg1"/>
                </a:solidFill>
              </a:rPr>
              <a:t>(Dworkin, 2005)</a:t>
            </a:r>
            <a:endParaRPr lang="en-CA" dirty="0"/>
          </a:p>
        </p:txBody>
      </p:sp>
      <p:sp>
        <p:nvSpPr>
          <p:cNvPr id="9" name="Rectangle 8">
            <a:extLst>
              <a:ext uri="{FF2B5EF4-FFF2-40B4-BE49-F238E27FC236}">
                <a16:creationId xmlns:a16="http://schemas.microsoft.com/office/drawing/2014/main" id="{DB26A182-6C8F-459B-B11E-C60BE19E7197}"/>
              </a:ext>
            </a:extLst>
          </p:cNvPr>
          <p:cNvSpPr/>
          <p:nvPr/>
        </p:nvSpPr>
        <p:spPr>
          <a:xfrm>
            <a:off x="1355271" y="2514600"/>
            <a:ext cx="767443" cy="2661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53550589-77CB-4E6A-BC24-0D7A570A0A65}"/>
              </a:ext>
            </a:extLst>
          </p:cNvPr>
          <p:cNvSpPr/>
          <p:nvPr/>
        </p:nvSpPr>
        <p:spPr>
          <a:xfrm>
            <a:off x="4572000" y="3429000"/>
            <a:ext cx="57150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10">
            <a:extLst>
              <a:ext uri="{FF2B5EF4-FFF2-40B4-BE49-F238E27FC236}">
                <a16:creationId xmlns:a16="http://schemas.microsoft.com/office/drawing/2014/main" id="{83D66B78-EEB5-4F86-A12F-4DE590149464}"/>
              </a:ext>
            </a:extLst>
          </p:cNvPr>
          <p:cNvSpPr/>
          <p:nvPr/>
        </p:nvSpPr>
        <p:spPr>
          <a:xfrm>
            <a:off x="4572000" y="4293632"/>
            <a:ext cx="57150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8213856D-2527-40FC-A3B5-E030E97D622C}"/>
              </a:ext>
            </a:extLst>
          </p:cNvPr>
          <p:cNvSpPr/>
          <p:nvPr/>
        </p:nvSpPr>
        <p:spPr>
          <a:xfrm>
            <a:off x="4596493" y="2654078"/>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FA49B158-9C4C-4469-B5DA-C74371F22C1E}"/>
              </a:ext>
            </a:extLst>
          </p:cNvPr>
          <p:cNvSpPr/>
          <p:nvPr/>
        </p:nvSpPr>
        <p:spPr>
          <a:xfrm>
            <a:off x="4596493" y="2970488"/>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Rectangle 14">
            <a:extLst>
              <a:ext uri="{FF2B5EF4-FFF2-40B4-BE49-F238E27FC236}">
                <a16:creationId xmlns:a16="http://schemas.microsoft.com/office/drawing/2014/main" id="{051C8414-1ABB-4A9C-8290-0EBCFE76FC34}"/>
              </a:ext>
            </a:extLst>
          </p:cNvPr>
          <p:cNvSpPr/>
          <p:nvPr/>
        </p:nvSpPr>
        <p:spPr>
          <a:xfrm>
            <a:off x="4612613" y="4964374"/>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Rectangle 16">
            <a:extLst>
              <a:ext uri="{FF2B5EF4-FFF2-40B4-BE49-F238E27FC236}">
                <a16:creationId xmlns:a16="http://schemas.microsoft.com/office/drawing/2014/main" id="{CBBC32F7-3C97-44B6-9650-112288E9A92E}"/>
              </a:ext>
            </a:extLst>
          </p:cNvPr>
          <p:cNvSpPr/>
          <p:nvPr/>
        </p:nvSpPr>
        <p:spPr>
          <a:xfrm>
            <a:off x="6629400" y="3339820"/>
            <a:ext cx="610071" cy="10035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0701CB6A-FCE9-46B8-9DA5-C8794E1DD9E9}"/>
              </a:ext>
            </a:extLst>
          </p:cNvPr>
          <p:cNvSpPr/>
          <p:nvPr/>
        </p:nvSpPr>
        <p:spPr>
          <a:xfrm>
            <a:off x="9862457" y="2001407"/>
            <a:ext cx="610071" cy="2661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2209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4966-4F25-4E38-BA61-C3620FF91053}"/>
              </a:ext>
            </a:extLst>
          </p:cNvPr>
          <p:cNvSpPr>
            <a:spLocks noGrp="1"/>
          </p:cNvSpPr>
          <p:nvPr>
            <p:ph type="title"/>
          </p:nvPr>
        </p:nvSpPr>
        <p:spPr/>
        <p:txBody>
          <a:bodyPr/>
          <a:lstStyle/>
          <a:p>
            <a:r>
              <a:rPr lang="en-CA" dirty="0"/>
              <a:t>Variation approach</a:t>
            </a:r>
          </a:p>
        </p:txBody>
      </p:sp>
      <p:pic>
        <p:nvPicPr>
          <p:cNvPr id="5" name="Content Placeholder 4">
            <a:extLst>
              <a:ext uri="{FF2B5EF4-FFF2-40B4-BE49-F238E27FC236}">
                <a16:creationId xmlns:a16="http://schemas.microsoft.com/office/drawing/2014/main" id="{9A696943-7FD2-4278-A23B-4E7BA93E5A84}"/>
              </a:ext>
            </a:extLst>
          </p:cNvPr>
          <p:cNvPicPr>
            <a:picLocks noGrp="1" noChangeAspect="1"/>
          </p:cNvPicPr>
          <p:nvPr>
            <p:ph idx="1"/>
          </p:nvPr>
        </p:nvPicPr>
        <p:blipFill>
          <a:blip r:embed="rId3"/>
          <a:stretch>
            <a:fillRect/>
          </a:stretch>
        </p:blipFill>
        <p:spPr>
          <a:xfrm>
            <a:off x="244928" y="1843753"/>
            <a:ext cx="11642271" cy="4750438"/>
          </a:xfrm>
        </p:spPr>
      </p:pic>
      <p:sp>
        <p:nvSpPr>
          <p:cNvPr id="6" name="TextBox 5">
            <a:extLst>
              <a:ext uri="{FF2B5EF4-FFF2-40B4-BE49-F238E27FC236}">
                <a16:creationId xmlns:a16="http://schemas.microsoft.com/office/drawing/2014/main" id="{69290996-9609-4EC7-B204-165604AF2158}"/>
              </a:ext>
            </a:extLst>
          </p:cNvPr>
          <p:cNvSpPr txBox="1"/>
          <p:nvPr/>
        </p:nvSpPr>
        <p:spPr>
          <a:xfrm>
            <a:off x="733199" y="6248400"/>
            <a:ext cx="6098058" cy="369332"/>
          </a:xfrm>
          <a:prstGeom prst="rect">
            <a:avLst/>
          </a:prstGeom>
          <a:noFill/>
        </p:spPr>
        <p:txBody>
          <a:bodyPr wrap="square">
            <a:spAutoFit/>
          </a:bodyPr>
          <a:lstStyle/>
          <a:p>
            <a:r>
              <a:rPr lang="en-US" dirty="0">
                <a:solidFill>
                  <a:schemeClr val="bg1"/>
                </a:solidFill>
              </a:rPr>
              <a:t>(Dworkin, 2005)</a:t>
            </a:r>
            <a:endParaRPr lang="en-CA" dirty="0"/>
          </a:p>
        </p:txBody>
      </p:sp>
      <p:sp>
        <p:nvSpPr>
          <p:cNvPr id="8" name="Rectangle 7">
            <a:extLst>
              <a:ext uri="{FF2B5EF4-FFF2-40B4-BE49-F238E27FC236}">
                <a16:creationId xmlns:a16="http://schemas.microsoft.com/office/drawing/2014/main" id="{8CA8E752-5EE3-4760-A4FB-DBAAC3B56023}"/>
              </a:ext>
            </a:extLst>
          </p:cNvPr>
          <p:cNvSpPr/>
          <p:nvPr/>
        </p:nvSpPr>
        <p:spPr>
          <a:xfrm>
            <a:off x="1141413" y="4229100"/>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CB6A70A-6951-4BDF-81A3-4B9A2CAC08A0}"/>
              </a:ext>
            </a:extLst>
          </p:cNvPr>
          <p:cNvSpPr/>
          <p:nvPr/>
        </p:nvSpPr>
        <p:spPr>
          <a:xfrm>
            <a:off x="4543199" y="4229100"/>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FB3F2633-DBB1-41F8-BC4C-28DAD5BC5EBC}"/>
              </a:ext>
            </a:extLst>
          </p:cNvPr>
          <p:cNvSpPr/>
          <p:nvPr/>
        </p:nvSpPr>
        <p:spPr>
          <a:xfrm>
            <a:off x="1141413" y="2334986"/>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3AD35011-721A-472C-858E-441237082258}"/>
              </a:ext>
            </a:extLst>
          </p:cNvPr>
          <p:cNvSpPr/>
          <p:nvPr/>
        </p:nvSpPr>
        <p:spPr>
          <a:xfrm>
            <a:off x="4543199" y="2008414"/>
            <a:ext cx="834344" cy="1611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6913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4267-42AB-46F8-B8FD-5A589B2F2255}"/>
              </a:ext>
            </a:extLst>
          </p:cNvPr>
          <p:cNvSpPr>
            <a:spLocks noGrp="1"/>
          </p:cNvSpPr>
          <p:nvPr>
            <p:ph type="title"/>
          </p:nvPr>
        </p:nvSpPr>
        <p:spPr/>
        <p:txBody>
          <a:bodyPr/>
          <a:lstStyle/>
          <a:p>
            <a:r>
              <a:rPr lang="en-CA" dirty="0" err="1"/>
              <a:t>Levene’s</a:t>
            </a:r>
            <a:r>
              <a:rPr lang="en-CA" dirty="0"/>
              <a:t> statistic </a:t>
            </a:r>
          </a:p>
        </p:txBody>
      </p:sp>
      <p:sp>
        <p:nvSpPr>
          <p:cNvPr id="3" name="Content Placeholder 2">
            <a:extLst>
              <a:ext uri="{FF2B5EF4-FFF2-40B4-BE49-F238E27FC236}">
                <a16:creationId xmlns:a16="http://schemas.microsoft.com/office/drawing/2014/main" id="{0BA3A342-33AA-4ED0-A15D-EC9661C49994}"/>
              </a:ext>
            </a:extLst>
          </p:cNvPr>
          <p:cNvSpPr>
            <a:spLocks noGrp="1"/>
          </p:cNvSpPr>
          <p:nvPr>
            <p:ph idx="1"/>
          </p:nvPr>
        </p:nvSpPr>
        <p:spPr/>
        <p:txBody>
          <a:bodyPr/>
          <a:lstStyle/>
          <a:p>
            <a:r>
              <a:rPr lang="en-CA" dirty="0"/>
              <a:t>Appropriate metric for within-line between individuals is not clear</a:t>
            </a:r>
          </a:p>
          <a:p>
            <a:r>
              <a:rPr lang="en-CA" dirty="0"/>
              <a:t>Use analogous approach to reaction norm of the mean </a:t>
            </a:r>
          </a:p>
          <a:p>
            <a:r>
              <a:rPr lang="en-CA" dirty="0"/>
              <a:t>Which metric to use to compare within line variation?</a:t>
            </a:r>
          </a:p>
          <a:p>
            <a:r>
              <a:rPr lang="en-CA" dirty="0"/>
              <a:t>We decided on the </a:t>
            </a:r>
            <a:r>
              <a:rPr lang="en-CA" dirty="0" err="1"/>
              <a:t>levene’s</a:t>
            </a:r>
            <a:r>
              <a:rPr lang="en-CA" dirty="0"/>
              <a:t> statistic under its median form:</a:t>
            </a:r>
          </a:p>
          <a:p>
            <a:pPr marL="0" indent="0" algn="ctr">
              <a:buNone/>
            </a:pPr>
            <a:r>
              <a:rPr lang="en-CA" b="0" i="0" u="none" strike="noStrike" baseline="0" dirty="0" err="1">
                <a:latin typeface="DiverdaSansCom-Regular"/>
              </a:rPr>
              <a:t>xindividual</a:t>
            </a:r>
            <a:r>
              <a:rPr lang="en-CA" b="0" i="0" u="none" strike="noStrike" baseline="0" dirty="0">
                <a:latin typeface="DiverdaSansCom-Regular"/>
              </a:rPr>
              <a:t> − </a:t>
            </a:r>
            <a:r>
              <a:rPr lang="en-CA" b="0" i="0" u="none" strike="noStrike" baseline="0" dirty="0" err="1">
                <a:latin typeface="DiverdaSansCom-Regular"/>
              </a:rPr>
              <a:t>xmedian</a:t>
            </a:r>
            <a:endParaRPr lang="en-CA" dirty="0"/>
          </a:p>
          <a:p>
            <a:endParaRPr lang="en-CA" dirty="0"/>
          </a:p>
        </p:txBody>
      </p:sp>
    </p:spTree>
    <p:extLst>
      <p:ext uri="{BB962C8B-B14F-4D97-AF65-F5344CB8AC3E}">
        <p14:creationId xmlns:p14="http://schemas.microsoft.com/office/powerpoint/2010/main" val="298488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315</TotalTime>
  <Words>2335</Words>
  <Application>Microsoft Office PowerPoint</Application>
  <PresentationFormat>Widescreen</PresentationFormat>
  <Paragraphs>161</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DiverdaSansCom-Regular</vt:lpstr>
      <vt:lpstr>Effra</vt:lpstr>
      <vt:lpstr>Mesh</vt:lpstr>
      <vt:lpstr>Examining genetic background effects on canalization in d. melanogaster</vt:lpstr>
      <vt:lpstr>Presentation outline</vt:lpstr>
      <vt:lpstr>Canalization</vt:lpstr>
      <vt:lpstr>Genotype phenotype map</vt:lpstr>
      <vt:lpstr>“goldilocks” phenomenon</vt:lpstr>
      <vt:lpstr>Defining canalization</vt:lpstr>
      <vt:lpstr>Reaction norm of the mean </vt:lpstr>
      <vt:lpstr>Variation approach</vt:lpstr>
      <vt:lpstr>Levene’s statistic </vt:lpstr>
      <vt:lpstr>Our dataset</vt:lpstr>
      <vt:lpstr>Within line between individuals and between line variation  </vt:lpstr>
      <vt:lpstr>Reaction of the norm of the mean on raw data </vt:lpstr>
      <vt:lpstr>Modified reaction norm graph </vt:lpstr>
      <vt:lpstr>GLM stuff goes here</vt:lpstr>
      <vt:lpstr>Dhglmm goes here</vt:lpstr>
      <vt:lpstr>Future directions goes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genetic background effects on variability in d. melanogaster</dc:title>
  <dc:creator>Brandon McIntyre</dc:creator>
  <cp:lastModifiedBy>Brandon McIntyre</cp:lastModifiedBy>
  <cp:revision>34</cp:revision>
  <dcterms:created xsi:type="dcterms:W3CDTF">2021-04-10T23:08:20Z</dcterms:created>
  <dcterms:modified xsi:type="dcterms:W3CDTF">2021-04-11T04:25:24Z</dcterms:modified>
</cp:coreProperties>
</file>