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65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B"/>
    <a:srgbClr val="F7D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95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3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50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37252"/>
            <a:ext cx="8534400" cy="81597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3F312B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6629"/>
            <a:ext cx="8534400" cy="534624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800"/>
            </a:lvl3pPr>
            <a:lvl4pPr>
              <a:lnSpc>
                <a:spcPct val="120000"/>
              </a:lnSpc>
              <a:defRPr sz="2800"/>
            </a:lvl4pPr>
            <a:lvl5pPr>
              <a:lnSpc>
                <a:spcPct val="120000"/>
              </a:lnSpc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55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70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5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8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0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7331-06C7-4982-911F-8755BECF4A0C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1728-E59F-48CC-A442-209CFFAC1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屋外, 空 が含まれている画像&#10;&#10;高い精度で生成された説明">
            <a:extLst>
              <a:ext uri="{FF2B5EF4-FFF2-40B4-BE49-F238E27FC236}">
                <a16:creationId xmlns:a16="http://schemas.microsoft.com/office/drawing/2014/main" id="{DFA0D116-B818-4F66-8E05-1137A2164AE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12B"/>
                </a:solidFill>
              </a:defRPr>
            </a:lvl1pPr>
          </a:lstStyle>
          <a:p>
            <a:fld id="{14197331-06C7-4982-911F-8755BECF4A0C}" type="datetimeFigureOut">
              <a:rPr kumimoji="1" lang="ja-JP" altLang="en-US" smtClean="0"/>
              <a:pPr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12B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12B"/>
                </a:solidFill>
              </a:defRPr>
            </a:lvl1pPr>
          </a:lstStyle>
          <a:p>
            <a:fld id="{8DA01728-E59F-48CC-A442-209CFFAC14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7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rgbClr val="3F312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rgbClr val="3F312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3F312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3F312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3F312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3F312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1C62B-7480-4739-9E09-B2CF0FBBF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39723"/>
            <a:ext cx="9144001" cy="1289277"/>
          </a:xfrm>
        </p:spPr>
        <p:txBody>
          <a:bodyPr/>
          <a:lstStyle/>
          <a:p>
            <a:r>
              <a:rPr kumimoji="1" lang="ja-JP" altLang="en-US" dirty="0"/>
              <a:t>しりとり作ったよ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B59464-38E6-4532-81F4-62406879D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9505"/>
            <a:ext cx="6858000" cy="165576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びーまか</a:t>
            </a:r>
          </a:p>
        </p:txBody>
      </p:sp>
    </p:spTree>
    <p:extLst>
      <p:ext uri="{BB962C8B-B14F-4D97-AF65-F5344CB8AC3E}">
        <p14:creationId xmlns:p14="http://schemas.microsoft.com/office/powerpoint/2010/main" val="246443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人, おもちゃ, 室内, 人形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5D322BE-5C4F-4D38-9EA8-046F16D8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14" y="2241211"/>
            <a:ext cx="1981372" cy="197527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91028-347C-48CC-92D6-E3A520AD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sz="2400" dirty="0"/>
              <a:t>3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モードでコンピュータとしりとりができる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AF0DB9-C7F3-4998-A228-2B4B6F7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しりとりについて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F948FD-CA82-4F0D-A0DE-A69BC2E5C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79" y="2235114"/>
            <a:ext cx="1981372" cy="19813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FAE8B2A-831D-4B49-AA3E-0116FCB81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9" y="2235114"/>
            <a:ext cx="1981372" cy="198137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92E286-C825-4418-83BE-3BFCC3E99540}"/>
              </a:ext>
            </a:extLst>
          </p:cNvPr>
          <p:cNvSpPr txBox="1"/>
          <p:nvPr/>
        </p:nvSpPr>
        <p:spPr>
          <a:xfrm>
            <a:off x="285849" y="4555221"/>
            <a:ext cx="2815771" cy="102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2400" b="1" dirty="0"/>
              <a:t>たまごあし</a:t>
            </a:r>
            <a:endParaRPr kumimoji="1" lang="en-US" altLang="ja-JP" sz="2400" b="1" dirty="0"/>
          </a:p>
          <a:p>
            <a:pPr algn="ctr">
              <a:lnSpc>
                <a:spcPct val="120000"/>
              </a:lnSpc>
            </a:pPr>
            <a:endParaRPr kumimoji="1" lang="en-US" altLang="ja-JP" sz="900" b="1" dirty="0"/>
          </a:p>
          <a:p>
            <a:pPr algn="ctr">
              <a:lnSpc>
                <a:spcPct val="120000"/>
              </a:lnSpc>
            </a:pPr>
            <a:r>
              <a:rPr kumimoji="1" lang="ja-JP" altLang="en-US" sz="2000" dirty="0"/>
              <a:t>普通モード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08E7D0-5ACD-4D2B-AC2E-156675CAB00B}"/>
              </a:ext>
            </a:extLst>
          </p:cNvPr>
          <p:cNvSpPr txBox="1"/>
          <p:nvPr/>
        </p:nvSpPr>
        <p:spPr>
          <a:xfrm>
            <a:off x="3144560" y="4555221"/>
            <a:ext cx="2815771" cy="102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2400" b="1" dirty="0" err="1"/>
              <a:t>ごろた</a:t>
            </a:r>
            <a:endParaRPr kumimoji="1" lang="en-US" altLang="ja-JP" sz="2400" b="1" dirty="0"/>
          </a:p>
          <a:p>
            <a:pPr algn="ctr">
              <a:lnSpc>
                <a:spcPct val="120000"/>
              </a:lnSpc>
            </a:pPr>
            <a:endParaRPr kumimoji="1" lang="en-US" altLang="ja-JP" sz="900" b="1" dirty="0"/>
          </a:p>
          <a:p>
            <a:pPr algn="ctr">
              <a:lnSpc>
                <a:spcPct val="120000"/>
              </a:lnSpc>
            </a:pPr>
            <a:r>
              <a:rPr kumimoji="1" lang="en-US" altLang="ja-JP" sz="2000" dirty="0"/>
              <a:t>3</a:t>
            </a:r>
            <a:r>
              <a:rPr kumimoji="1" lang="ja-JP" altLang="en-US" sz="2000" dirty="0"/>
              <a:t>文字モード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D44E0A-6264-489D-890A-D975CBB37145}"/>
              </a:ext>
            </a:extLst>
          </p:cNvPr>
          <p:cNvSpPr txBox="1"/>
          <p:nvPr/>
        </p:nvSpPr>
        <p:spPr>
          <a:xfrm>
            <a:off x="6042379" y="4555221"/>
            <a:ext cx="2815771" cy="102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2400" b="1" dirty="0" err="1"/>
              <a:t>にゃんこ</a:t>
            </a:r>
            <a:r>
              <a:rPr kumimoji="1" lang="ja-JP" altLang="en-US" sz="2400" b="1" dirty="0"/>
              <a:t>先生</a:t>
            </a:r>
            <a:endParaRPr kumimoji="1" lang="en-US" altLang="ja-JP" sz="2400" b="1" dirty="0"/>
          </a:p>
          <a:p>
            <a:pPr algn="ctr">
              <a:lnSpc>
                <a:spcPct val="120000"/>
              </a:lnSpc>
            </a:pPr>
            <a:endParaRPr kumimoji="1" lang="en-US" altLang="ja-JP" sz="900" b="1" dirty="0"/>
          </a:p>
          <a:p>
            <a:pPr algn="ctr">
              <a:lnSpc>
                <a:spcPct val="120000"/>
              </a:lnSpc>
            </a:pPr>
            <a:r>
              <a:rPr kumimoji="1" lang="en-US" altLang="ja-JP" sz="2000" dirty="0"/>
              <a:t>IT</a:t>
            </a:r>
            <a:r>
              <a:rPr kumimoji="1" lang="ja-JP" altLang="en-US" sz="2000" dirty="0"/>
              <a:t>用語モード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471A64A-57A2-4631-BB9E-86155D4CA3D8}"/>
              </a:ext>
            </a:extLst>
          </p:cNvPr>
          <p:cNvSpPr/>
          <p:nvPr/>
        </p:nvSpPr>
        <p:spPr>
          <a:xfrm>
            <a:off x="612646" y="2144712"/>
            <a:ext cx="2162176" cy="2162176"/>
          </a:xfrm>
          <a:prstGeom prst="ellipse">
            <a:avLst/>
          </a:prstGeom>
          <a:noFill/>
          <a:ln w="38100">
            <a:solidFill>
              <a:srgbClr val="3F31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2D4D348-3DA7-43F6-BED6-3BAB800A0EB2}"/>
              </a:ext>
            </a:extLst>
          </p:cNvPr>
          <p:cNvSpPr/>
          <p:nvPr/>
        </p:nvSpPr>
        <p:spPr>
          <a:xfrm>
            <a:off x="3490912" y="2144712"/>
            <a:ext cx="2162176" cy="2162176"/>
          </a:xfrm>
          <a:prstGeom prst="ellipse">
            <a:avLst/>
          </a:prstGeom>
          <a:noFill/>
          <a:ln w="38100">
            <a:solidFill>
              <a:srgbClr val="3F31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926A8A-9A2D-4BD5-ACFC-0937093684DD}"/>
              </a:ext>
            </a:extLst>
          </p:cNvPr>
          <p:cNvSpPr/>
          <p:nvPr/>
        </p:nvSpPr>
        <p:spPr>
          <a:xfrm>
            <a:off x="6369178" y="2144712"/>
            <a:ext cx="2162176" cy="2162176"/>
          </a:xfrm>
          <a:prstGeom prst="ellipse">
            <a:avLst/>
          </a:prstGeom>
          <a:noFill/>
          <a:ln w="38100">
            <a:solidFill>
              <a:srgbClr val="3F31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4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B0665F-77EE-412F-AF83-8E64D291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6629"/>
            <a:ext cx="8534400" cy="53462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ja-JP" altLang="en-US" sz="2000" dirty="0"/>
              <a:t>前の人が言った単語の最後の文字から始まる単語を言う</a:t>
            </a:r>
            <a:endParaRPr lang="en-US" altLang="ja-JP" sz="20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ja-JP" altLang="en-US" sz="2000" dirty="0"/>
              <a:t>一文字・最後が「ん」の文字はダメ</a:t>
            </a:r>
            <a:endParaRPr lang="en-US" altLang="ja-JP" sz="20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ja-JP" altLang="en-US" sz="2000" dirty="0"/>
              <a:t>同じ単語を</a:t>
            </a:r>
            <a:r>
              <a:rPr lang="en-US" altLang="ja-JP" sz="2000" dirty="0"/>
              <a:t>2</a:t>
            </a:r>
            <a:r>
              <a:rPr lang="ja-JP" altLang="en-US" sz="2000" dirty="0"/>
              <a:t>回以上使ってはいけない</a:t>
            </a:r>
            <a:r>
              <a:rPr lang="ja-JP" altLang="en-US" sz="700" dirty="0"/>
              <a:t>　</a:t>
            </a:r>
            <a:endParaRPr lang="en-US" altLang="ja-JP" sz="20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ja-JP" altLang="en-US" sz="2000" dirty="0"/>
              <a:t>同音異義語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意外と以外とか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は</a:t>
            </a:r>
            <a:r>
              <a:rPr lang="ja-JP" altLang="en-US" sz="2000" dirty="0"/>
              <a:t>一つ</a:t>
            </a:r>
            <a:r>
              <a:rPr kumimoji="1" lang="ja-JP" altLang="en-US" sz="2000" dirty="0"/>
              <a:t>の単語として扱う</a:t>
            </a:r>
            <a:endParaRPr kumimoji="1" lang="en-US" altLang="ja-JP" sz="20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ja-JP" altLang="en-US" sz="2000" dirty="0"/>
              <a:t>名詞・動詞・形容詞以外の知らない単語は使えない</a:t>
            </a:r>
            <a:endParaRPr kumimoji="1" lang="en-US" altLang="ja-JP" sz="20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ja-JP" altLang="en-US" sz="2000" dirty="0"/>
              <a:t>最後が拗音の場合は清音にする</a:t>
            </a:r>
            <a:r>
              <a:rPr lang="en-US" altLang="ja-JP" sz="2000" dirty="0"/>
              <a:t>(</a:t>
            </a:r>
            <a:r>
              <a:rPr lang="ja-JP" altLang="en-US" sz="2000" dirty="0"/>
              <a:t>「ゃ」→「や」</a:t>
            </a:r>
            <a:r>
              <a:rPr lang="en-US" altLang="ja-JP" sz="2000" dirty="0"/>
              <a:t>)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ja-JP" altLang="en-US" sz="2000" dirty="0"/>
              <a:t>最後が「</a:t>
            </a:r>
            <a:r>
              <a:rPr kumimoji="1" lang="ja-JP" altLang="en-US" sz="2000" dirty="0" err="1"/>
              <a:t>ー</a:t>
            </a:r>
            <a:r>
              <a:rPr kumimoji="1" lang="ja-JP" altLang="en-US" sz="2000" dirty="0"/>
              <a:t>」の場合はひとつ前の単語から始める</a:t>
            </a:r>
            <a:br>
              <a:rPr kumimoji="1" lang="en-US" altLang="ja-JP" sz="2000" dirty="0"/>
            </a:br>
            <a:r>
              <a:rPr kumimoji="1" lang="en-US" altLang="ja-JP" sz="2000" dirty="0"/>
              <a:t>(</a:t>
            </a:r>
            <a:r>
              <a:rPr kumimoji="1" lang="ja-JP" altLang="en-US" sz="2000" dirty="0"/>
              <a:t>「ルビー」→次の人は「び」から始める</a:t>
            </a:r>
            <a:r>
              <a:rPr kumimoji="1" lang="en-US" altLang="ja-JP" sz="2000" dirty="0"/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AAE7A75-450B-4497-9485-A49CAA4E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しりとりのルール</a:t>
            </a:r>
          </a:p>
        </p:txBody>
      </p:sp>
    </p:spTree>
    <p:extLst>
      <p:ext uri="{BB962C8B-B14F-4D97-AF65-F5344CB8AC3E}">
        <p14:creationId xmlns:p14="http://schemas.microsoft.com/office/powerpoint/2010/main" val="1671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0CD9B-FE61-4325-A69C-E4E0DA22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入力単語を判定する方法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B72E5-38B8-41E0-BDC0-DBD35096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sz="2400" b="1" u="sng" dirty="0"/>
              <a:t> 同じ単語を</a:t>
            </a:r>
            <a:r>
              <a:rPr lang="en-US" altLang="ja-JP" sz="2400" b="1" u="sng" dirty="0"/>
              <a:t>2</a:t>
            </a:r>
            <a:r>
              <a:rPr lang="ja-JP" altLang="en-US" sz="2400" b="1" u="sng" dirty="0"/>
              <a:t>回以上使ってはいけない</a:t>
            </a:r>
            <a:br>
              <a:rPr lang="en-US" altLang="ja-JP" sz="700" b="1" u="sng" dirty="0"/>
            </a:br>
            <a:r>
              <a:rPr lang="ja-JP" altLang="en-US" sz="2000" b="1" dirty="0"/>
              <a:t>　</a:t>
            </a:r>
            <a:r>
              <a:rPr lang="ja-JP" altLang="en-US" sz="2000" dirty="0"/>
              <a:t>出てきた単語をテキストファイルに追記していく</a:t>
            </a:r>
            <a:br>
              <a:rPr lang="en-US" altLang="ja-JP" sz="2000" dirty="0"/>
            </a:br>
            <a:r>
              <a:rPr lang="ja-JP" altLang="en-US" sz="2000" dirty="0"/>
              <a:t>　新しい単語が入力されるたびそのファイルにアクセスし</a:t>
            </a:r>
            <a:br>
              <a:rPr lang="en-US" altLang="ja-JP" sz="2000" dirty="0"/>
            </a:br>
            <a:r>
              <a:rPr lang="ja-JP" altLang="en-US" sz="2000" dirty="0"/>
              <a:t>　その単語がすでに出ているかどうか判定することができる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sz="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b="1" u="sng" dirty="0"/>
              <a:t> 同音異義語</a:t>
            </a:r>
            <a:r>
              <a:rPr lang="en-US" altLang="ja-JP" sz="2400" b="1" u="sng" dirty="0"/>
              <a:t>(</a:t>
            </a:r>
            <a:r>
              <a:rPr lang="ja-JP" altLang="en-US" sz="2400" b="1" u="sng" dirty="0"/>
              <a:t>意外と以外とか</a:t>
            </a:r>
            <a:r>
              <a:rPr lang="en-US" altLang="ja-JP" sz="2400" b="1" u="sng" dirty="0"/>
              <a:t>)</a:t>
            </a:r>
            <a:r>
              <a:rPr lang="ja-JP" altLang="en-US" sz="2400" b="1" u="sng" dirty="0"/>
              <a:t>は一つの単語として扱う</a:t>
            </a:r>
            <a:br>
              <a:rPr lang="en-US" altLang="ja-JP" sz="2000" b="1" u="sng" dirty="0"/>
            </a:br>
            <a:r>
              <a:rPr lang="ja-JP" altLang="en-US" sz="2000" b="1" dirty="0"/>
              <a:t>　</a:t>
            </a:r>
            <a:r>
              <a:rPr lang="en-US" altLang="ja-JP" sz="2000" dirty="0" err="1"/>
              <a:t>pykaiseki</a:t>
            </a:r>
            <a:r>
              <a:rPr lang="ja-JP" altLang="en-US" sz="2000" dirty="0"/>
              <a:t>ライブラリを用いて</a:t>
            </a:r>
            <a:br>
              <a:rPr lang="en-US" altLang="ja-JP" sz="2000" dirty="0"/>
            </a:br>
            <a:r>
              <a:rPr lang="ja-JP" altLang="en-US" sz="2000" dirty="0"/>
              <a:t>　入力単語をひらがなに変換することで判定することができる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b="1" u="sng" dirty="0"/>
              <a:t> 名詞・動詞・形容詞以外の知らない単語は使えない</a:t>
            </a:r>
            <a:br>
              <a:rPr lang="en-US" altLang="ja-JP" sz="2400" b="1" u="sng" dirty="0"/>
            </a:br>
            <a:r>
              <a:rPr lang="ja-JP" altLang="en-US" sz="2400" b="1" dirty="0"/>
              <a:t>　</a:t>
            </a:r>
            <a:r>
              <a:rPr lang="en-US" altLang="zh-TW" sz="2000" dirty="0" err="1"/>
              <a:t>YahooAPI</a:t>
            </a:r>
            <a:r>
              <a:rPr lang="zh-TW" altLang="en-US" sz="2000" dirty="0"/>
              <a:t>「日本語形態素解析」</a:t>
            </a:r>
            <a:r>
              <a:rPr lang="ja-JP" altLang="en-US" sz="2000" dirty="0"/>
              <a:t>に入力された単語を送信すると</a:t>
            </a:r>
            <a:br>
              <a:rPr lang="en-US" altLang="ja-JP" sz="2000" dirty="0"/>
            </a:br>
            <a:r>
              <a:rPr lang="ja-JP" altLang="en-US" sz="2000" dirty="0"/>
              <a:t>　その単語の品詞情報を受け取ることができる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1513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8B2D5-715B-453B-BB5D-4491B1C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内部の構成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67B768F-48C1-4DE0-A3FB-D3C6A036C3C0}"/>
              </a:ext>
            </a:extLst>
          </p:cNvPr>
          <p:cNvCxnSpPr>
            <a:cxnSpLocks/>
          </p:cNvCxnSpPr>
          <p:nvPr/>
        </p:nvCxnSpPr>
        <p:spPr>
          <a:xfrm>
            <a:off x="1873524" y="3393845"/>
            <a:ext cx="2311400" cy="0"/>
          </a:xfrm>
          <a:prstGeom prst="straightConnector1">
            <a:avLst/>
          </a:prstGeom>
          <a:ln w="38100">
            <a:solidFill>
              <a:srgbClr val="3F3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55049E8-BE49-4139-9631-60441AE896DC}"/>
              </a:ext>
            </a:extLst>
          </p:cNvPr>
          <p:cNvSpPr/>
          <p:nvPr/>
        </p:nvSpPr>
        <p:spPr>
          <a:xfrm>
            <a:off x="302262" y="2787705"/>
            <a:ext cx="1616764" cy="1616764"/>
          </a:xfrm>
          <a:prstGeom prst="ellipse">
            <a:avLst/>
          </a:prstGeom>
          <a:solidFill>
            <a:srgbClr val="F7D94C">
              <a:alpha val="50000"/>
            </a:srgbClr>
          </a:solidFill>
          <a:ln>
            <a:solidFill>
              <a:srgbClr val="3F312B"/>
            </a:solidFill>
          </a:ln>
          <a:effectLst>
            <a:outerShdw blurRad="50800" dist="114300" dir="2700000" algn="tl" rotWithShape="0">
              <a:srgbClr val="F7D94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3F312B"/>
                </a:solidFill>
              </a:rPr>
              <a:t>クライアント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F957DA9-1317-46D7-9D44-D7522EEA86B5}"/>
              </a:ext>
            </a:extLst>
          </p:cNvPr>
          <p:cNvSpPr/>
          <p:nvPr/>
        </p:nvSpPr>
        <p:spPr>
          <a:xfrm>
            <a:off x="7215576" y="4404469"/>
            <a:ext cx="1616764" cy="1616764"/>
          </a:xfrm>
          <a:prstGeom prst="ellipse">
            <a:avLst/>
          </a:prstGeom>
          <a:solidFill>
            <a:srgbClr val="F7D94C">
              <a:alpha val="50000"/>
            </a:srgbClr>
          </a:solidFill>
          <a:ln>
            <a:solidFill>
              <a:srgbClr val="3F312B"/>
            </a:solidFill>
          </a:ln>
          <a:effectLst>
            <a:outerShdw blurRad="50800" dist="114300" dir="2700000" algn="tl" rotWithShape="0">
              <a:srgbClr val="F7D94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>
              <a:solidFill>
                <a:srgbClr val="3F312B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6655BA8-A517-40A3-B713-D2FB0BEAC60B}"/>
              </a:ext>
            </a:extLst>
          </p:cNvPr>
          <p:cNvSpPr/>
          <p:nvPr/>
        </p:nvSpPr>
        <p:spPr>
          <a:xfrm>
            <a:off x="7215576" y="1170941"/>
            <a:ext cx="1616764" cy="1616764"/>
          </a:xfrm>
          <a:prstGeom prst="ellipse">
            <a:avLst/>
          </a:prstGeom>
          <a:solidFill>
            <a:srgbClr val="F7D94C">
              <a:alpha val="50000"/>
            </a:srgbClr>
          </a:solidFill>
          <a:ln>
            <a:solidFill>
              <a:srgbClr val="3F312B"/>
            </a:solidFill>
          </a:ln>
          <a:effectLst>
            <a:outerShdw blurRad="50800" dist="114300" dir="2700000" algn="tl" rotWithShape="0">
              <a:srgbClr val="F7D94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>
              <a:solidFill>
                <a:srgbClr val="3F312B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1529C25-94A6-470C-A642-22A19F239F40}"/>
              </a:ext>
            </a:extLst>
          </p:cNvPr>
          <p:cNvCxnSpPr>
            <a:cxnSpLocks/>
          </p:cNvCxnSpPr>
          <p:nvPr/>
        </p:nvCxnSpPr>
        <p:spPr>
          <a:xfrm flipH="1">
            <a:off x="1905274" y="3673245"/>
            <a:ext cx="2266952" cy="0"/>
          </a:xfrm>
          <a:prstGeom prst="straightConnector1">
            <a:avLst/>
          </a:prstGeom>
          <a:ln w="38100">
            <a:solidFill>
              <a:srgbClr val="3F3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9FD9460F-DDAC-431C-BE7D-36A30898D7A5}"/>
              </a:ext>
            </a:extLst>
          </p:cNvPr>
          <p:cNvSpPr/>
          <p:nvPr/>
        </p:nvSpPr>
        <p:spPr>
          <a:xfrm>
            <a:off x="4167577" y="2787705"/>
            <a:ext cx="1616764" cy="1616764"/>
          </a:xfrm>
          <a:prstGeom prst="ellipse">
            <a:avLst/>
          </a:prstGeom>
          <a:solidFill>
            <a:srgbClr val="F7D94C">
              <a:alpha val="50000"/>
            </a:srgbClr>
          </a:solidFill>
          <a:ln>
            <a:solidFill>
              <a:srgbClr val="3F312B"/>
            </a:solidFill>
          </a:ln>
          <a:effectLst>
            <a:outerShdw blurRad="50800" dist="114300" dir="2700000" algn="tl" rotWithShape="0">
              <a:srgbClr val="F7D94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3F312B"/>
                </a:solidFill>
              </a:rPr>
              <a:t>サーバ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F809E76-58D5-4E94-8B54-0A5A9387D2F8}"/>
              </a:ext>
            </a:extLst>
          </p:cNvPr>
          <p:cNvSpPr txBox="1"/>
          <p:nvPr/>
        </p:nvSpPr>
        <p:spPr>
          <a:xfrm>
            <a:off x="5128924" y="2028719"/>
            <a:ext cx="1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入力単語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FF34B2-38B7-4FFA-8DB7-04F6CCBBAB6E}"/>
              </a:ext>
            </a:extLst>
          </p:cNvPr>
          <p:cNvSpPr txBox="1"/>
          <p:nvPr/>
        </p:nvSpPr>
        <p:spPr>
          <a:xfrm>
            <a:off x="1905274" y="3882161"/>
            <a:ext cx="22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入力単語の判定結果</a:t>
            </a:r>
            <a:endParaRPr kumimoji="1" lang="en-US" altLang="ja-JP" dirty="0">
              <a:solidFill>
                <a:srgbClr val="3F312B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コンピュータの返答</a:t>
            </a:r>
            <a:endParaRPr kumimoji="1" lang="en-US" altLang="ja-JP" dirty="0">
              <a:solidFill>
                <a:srgbClr val="3F312B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D02D392-AB8F-4E6B-B990-C7814CF57373}"/>
              </a:ext>
            </a:extLst>
          </p:cNvPr>
          <p:cNvCxnSpPr>
            <a:cxnSpLocks/>
            <a:stCxn id="18" idx="7"/>
            <a:endCxn id="20" idx="2"/>
          </p:cNvCxnSpPr>
          <p:nvPr/>
        </p:nvCxnSpPr>
        <p:spPr>
          <a:xfrm flipV="1">
            <a:off x="5547571" y="1979323"/>
            <a:ext cx="1668005" cy="1045152"/>
          </a:xfrm>
          <a:prstGeom prst="straightConnector1">
            <a:avLst/>
          </a:prstGeom>
          <a:ln w="38100">
            <a:solidFill>
              <a:srgbClr val="3F3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694EA9D-F69F-4963-8205-7860BE6C2C51}"/>
              </a:ext>
            </a:extLst>
          </p:cNvPr>
          <p:cNvCxnSpPr>
            <a:cxnSpLocks/>
          </p:cNvCxnSpPr>
          <p:nvPr/>
        </p:nvCxnSpPr>
        <p:spPr>
          <a:xfrm flipH="1">
            <a:off x="5712559" y="2265007"/>
            <a:ext cx="1555750" cy="981881"/>
          </a:xfrm>
          <a:prstGeom prst="straightConnector1">
            <a:avLst/>
          </a:prstGeom>
          <a:ln w="38100">
            <a:solidFill>
              <a:srgbClr val="3F3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7626C1-4C59-4255-9DA8-BD6E7D003C4D}"/>
              </a:ext>
            </a:extLst>
          </p:cNvPr>
          <p:cNvSpPr txBox="1"/>
          <p:nvPr/>
        </p:nvSpPr>
        <p:spPr>
          <a:xfrm>
            <a:off x="1928424" y="2884814"/>
            <a:ext cx="22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入力単語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0B9C767-C8EB-4073-A5C8-71C2192E5AEF}"/>
              </a:ext>
            </a:extLst>
          </p:cNvPr>
          <p:cNvSpPr txBox="1"/>
          <p:nvPr/>
        </p:nvSpPr>
        <p:spPr>
          <a:xfrm>
            <a:off x="6299107" y="2819676"/>
            <a:ext cx="198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単語の品詞情報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0647B5-BC24-4995-BA84-818A0C84E944}"/>
              </a:ext>
            </a:extLst>
          </p:cNvPr>
          <p:cNvCxnSpPr>
            <a:cxnSpLocks/>
          </p:cNvCxnSpPr>
          <p:nvPr/>
        </p:nvCxnSpPr>
        <p:spPr>
          <a:xfrm>
            <a:off x="5712559" y="3945286"/>
            <a:ext cx="1801191" cy="642632"/>
          </a:xfrm>
          <a:prstGeom prst="straightConnector1">
            <a:avLst/>
          </a:prstGeom>
          <a:ln w="38100">
            <a:solidFill>
              <a:srgbClr val="3F3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53EAE0-5C61-46B5-91F7-204EEE51710E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5547571" y="4167699"/>
            <a:ext cx="1781752" cy="656989"/>
          </a:xfrm>
          <a:prstGeom prst="straightConnector1">
            <a:avLst/>
          </a:prstGeom>
          <a:ln w="38100">
            <a:solidFill>
              <a:srgbClr val="3F31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C02BBA2-E173-4259-8F14-656F5F720BC8}"/>
              </a:ext>
            </a:extLst>
          </p:cNvPr>
          <p:cNvSpPr txBox="1"/>
          <p:nvPr/>
        </p:nvSpPr>
        <p:spPr>
          <a:xfrm>
            <a:off x="7215576" y="1650918"/>
            <a:ext cx="161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3F312B"/>
                </a:solidFill>
              </a:rPr>
              <a:t>外部サーバ</a:t>
            </a:r>
            <a:endParaRPr kumimoji="1" lang="en-US" altLang="ja-JP" b="1" dirty="0">
              <a:solidFill>
                <a:srgbClr val="3F312B"/>
              </a:solidFill>
            </a:endParaRPr>
          </a:p>
          <a:p>
            <a:pPr algn="ctr"/>
            <a:r>
              <a:rPr kumimoji="1" lang="en-US" altLang="ja-JP" b="1" dirty="0">
                <a:solidFill>
                  <a:srgbClr val="3F312B"/>
                </a:solidFill>
              </a:rPr>
              <a:t>Yahoo API</a:t>
            </a:r>
            <a:endParaRPr kumimoji="1" lang="ja-JP" altLang="en-US" b="1" dirty="0">
              <a:solidFill>
                <a:srgbClr val="3F312B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E7DF3DD-5C2F-4EDD-AC13-2561FAD26DB7}"/>
              </a:ext>
            </a:extLst>
          </p:cNvPr>
          <p:cNvSpPr txBox="1"/>
          <p:nvPr/>
        </p:nvSpPr>
        <p:spPr>
          <a:xfrm>
            <a:off x="7215576" y="5010984"/>
            <a:ext cx="16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3F312B"/>
                </a:solidFill>
              </a:rPr>
              <a:t>ファイル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4BCFB3F-2EE4-4144-8E89-B8C330ACC153}"/>
              </a:ext>
            </a:extLst>
          </p:cNvPr>
          <p:cNvSpPr txBox="1"/>
          <p:nvPr/>
        </p:nvSpPr>
        <p:spPr>
          <a:xfrm>
            <a:off x="6363168" y="3798367"/>
            <a:ext cx="1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入力単語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D1AC89C-0EDA-44FA-8E2E-415B29D6FFF9}"/>
              </a:ext>
            </a:extLst>
          </p:cNvPr>
          <p:cNvSpPr txBox="1"/>
          <p:nvPr/>
        </p:nvSpPr>
        <p:spPr>
          <a:xfrm>
            <a:off x="4767943" y="4641202"/>
            <a:ext cx="256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既出判定</a:t>
            </a:r>
            <a:endParaRPr kumimoji="1" lang="en-US" altLang="ja-JP" dirty="0">
              <a:solidFill>
                <a:srgbClr val="3F312B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入力単語の書き込み</a:t>
            </a:r>
            <a:endParaRPr kumimoji="1" lang="en-US" altLang="ja-JP" dirty="0">
              <a:solidFill>
                <a:srgbClr val="3F312B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3F312B"/>
                </a:solidFill>
              </a:rPr>
              <a:t>返答する語の呼び出し</a:t>
            </a:r>
          </a:p>
        </p:txBody>
      </p:sp>
    </p:spTree>
    <p:extLst>
      <p:ext uri="{BB962C8B-B14F-4D97-AF65-F5344CB8AC3E}">
        <p14:creationId xmlns:p14="http://schemas.microsoft.com/office/powerpoint/2010/main" val="319562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DC344-1D86-4C93-BB30-9123F127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使った技術など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C3F58-0D97-4864-B6CC-965C4E65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sz="2400" b="1" dirty="0"/>
              <a:t> </a:t>
            </a:r>
            <a:r>
              <a:rPr kumimoji="1" lang="en-US" altLang="ja-JP" sz="2400" b="1" dirty="0"/>
              <a:t>Ajax</a:t>
            </a:r>
            <a:br>
              <a:rPr kumimoji="1" lang="en-US" altLang="ja-JP" b="1" dirty="0"/>
            </a:br>
            <a:r>
              <a:rPr kumimoji="1" lang="ja-JP" altLang="en-US" sz="2000" b="1" dirty="0"/>
              <a:t>　</a:t>
            </a:r>
            <a:r>
              <a:rPr kumimoji="1" lang="en-US" altLang="ja-JP" sz="2000" dirty="0"/>
              <a:t>JS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Python</a:t>
            </a:r>
            <a:r>
              <a:rPr kumimoji="1" lang="ja-JP" altLang="en-US" sz="2000" dirty="0"/>
              <a:t>で非同期通信を行うことができる</a:t>
            </a:r>
            <a:br>
              <a:rPr kumimoji="1" lang="en-US" altLang="ja-JP" sz="2000" dirty="0"/>
            </a:br>
            <a:r>
              <a:rPr kumimoji="1" lang="ja-JP" altLang="en-US" sz="2000" dirty="0"/>
              <a:t>　</a:t>
            </a:r>
            <a:r>
              <a:rPr kumimoji="1" lang="en-US" altLang="ja-JP" sz="2000" dirty="0"/>
              <a:t>(JS</a:t>
            </a:r>
            <a:r>
              <a:rPr kumimoji="1" lang="ja-JP" altLang="en-US" sz="2000" dirty="0"/>
              <a:t>で通信</a:t>
            </a:r>
            <a:r>
              <a:rPr lang="ja-JP" altLang="en-US" sz="2000" dirty="0"/>
              <a:t>＝画面遷移無しで結果を反映できる！</a:t>
            </a:r>
            <a:r>
              <a:rPr kumimoji="1" lang="en-US" altLang="ja-JP" sz="2000" dirty="0"/>
              <a:t>)</a:t>
            </a:r>
            <a:br>
              <a:rPr kumimoji="1" lang="en-US" altLang="ja-JP" sz="2000" dirty="0"/>
            </a:br>
            <a:r>
              <a:rPr kumimoji="1" lang="ja-JP" altLang="en-US" sz="800" dirty="0"/>
              <a:t>　</a:t>
            </a:r>
            <a:endParaRPr kumimoji="1" lang="en-US" altLang="ja-JP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2400" b="1" dirty="0"/>
              <a:t> </a:t>
            </a:r>
            <a:r>
              <a:rPr kumimoji="1" lang="en-US" altLang="ja-JP" sz="2400" b="1" dirty="0" err="1"/>
              <a:t>pykakasi</a:t>
            </a:r>
            <a:br>
              <a:rPr kumimoji="1" lang="en-US" altLang="ja-JP" dirty="0"/>
            </a:br>
            <a:r>
              <a:rPr kumimoji="1" lang="ja-JP" altLang="en-US" sz="2000" dirty="0"/>
              <a:t>　</a:t>
            </a:r>
            <a:r>
              <a:rPr lang="ja-JP" altLang="en-US" sz="2000" dirty="0"/>
              <a:t>漢字やカタカナを日本語に変換できるライブラリ</a:t>
            </a:r>
            <a:endParaRPr lang="en-US" altLang="ja-JP" sz="20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altLang="ja-JP" sz="8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2400" b="1" dirty="0"/>
              <a:t> </a:t>
            </a:r>
            <a:r>
              <a:rPr kumimoji="1" lang="en-US" altLang="ja-JP" sz="2400" b="1" dirty="0" err="1"/>
              <a:t>YahooAPI</a:t>
            </a:r>
            <a:r>
              <a:rPr kumimoji="1" lang="ja-JP" altLang="en-US" sz="2400" b="1" dirty="0"/>
              <a:t>「日本語形態素解析」</a:t>
            </a:r>
            <a:br>
              <a:rPr kumimoji="1" lang="en-US" altLang="ja-JP" sz="2400" dirty="0"/>
            </a:br>
            <a:r>
              <a:rPr kumimoji="1" lang="ja-JP" altLang="en-US" sz="2000" dirty="0"/>
              <a:t>　</a:t>
            </a:r>
            <a:r>
              <a:rPr lang="ja-JP" altLang="en-US" sz="2000" dirty="0"/>
              <a:t>入力された文字が</a:t>
            </a:r>
            <a:r>
              <a:rPr kumimoji="1" lang="ja-JP" altLang="en-US" sz="2000" dirty="0"/>
              <a:t>「名詞・動詞・形容詞」に</a:t>
            </a:r>
            <a:br>
              <a:rPr kumimoji="1" lang="en-US" altLang="ja-JP" sz="2000" dirty="0"/>
            </a:br>
            <a:r>
              <a:rPr kumimoji="1" lang="ja-JP" altLang="en-US" sz="2000" dirty="0"/>
              <a:t>　当てはまっているかどうかを判定する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5791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7B0FF-E929-404A-861B-015EB7B3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工夫点・追記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0CEA2-DF59-4740-88E1-1E4CC50D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6628"/>
            <a:ext cx="8534400" cy="532043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普通モードは</a:t>
            </a:r>
            <a:r>
              <a:rPr lang="en-US" altLang="ja-JP" sz="2000" dirty="0"/>
              <a:t>12974</a:t>
            </a:r>
            <a:r>
              <a:rPr lang="ja-JP" altLang="en-US" sz="2000" dirty="0"/>
              <a:t>語、</a:t>
            </a:r>
            <a:r>
              <a:rPr lang="en-US" altLang="ja-JP" sz="2000" dirty="0"/>
              <a:t>3</a:t>
            </a:r>
            <a:r>
              <a:rPr lang="ja-JP" altLang="en-US" sz="2000" dirty="0"/>
              <a:t>文字モードは</a:t>
            </a:r>
            <a:r>
              <a:rPr lang="en-US" altLang="ja-JP" sz="2000" dirty="0"/>
              <a:t>3308</a:t>
            </a:r>
            <a:r>
              <a:rPr lang="ja-JP" altLang="en-US" sz="2000" dirty="0"/>
              <a:t>語、</a:t>
            </a:r>
            <a:r>
              <a:rPr lang="en-US" altLang="ja-JP" sz="2000" dirty="0"/>
              <a:t>IT</a:t>
            </a:r>
            <a:r>
              <a:rPr lang="ja-JP" altLang="en-US" sz="2000" dirty="0"/>
              <a:t>用語モードは</a:t>
            </a:r>
            <a:r>
              <a:rPr lang="en-US" altLang="ja-JP" sz="2000" dirty="0"/>
              <a:t>553</a:t>
            </a:r>
            <a:r>
              <a:rPr lang="ja-JP" altLang="en-US" sz="2000" dirty="0"/>
              <a:t>語が</a:t>
            </a:r>
            <a:br>
              <a:rPr lang="en-US" altLang="ja-JP" sz="2000" dirty="0"/>
            </a:br>
            <a:r>
              <a:rPr lang="ja-JP" altLang="en-US" sz="2000" dirty="0"/>
              <a:t>予め登録されていて、その中からランダムでコンピュータが返答する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800" dirty="0"/>
          </a:p>
          <a:p>
            <a:r>
              <a:rPr lang="ja-JP" altLang="en-US" sz="2000" dirty="0"/>
              <a:t>スコア判定があり、入力した単語が長いほどスコアは大きくなる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800" dirty="0"/>
              <a:t> </a:t>
            </a:r>
            <a:r>
              <a:rPr lang="ja-JP" altLang="en-US" sz="800" dirty="0"/>
              <a:t>　</a:t>
            </a:r>
            <a:endParaRPr lang="en-US" altLang="ja-JP" sz="2000" dirty="0"/>
          </a:p>
          <a:p>
            <a:r>
              <a:rPr lang="en-US" altLang="ja-JP" sz="2000" dirty="0"/>
              <a:t>IT</a:t>
            </a:r>
            <a:r>
              <a:rPr lang="ja-JP" altLang="en-US" sz="2000" dirty="0"/>
              <a:t>用語モードは</a:t>
            </a:r>
            <a:r>
              <a:rPr lang="en-US" altLang="ja-JP" sz="2000" dirty="0"/>
              <a:t>API</a:t>
            </a:r>
            <a:r>
              <a:rPr lang="ja-JP" altLang="en-US" sz="2000" dirty="0"/>
              <a:t>解析を用いていないためオフラインでも使えるが</a:t>
            </a:r>
            <a:br>
              <a:rPr lang="en-US" altLang="ja-JP" sz="2000" dirty="0"/>
            </a:br>
            <a:r>
              <a:rPr lang="ja-JP" altLang="en-US" sz="2000" dirty="0"/>
              <a:t>予め登録されている単語以外は知らない単語とみなす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800" dirty="0"/>
              <a:t>　</a:t>
            </a:r>
            <a:endParaRPr lang="en-US" altLang="ja-JP" sz="2000" dirty="0"/>
          </a:p>
          <a:p>
            <a:r>
              <a:rPr lang="en-US" altLang="ja-JP" sz="2000" dirty="0"/>
              <a:t>API</a:t>
            </a:r>
            <a:r>
              <a:rPr lang="ja-JP" altLang="en-US" sz="2000" dirty="0"/>
              <a:t>を使うための通信が</a:t>
            </a:r>
            <a:r>
              <a:rPr lang="en-US" altLang="ja-JP" sz="2000" dirty="0" err="1"/>
              <a:t>Ajima</a:t>
            </a:r>
            <a:r>
              <a:rPr lang="ja-JP" altLang="en-US" sz="2000" dirty="0" err="1"/>
              <a:t>で規</a:t>
            </a:r>
            <a:r>
              <a:rPr lang="ja-JP" altLang="en-US" sz="2000" dirty="0"/>
              <a:t>制されていて学内回線で使えない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800" dirty="0"/>
              <a:t>　</a:t>
            </a:r>
            <a:endParaRPr kumimoji="1" lang="en-US" altLang="ja-JP" sz="2000" b="1" dirty="0"/>
          </a:p>
          <a:p>
            <a:r>
              <a:rPr kumimoji="1" lang="ja-JP" altLang="en-US" sz="2000" dirty="0"/>
              <a:t>無地じゃない背景を使ってみたくて作ってみた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ja-JP" altLang="en-US" sz="800" b="1" dirty="0"/>
              <a:t>　</a:t>
            </a:r>
            <a:r>
              <a:rPr lang="en-US" altLang="ja-JP" sz="800" dirty="0"/>
              <a:t> </a:t>
            </a:r>
            <a:endParaRPr lang="en-US" altLang="ja-JP" sz="2000" dirty="0"/>
          </a:p>
          <a:p>
            <a:pPr>
              <a:lnSpc>
                <a:spcPct val="170000"/>
              </a:lnSpc>
            </a:pPr>
            <a:r>
              <a:rPr kumimoji="1" lang="ja-JP" altLang="en-US" sz="2000" dirty="0"/>
              <a:t>用途別に関数をモジュール化したのでコーディングしやすかった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9650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あずきフォント">
      <a:majorFont>
        <a:latin typeface="あずきフォント"/>
        <a:ea typeface="あずきフォント"/>
        <a:cs typeface=""/>
      </a:majorFont>
      <a:minorFont>
        <a:latin typeface="あずきフォント"/>
        <a:ea typeface="あずきフォント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155</Words>
  <Application>Microsoft Office PowerPoint</Application>
  <PresentationFormat>画面に合わせる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あずきフォント</vt:lpstr>
      <vt:lpstr>Arial</vt:lpstr>
      <vt:lpstr>Wingdings</vt:lpstr>
      <vt:lpstr>Office テーマ</vt:lpstr>
      <vt:lpstr>しりとり作ったよ</vt:lpstr>
      <vt:lpstr>しりとりについて</vt:lpstr>
      <vt:lpstr>しりとりのルール</vt:lpstr>
      <vt:lpstr>入力単語を判定する方法</vt:lpstr>
      <vt:lpstr>内部の構成</vt:lpstr>
      <vt:lpstr>使った技術など</vt:lpstr>
      <vt:lpstr>工夫点・追記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mi161332@edu.okinawa-ct.ac.jp</dc:creator>
  <cp:lastModifiedBy>mi161332@edu.okinawa-ct.ac.jp</cp:lastModifiedBy>
  <cp:revision>54</cp:revision>
  <dcterms:created xsi:type="dcterms:W3CDTF">2019-01-22T01:32:59Z</dcterms:created>
  <dcterms:modified xsi:type="dcterms:W3CDTF">2019-06-17T01:02:11Z</dcterms:modified>
</cp:coreProperties>
</file>