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2" r:id="rId5"/>
    <p:sldId id="257" r:id="rId6"/>
    <p:sldId id="270" r:id="rId7"/>
    <p:sldId id="304" r:id="rId8"/>
    <p:sldId id="274" r:id="rId9"/>
    <p:sldId id="277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79" r:id="rId19"/>
    <p:sldId id="313" r:id="rId20"/>
    <p:sldId id="314" r:id="rId21"/>
    <p:sldId id="315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6E4586-D26A-4954-9C1E-1A2F9EB74171}">
          <p14:sldIdLst>
            <p14:sldId id="262"/>
            <p14:sldId id="257"/>
            <p14:sldId id="270"/>
            <p14:sldId id="304"/>
            <p14:sldId id="274"/>
          </p14:sldIdLst>
        </p14:section>
        <p14:section name="Untitled Section" id="{C42D7F10-5DBB-4B61-AF21-505188B0061A}">
          <p14:sldIdLst>
            <p14:sldId id="27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79"/>
            <p14:sldId id="313"/>
            <p14:sldId id="314"/>
            <p14:sldId id="315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3501-556A-40F5-BF72-EE81A1E5E436}" v="64" dt="2023-04-20T00:17:19.449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312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dalat/work-life-balance-survey-eda/notebook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2"/>
            <a:ext cx="11008360" cy="1031838"/>
          </a:xfrm>
        </p:spPr>
        <p:txBody>
          <a:bodyPr>
            <a:normAutofit fontScale="90000"/>
          </a:bodyPr>
          <a:lstStyle/>
          <a:p>
            <a:r>
              <a:rPr lang="en-US" dirty="0"/>
              <a:t>Work-life balance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426719"/>
            <a:ext cx="4023360" cy="5232399"/>
          </a:xfrm>
        </p:spPr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4023361" y="-426719"/>
            <a:ext cx="4084319" cy="5273039"/>
          </a:xfrm>
        </p:spPr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0877" y="-426719"/>
            <a:ext cx="4091123" cy="5232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1988-A794-978A-417C-4FA71222BA2C}"/>
              </a:ext>
            </a:extLst>
          </p:cNvPr>
          <p:cNvSpPr txBox="1"/>
          <p:nvPr/>
        </p:nvSpPr>
        <p:spPr>
          <a:xfrm>
            <a:off x="0" y="5750560"/>
            <a:ext cx="1237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Group: Mohammadreza Bahmanpour, Lakshmi Korivi, Diksha Celene Kolabathula  </a:t>
            </a:r>
          </a:p>
          <a:p>
            <a:r>
              <a:rPr lang="en-US" dirty="0">
                <a:solidFill>
                  <a:schemeClr val="bg1"/>
                </a:solidFill>
              </a:rPr>
              <a:t>Instructor: Hemant Purohit</a:t>
            </a:r>
          </a:p>
          <a:p>
            <a:r>
              <a:rPr lang="en-US" dirty="0">
                <a:solidFill>
                  <a:schemeClr val="bg1"/>
                </a:solidFill>
              </a:rPr>
              <a:t>CIS 5400 Final Project 04/20/2023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307C-3CF9-B6C5-4039-63B8451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2940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effectLst/>
                <a:latin typeface="+mn-lt"/>
              </a:rPr>
              <a:t>WEEKLY_MEDITATION (range: [0,10]) per AGE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1BB4F2-9EDE-C357-1B48-D41BCA52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05" y="1358900"/>
            <a:ext cx="7219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45D-9187-C70B-6454-24C28964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63880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effectLst/>
                <a:latin typeface="+mn-lt"/>
              </a:rPr>
              <a:t>DAILY_STRESS (range: [0,10]) per AGE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333571-77BD-7876-6194-091068794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0" y="1458277"/>
            <a:ext cx="6515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1C14-F4F8-D30E-6732-00C9C70E2C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11765280" cy="441325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effectLst/>
                <a:latin typeface="+mn-lt"/>
              </a:rPr>
              <a:t>'WORK_LIFE_BALANCE_SCORE’, 'DAILY_STRESS' correlation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DF7F7F0-2B18-3E8F-4559-A8BB9BF9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999671"/>
            <a:ext cx="11125200" cy="551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A4EA-128E-464C-C0A3-8B219057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02920"/>
            <a:ext cx="10568940" cy="1394460"/>
          </a:xfrm>
        </p:spPr>
        <p:txBody>
          <a:bodyPr>
            <a:normAutofit/>
          </a:bodyPr>
          <a:lstStyle/>
          <a:p>
            <a:pPr algn="ctr"/>
            <a:r>
              <a:rPr lang="en-US" sz="1800" b="0" i="0" dirty="0"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compute 'WORK_LIFE_BALANCE_SCORE', 'DAILY_STRESS' correlation using Monte Carlo simulation. Visualize the result using a histogram and normal distribution plot</a:t>
            </a:r>
            <a:endParaRPr lang="en-US" sz="1800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C196CC4-FA6D-6BDD-5717-C9BE1DF2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" y="1290637"/>
            <a:ext cx="6118860" cy="363188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E61B089-D866-97A7-8453-EDC7B2EC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455420"/>
            <a:ext cx="578357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3411-9BC4-1D20-3133-FBFADF5F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403860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effectLst/>
                <a:latin typeface="+mn-lt"/>
              </a:rPr>
              <a:t>'WORK_LIFE_BALANCE_SCORE', 'SLEEP_HOURS' correlation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54F29A-ADDB-6C60-8540-7F9C3A7F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708660"/>
            <a:ext cx="11671300" cy="5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98B5FB-AC94-60E9-5839-7A133F510D09}"/>
              </a:ext>
            </a:extLst>
          </p:cNvPr>
          <p:cNvSpPr txBox="1"/>
          <p:nvPr/>
        </p:nvSpPr>
        <p:spPr>
          <a:xfrm>
            <a:off x="345440" y="304800"/>
            <a:ext cx="11663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COMPUTE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'WORK_LIFE_BALANCE_SCORE', 'SLEEP_HOURS’ CORRELATION USING MONTE CARLO SIMULATION. VISUALIZE THE RESULT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USING A HISTOGRAM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AND NORMAL DISTRIBUTION PLOT</a:t>
            </a:r>
            <a:endParaRPr lang="en-US" sz="2000" dirty="0">
              <a:solidFill>
                <a:schemeClr val="accent1">
                  <a:lumMod val="7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1ED4B38-2CA1-67BD-5406-22FD3C8E6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365"/>
            <a:ext cx="5913119" cy="404939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E6EAB47-0C04-4E9A-DF20-CAE1EBA7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3405"/>
            <a:ext cx="5913118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BD17-711E-22AD-C8B0-5B2A051E88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12192000" cy="325438"/>
          </a:xfrm>
        </p:spPr>
        <p:txBody>
          <a:bodyPr>
            <a:noAutofit/>
          </a:bodyPr>
          <a:lstStyle/>
          <a:p>
            <a:pPr algn="ctr"/>
            <a:r>
              <a:rPr lang="en-US" sz="1800" b="0" i="0" dirty="0">
                <a:effectLst/>
                <a:latin typeface="Roboto" panose="02000000000000000000" pitchFamily="2" charset="0"/>
              </a:rPr>
              <a:t>'WORK_LIFE_BALANCE_SCORE', 'WEEKLY_MEDITATION' correlation</a:t>
            </a:r>
            <a:endParaRPr lang="en-US" sz="1800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28FAFA9-98FB-73B0-2A3E-7539CC6A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985520"/>
            <a:ext cx="1186688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113E-FFB9-2968-01CE-94C43E9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487680"/>
            <a:ext cx="1020064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0" i="0" dirty="0">
                <a:effectLst/>
                <a:latin typeface="+mn-lt"/>
              </a:rPr>
              <a:t>compute 'WORK_LIFE_BALANCE_SCORE', 'WEEKLY_MEDITATION' correlation using Monte Carlo simulation. Visualize the result using a histogram and normal distribution plot</a:t>
            </a:r>
            <a:endParaRPr lang="en-US" sz="1800" dirty="0">
              <a:latin typeface="+mn-lt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FA384AE-1442-DB5E-13D9-6D24EBF7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" y="1371600"/>
            <a:ext cx="5860733" cy="41148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E788E8A-7117-6420-CBF1-85F9A4F8C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19" y="1618569"/>
            <a:ext cx="6124893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3487-801F-9E78-9765-E5ADDBCD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EXISTING RESEARCH WORK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AD703-8F4D-7D7E-2C13-E1D7ADAE3796}"/>
              </a:ext>
            </a:extLst>
          </p:cNvPr>
          <p:cNvSpPr txBox="1"/>
          <p:nvPr/>
        </p:nvSpPr>
        <p:spPr>
          <a:xfrm>
            <a:off x="1503680" y="1869441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Work-Life Balance survey, an Exploratory Data Analysis of global best practices to re-balance our lives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Reference</a:t>
            </a:r>
            <a:r>
              <a:rPr lang="en-US" b="1" dirty="0"/>
              <a:t> - </a:t>
            </a:r>
            <a:r>
              <a:rPr lang="en-US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2"/>
              </a:rPr>
              <a:t>https://www.kaggle.com/code/ydalat/work-life-balance-survey-eda/notebook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5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2AE9-11EC-F39D-DC7D-FAE5B24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                                     CONCLUSION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ealthy Lifestyles">
            <a:extLst>
              <a:ext uri="{FF2B5EF4-FFF2-40B4-BE49-F238E27FC236}">
                <a16:creationId xmlns:a16="http://schemas.microsoft.com/office/drawing/2014/main" id="{4822ED97-C344-8E6D-B59A-4E212CB8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29" y="1671670"/>
            <a:ext cx="6145619" cy="37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9C4B8D-CBDF-C93A-AE69-E1F0CFE4C153}"/>
              </a:ext>
            </a:extLst>
          </p:cNvPr>
          <p:cNvSpPr txBox="1"/>
          <p:nvPr/>
        </p:nvSpPr>
        <p:spPr>
          <a:xfrm>
            <a:off x="297712" y="1499191"/>
            <a:ext cx="50577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</a:rPr>
              <a:t>In conclusion, the analysis of the dataset provides insights into how work-life balance can affect </a:t>
            </a:r>
            <a:r>
              <a:rPr lang="en-US" sz="2000" dirty="0">
                <a:solidFill>
                  <a:srgbClr val="374151"/>
                </a:solidFill>
              </a:rPr>
              <a:t>daily stress and how other lifestyle factors such as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sleep hours, and weekly meditation can affect an individual’s overall well-being. We observed increasing daily stress </a:t>
            </a:r>
            <a:r>
              <a:rPr lang="en-US" sz="2000" dirty="0">
                <a:solidFill>
                  <a:srgbClr val="374151"/>
                </a:solidFill>
              </a:rPr>
              <a:t>leads to a decreased work-life balance and whenever sleep hours increase the work-life balance also increases. A higher amount of weekly mediation sessions also can increase work-life balance.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The findings of this study can be used to promote healthy lifestyle choices and improve overall well-being.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6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Objective</a:t>
            </a:r>
            <a:endParaRPr lang="en-US" dirty="0"/>
          </a:p>
          <a:p>
            <a:r>
              <a:rPr lang="en-US" dirty="0"/>
              <a:t>Motivation</a:t>
            </a:r>
          </a:p>
          <a:p>
            <a:r>
              <a:rPr lang="en-US" dirty="0"/>
              <a:t>Project RoadMap</a:t>
            </a:r>
          </a:p>
          <a:p>
            <a:r>
              <a:rPr lang="en-US" dirty="0"/>
              <a:t>Current Research Work </a:t>
            </a:r>
          </a:p>
          <a:p>
            <a:r>
              <a:rPr lang="en-US" dirty="0"/>
              <a:t>Existing Research Work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0772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OBJECTIVE  and Motivation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50F26-78B6-5BDF-3093-08F31BE3A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566660" cy="446227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Calibri" panose="020F0502020204030204" pitchFamily="34" charset="0"/>
              </a:rPr>
              <a:t>O</a:t>
            </a:r>
            <a:r>
              <a:rPr lang="en-US" dirty="0">
                <a:effectLst/>
                <a:ea typeface="Calibri" panose="020F0502020204030204" pitchFamily="34" charset="0"/>
              </a:rPr>
              <a:t>bjective - analyze how work-life balance can affect mental health. </a:t>
            </a:r>
          </a:p>
          <a:p>
            <a:pPr algn="just"/>
            <a:r>
              <a:rPr lang="en-US" dirty="0">
                <a:effectLst/>
                <a:ea typeface="Calibri" panose="020F0502020204030204" pitchFamily="34" charset="0"/>
              </a:rPr>
              <a:t>identify </a:t>
            </a:r>
            <a:r>
              <a:rPr lang="en-US" dirty="0">
                <a:ea typeface="Calibri" panose="020F0502020204030204" pitchFamily="34" charset="0"/>
              </a:rPr>
              <a:t>the </a:t>
            </a:r>
            <a:r>
              <a:rPr lang="en-US" dirty="0">
                <a:effectLst/>
                <a:ea typeface="Calibri" panose="020F0502020204030204" pitchFamily="34" charset="0"/>
              </a:rPr>
              <a:t>patterns and explore the potential impact of work-life balance on mental health.</a:t>
            </a:r>
          </a:p>
          <a:p>
            <a:pPr algn="just"/>
            <a:r>
              <a:rPr lang="en-US" dirty="0">
                <a:ea typeface="Calibri" panose="020F0502020204030204" pitchFamily="34" charset="0"/>
              </a:rPr>
              <a:t>Motivation –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contribute to the creation of a healthier and more productive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D623D-F5ED-F7B0-49AE-6C47357D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7056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PROJECT ROADMAP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F063E2-8AFC-9917-4C28-BA3F1A6A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7" y="1472249"/>
            <a:ext cx="4010025" cy="447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08760" y="1333500"/>
            <a:ext cx="6606540" cy="483870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374151"/>
                </a:solidFill>
              </a:rPr>
              <a:t>Choose lifestyle and well-being dataset.</a:t>
            </a:r>
          </a:p>
          <a:p>
            <a:pPr algn="just"/>
            <a:r>
              <a:rPr lang="en-US" dirty="0">
                <a:solidFill>
                  <a:srgbClr val="374151"/>
                </a:solidFill>
              </a:rPr>
              <a:t>Conduct an initial exploration to understand the variables and their relations.</a:t>
            </a:r>
          </a:p>
          <a:p>
            <a:pPr algn="just"/>
            <a:r>
              <a:rPr lang="en-US" dirty="0">
                <a:solidFill>
                  <a:srgbClr val="374151"/>
                </a:solidFill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efine the business objectives - gaining insights into the lifestyle and well-being of individuals.</a:t>
            </a:r>
          </a:p>
          <a:p>
            <a:pPr algn="just"/>
            <a:r>
              <a:rPr lang="en-US" dirty="0">
                <a:solidFill>
                  <a:srgbClr val="374151"/>
                </a:solidFill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efine the research questions according to </a:t>
            </a:r>
            <a:r>
              <a:rPr lang="en-US" dirty="0">
                <a:solidFill>
                  <a:srgbClr val="374151"/>
                </a:solidFill>
              </a:rPr>
              <a:t>the objective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just"/>
            <a:r>
              <a:rPr lang="en-US" dirty="0">
                <a:solidFill>
                  <a:srgbClr val="374151"/>
                </a:solidFill>
              </a:rPr>
              <a:t>Check for data inconsistencies.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03F74-0F89-BDFA-7EDA-CBB2BCD8D9C5}"/>
              </a:ext>
            </a:extLst>
          </p:cNvPr>
          <p:cNvSpPr txBox="1"/>
          <p:nvPr/>
        </p:nvSpPr>
        <p:spPr>
          <a:xfrm>
            <a:off x="2116824" y="532573"/>
            <a:ext cx="839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BUSINESS AND DATA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500" y="457200"/>
            <a:ext cx="9715500" cy="84582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CLEANSING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01B3E-BE63-006C-3372-A212D971B322}"/>
              </a:ext>
            </a:extLst>
          </p:cNvPr>
          <p:cNvSpPr txBox="1"/>
          <p:nvPr/>
        </p:nvSpPr>
        <p:spPr>
          <a:xfrm>
            <a:off x="701040" y="1424940"/>
            <a:ext cx="844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Search for any NA’s or  inconsistent entry within the dataset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 a function to verify the Timestamp variable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 a function to verify all the numeric variables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7F1-74B3-FDDF-EC72-0635C8C3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320040"/>
            <a:ext cx="9189720" cy="55626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CLEANSING OUTPUT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7B6C01-2200-FCCD-A1CD-23B1C2D6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876300"/>
            <a:ext cx="6143625" cy="111442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CB7F89F-DD79-4227-B332-BEC047453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089785"/>
            <a:ext cx="8181975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085EE-4AD2-F679-458A-72195FFCD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069907"/>
            <a:ext cx="6391275" cy="48577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4BEB08-7DF5-1643-8592-8C0F9E174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3429952"/>
            <a:ext cx="9972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919D-F16E-93F9-DD61-B36753BB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264160"/>
            <a:ext cx="11633200" cy="822960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effectLst/>
                <a:latin typeface="+mn-lt"/>
              </a:rPr>
              <a:t>average for 'PLACES_VISITED’, 'CORE_CIRCLE’, 'SUPPORTING_OTHERS’, 'SOCIAL_NETWORK' for every age group. All values are in the range of [0,10]</a:t>
            </a:r>
            <a:endParaRPr lang="en-US" sz="2000" dirty="0">
              <a:latin typeface="+mn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BD6A1F1-0385-64D2-B145-E9937FE2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2" y="1735455"/>
            <a:ext cx="7724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112F-A67F-3ABC-D940-AA177165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18160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effectLst/>
                <a:latin typeface="+mn-lt"/>
              </a:rPr>
              <a:t>density for SLEEP_HOURS (range: [1,10])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F23A1D-B065-0978-C70E-905A1398D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1550670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AA2662BCE284989882292BD09E5B8" ma:contentTypeVersion="5" ma:contentTypeDescription="Create a new document." ma:contentTypeScope="" ma:versionID="dd0062dd78cef695d708077d35dc93e5">
  <xsd:schema xmlns:xsd="http://www.w3.org/2001/XMLSchema" xmlns:xs="http://www.w3.org/2001/XMLSchema" xmlns:p="http://schemas.microsoft.com/office/2006/metadata/properties" xmlns:ns3="0e4a883a-11b8-41a9-a4b1-5fde22ab12d3" targetNamespace="http://schemas.microsoft.com/office/2006/metadata/properties" ma:root="true" ma:fieldsID="78a2fa168001add609d61dc85dbb6b46" ns3:_="">
    <xsd:import namespace="0e4a883a-11b8-41a9-a4b1-5fde22ab12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a883a-11b8-41a9-a4b1-5fde22ab12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63657-F944-46B4-A9D0-263AFE2BE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a883a-11b8-41a9-a4b1-5fde22ab12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47EF5-AA26-4408-845D-9F27F62FA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B34AF-D311-4FE1-A871-C34451462205}">
  <ds:schemaRefs>
    <ds:schemaRef ds:uri="http://schemas.microsoft.com/office/2006/documentManagement/types"/>
    <ds:schemaRef ds:uri="http://purl.org/dc/terms/"/>
    <ds:schemaRef ds:uri="0e4a883a-11b8-41a9-a4b1-5fde22ab12d3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1766</TotalTime>
  <Words>482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Health Fitness 16x9</vt:lpstr>
      <vt:lpstr>Work-life balance analysis </vt:lpstr>
      <vt:lpstr>Contents</vt:lpstr>
      <vt:lpstr>OBJECTIVE  and Motivation                        </vt:lpstr>
      <vt:lpstr>PROJECT ROADMAP</vt:lpstr>
      <vt:lpstr>PowerPoint Presentation</vt:lpstr>
      <vt:lpstr>CLEANSING</vt:lpstr>
      <vt:lpstr>CLEANSING OUTPUT</vt:lpstr>
      <vt:lpstr>average for 'PLACES_VISITED’, 'CORE_CIRCLE’, 'SUPPORTING_OTHERS’, 'SOCIAL_NETWORK' for every age group. All values are in the range of [0,10]</vt:lpstr>
      <vt:lpstr>density for SLEEP_HOURS (range: [1,10])</vt:lpstr>
      <vt:lpstr>WEEKLY_MEDITATION (range: [0,10]) per AGE</vt:lpstr>
      <vt:lpstr>DAILY_STRESS (range: [0,10]) per AGE</vt:lpstr>
      <vt:lpstr>'WORK_LIFE_BALANCE_SCORE’, 'DAILY_STRESS' correlation</vt:lpstr>
      <vt:lpstr>compute 'WORK_LIFE_BALANCE_SCORE', 'DAILY_STRESS' correlation using Monte Carlo simulation. Visualize the result using a histogram and normal distribution plot</vt:lpstr>
      <vt:lpstr>'WORK_LIFE_BALANCE_SCORE', 'SLEEP_HOURS' correlation</vt:lpstr>
      <vt:lpstr>PowerPoint Presentation</vt:lpstr>
      <vt:lpstr>'WORK_LIFE_BALANCE_SCORE', 'WEEKLY_MEDITATION' correlation</vt:lpstr>
      <vt:lpstr>compute 'WORK_LIFE_BALANCE_SCORE', 'WEEKLY_MEDITATION' correlation using Monte Carlo simulation. Visualize the result using a histogram and normal distribution plot</vt:lpstr>
      <vt:lpstr>EXISTING RESEARCH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 balance analysis</dc:title>
  <dc:creator>Bhargav Bojedla</dc:creator>
  <cp:lastModifiedBy>Bhargav Bojedla</cp:lastModifiedBy>
  <cp:revision>2</cp:revision>
  <dcterms:created xsi:type="dcterms:W3CDTF">2023-04-16T23:13:57Z</dcterms:created>
  <dcterms:modified xsi:type="dcterms:W3CDTF">2023-04-20T00:22:43Z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0x010100A5BAA2662BCE284989882292BD09E5B8</vt:lpwstr>
  </property>
</Properties>
</file>