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72" r:id="rId4"/>
    <p:sldId id="265" r:id="rId5"/>
    <p:sldId id="276" r:id="rId6"/>
    <p:sldId id="279" r:id="rId7"/>
    <p:sldId id="277" r:id="rId8"/>
    <p:sldId id="268" r:id="rId9"/>
    <p:sldId id="269" r:id="rId10"/>
    <p:sldId id="270" r:id="rId11"/>
    <p:sldId id="271" r:id="rId12"/>
    <p:sldId id="273" r:id="rId13"/>
    <p:sldId id="278" r:id="rId14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6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53"/>
    <p:restoredTop sz="81498"/>
  </p:normalViewPr>
  <p:slideViewPr>
    <p:cSldViewPr snapToGrid="0" snapToObjects="1">
      <p:cViewPr>
        <p:scale>
          <a:sx n="62" d="100"/>
          <a:sy n="62" d="100"/>
        </p:scale>
        <p:origin x="3616" y="1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94DE1-4FDD-B141-9660-15CD7C57505A}" type="datetimeFigureOut">
              <a:rPr lang="en-US" smtClean="0"/>
              <a:t>5/7/17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A4CFB9-46C7-C248-98EC-1B54E63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8051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AD31E8-E889-6F42-BA50-FE7E5BB8BACB}" type="datetimeFigureOut">
              <a:rPr lang="en-US" smtClean="0"/>
              <a:t>5/7/17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DEEFB4-FAC1-D546-A3DE-AF3CD7BC1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10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Focused on burglary-theft</a:t>
            </a:r>
            <a:r>
              <a:rPr lang="en-US" baseline="0" dirty="0" smtClean="0"/>
              <a:t> &amp; car theft (55% of crime in LA)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DEEFB4-FAC1-D546-A3DE-AF3CD7BC163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47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DEEFB4-FAC1-D546-A3DE-AF3CD7BC163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99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Focused on burglary-theft</a:t>
            </a:r>
            <a:r>
              <a:rPr lang="en-US" baseline="0" dirty="0" smtClean="0"/>
              <a:t> &amp; car theft (55% of crime in LA)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DEEFB4-FAC1-D546-A3DE-AF3CD7BC163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16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2C98-6F4D-1A4D-8A96-7FE6BA659391}" type="datetimeFigureOut">
              <a:rPr lang="en-US" smtClean="0"/>
              <a:t>5/7/17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4430C-FD7E-BC4F-9EC0-8B3F30358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34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2C98-6F4D-1A4D-8A96-7FE6BA659391}" type="datetimeFigureOut">
              <a:rPr lang="en-US" smtClean="0"/>
              <a:t>5/7/17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4430C-FD7E-BC4F-9EC0-8B3F30358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08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2C98-6F4D-1A4D-8A96-7FE6BA659391}" type="datetimeFigureOut">
              <a:rPr lang="en-US" smtClean="0"/>
              <a:t>5/7/17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4430C-FD7E-BC4F-9EC0-8B3F30358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48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2C98-6F4D-1A4D-8A96-7FE6BA659391}" type="datetimeFigureOut">
              <a:rPr lang="en-US" smtClean="0"/>
              <a:t>5/7/17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4430C-FD7E-BC4F-9EC0-8B3F30358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62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2C98-6F4D-1A4D-8A96-7FE6BA659391}" type="datetimeFigureOut">
              <a:rPr lang="en-US" smtClean="0"/>
              <a:t>5/7/17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4430C-FD7E-BC4F-9EC0-8B3F30358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3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2C98-6F4D-1A4D-8A96-7FE6BA659391}" type="datetimeFigureOut">
              <a:rPr lang="en-US" smtClean="0"/>
              <a:t>5/7/17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4430C-FD7E-BC4F-9EC0-8B3F30358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8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2C98-6F4D-1A4D-8A96-7FE6BA659391}" type="datetimeFigureOut">
              <a:rPr lang="en-US" smtClean="0"/>
              <a:t>5/7/17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4430C-FD7E-BC4F-9EC0-8B3F30358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33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2C98-6F4D-1A4D-8A96-7FE6BA659391}" type="datetimeFigureOut">
              <a:rPr lang="en-US" smtClean="0"/>
              <a:t>5/7/17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4430C-FD7E-BC4F-9EC0-8B3F30358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38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2C98-6F4D-1A4D-8A96-7FE6BA659391}" type="datetimeFigureOut">
              <a:rPr lang="en-US" smtClean="0"/>
              <a:t>5/7/17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4430C-FD7E-BC4F-9EC0-8B3F30358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69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2C98-6F4D-1A4D-8A96-7FE6BA659391}" type="datetimeFigureOut">
              <a:rPr lang="en-US" smtClean="0"/>
              <a:t>5/7/17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4430C-FD7E-BC4F-9EC0-8B3F30358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45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2C98-6F4D-1A4D-8A96-7FE6BA659391}" type="datetimeFigureOut">
              <a:rPr lang="en-US" smtClean="0"/>
              <a:t>5/7/17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4430C-FD7E-BC4F-9EC0-8B3F30358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850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02C98-6F4D-1A4D-8A96-7FE6BA659391}" type="datetimeFigureOut">
              <a:rPr lang="en-US" smtClean="0"/>
              <a:t>5/7/17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4430C-FD7E-BC4F-9EC0-8B3F30358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cityofchicago.org/Service-Requests/311-Service-Requests-Vacant-and-Abandoned-Building/7nii-7srd/data" TargetMode="External"/><Relationship Id="rId4" Type="http://schemas.openxmlformats.org/officeDocument/2006/relationships/hyperlink" Target="https://data.cityofchicago.org/view/5cd6-ry5g" TargetMode="External"/><Relationship Id="rId5" Type="http://schemas.openxmlformats.org/officeDocument/2006/relationships/hyperlink" Target="https://www.zillow.com/research/zillow-rent-index-methodology-2393/" TargetMode="External"/><Relationship Id="rId6" Type="http://schemas.openxmlformats.org/officeDocument/2006/relationships/hyperlink" Target="https://dev.twitter.com/rest/public/search-by-place" TargetMode="External"/><Relationship Id="rId7" Type="http://schemas.openxmlformats.org/officeDocument/2006/relationships/hyperlink" Target="http://www.people.hbs.edu/mluca/BigDataBigCities.pdf" TargetMode="External"/><Relationship Id="rId8" Type="http://schemas.openxmlformats.org/officeDocument/2006/relationships/hyperlink" Target="http://www.hbs.edu/faculty/Pages/item.aspx?num=51012" TargetMode="Externa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ensusreporter.org/profiles/86000US60657-60657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vicscape.com/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illow.com/research/zillow-rent-index-methodology-2393/" TargetMode="External"/><Relationship Id="rId4" Type="http://schemas.openxmlformats.org/officeDocument/2006/relationships/hyperlink" Target="https://dev.twitter.com/rest/public/search-by-place" TargetMode="Externa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ensusreporter.org/profiles/86000US60657-60657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827" y="2669953"/>
            <a:ext cx="9144000" cy="1518093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  <a:latin typeface="Corsiva Hebrew" charset="-79"/>
                <a:ea typeface="Corsiva Hebrew" charset="-79"/>
                <a:cs typeface="Corsiva Hebrew" charset="-79"/>
              </a:rPr>
              <a:t>MA CSS Research </a:t>
            </a:r>
            <a:r>
              <a:rPr lang="en-US" dirty="0">
                <a:solidFill>
                  <a:schemeClr val="bg1"/>
                </a:solidFill>
                <a:latin typeface="Corsiva Hebrew" charset="-79"/>
                <a:ea typeface="Corsiva Hebrew" charset="-79"/>
                <a:cs typeface="Corsiva Hebrew" charset="-79"/>
              </a:rPr>
              <a:t>Topic</a:t>
            </a:r>
            <a:br>
              <a:rPr lang="en-US" dirty="0">
                <a:solidFill>
                  <a:schemeClr val="bg1"/>
                </a:solidFill>
                <a:latin typeface="Corsiva Hebrew" charset="-79"/>
                <a:ea typeface="Corsiva Hebrew" charset="-79"/>
                <a:cs typeface="Corsiva Hebrew" charset="-79"/>
              </a:rPr>
            </a:br>
            <a:r>
              <a:rPr lang="en-US" sz="4000" dirty="0">
                <a:solidFill>
                  <a:schemeClr val="bg1"/>
                </a:solidFill>
                <a:latin typeface="Corsiva Hebrew" charset="-79"/>
                <a:ea typeface="Corsiva Hebrew" charset="-79"/>
                <a:cs typeface="Corsiva Hebrew" charset="-79"/>
              </a:rPr>
              <a:t>Benjamin </a:t>
            </a:r>
            <a:r>
              <a:rPr lang="en-US" sz="4000" dirty="0" smtClean="0">
                <a:solidFill>
                  <a:schemeClr val="bg1"/>
                </a:solidFill>
                <a:latin typeface="Corsiva Hebrew" charset="-79"/>
                <a:ea typeface="Corsiva Hebrew" charset="-79"/>
                <a:cs typeface="Corsiva Hebrew" charset="-79"/>
              </a:rPr>
              <a:t>Rothschild</a:t>
            </a:r>
            <a:endParaRPr lang="en-US" dirty="0">
              <a:solidFill>
                <a:schemeClr val="bg1"/>
              </a:solidFill>
              <a:latin typeface="Corsiva Hebrew" charset="-79"/>
              <a:ea typeface="Corsiva Hebrew" charset="-79"/>
              <a:cs typeface="Corsiva Hebrew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17006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6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3684"/>
            <a:ext cx="10515600" cy="499017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 want to </a:t>
            </a:r>
            <a:r>
              <a:rPr lang="en-US" dirty="0" smtClean="0">
                <a:solidFill>
                  <a:schemeClr val="bg1"/>
                </a:solidFill>
              </a:rPr>
              <a:t>try different geographic boundaries to improve accuracy</a:t>
            </a: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Similarly I want to make my unit of time analysis as small as possible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How often can I make a prediction?  How does this affect the error rate?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What datasets are most informative in helping my prediction?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How does adding datasets affect the Error rate?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14" b="57691"/>
          <a:stretch/>
        </p:blipFill>
        <p:spPr>
          <a:xfrm>
            <a:off x="0" y="0"/>
            <a:ext cx="12192000" cy="13255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orsiva Hebrew" charset="-79"/>
                <a:ea typeface="Corsiva Hebrew" charset="-79"/>
                <a:cs typeface="Corsiva Hebrew" charset="-79"/>
              </a:rPr>
              <a:t>Consideration and Goals</a:t>
            </a:r>
            <a:endParaRPr lang="en-US" dirty="0">
              <a:solidFill>
                <a:schemeClr val="bg1"/>
              </a:solidFill>
              <a:latin typeface="Corsiva Hebrew" charset="-79"/>
              <a:ea typeface="Corsiva Hebrew" charset="-79"/>
              <a:cs typeface="Corsiva Hebrew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49724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6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3684"/>
            <a:ext cx="10515600" cy="499017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 can predict there will be a crime on </a:t>
            </a:r>
            <a:r>
              <a:rPr lang="en-US" dirty="0" smtClean="0">
                <a:solidFill>
                  <a:schemeClr val="bg1"/>
                </a:solidFill>
              </a:rPr>
              <a:t>in this police beat with </a:t>
            </a:r>
            <a:r>
              <a:rPr lang="en-US" dirty="0">
                <a:solidFill>
                  <a:schemeClr val="bg1"/>
                </a:solidFill>
              </a:rPr>
              <a:t>at 15% success rate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 can predict there will be a crime </a:t>
            </a:r>
            <a:r>
              <a:rPr lang="en-US" dirty="0" smtClean="0">
                <a:solidFill>
                  <a:schemeClr val="bg1"/>
                </a:solidFill>
              </a:rPr>
              <a:t>this block with a 5% success rate.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 can predict nothing </a:t>
            </a:r>
            <a:r>
              <a:rPr lang="en-US" dirty="0">
                <a:solidFill>
                  <a:schemeClr val="bg1"/>
                </a:solidFill>
                <a:sym typeface="Wingdings"/>
              </a:rPr>
              <a:t>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14" b="57691"/>
          <a:stretch/>
        </p:blipFill>
        <p:spPr>
          <a:xfrm>
            <a:off x="0" y="0"/>
            <a:ext cx="12192000" cy="13255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orsiva Hebrew" charset="-79"/>
                <a:ea typeface="Corsiva Hebrew" charset="-79"/>
                <a:cs typeface="Corsiva Hebrew" charset="-79"/>
              </a:rPr>
              <a:t>Possible Conclusions</a:t>
            </a:r>
            <a:endParaRPr lang="en-US" dirty="0">
              <a:solidFill>
                <a:schemeClr val="bg1"/>
              </a:solidFill>
              <a:latin typeface="Corsiva Hebrew" charset="-79"/>
              <a:ea typeface="Corsiva Hebrew" charset="-79"/>
              <a:cs typeface="Corsiva Hebrew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77525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6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67823"/>
            <a:ext cx="10515600" cy="4990177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Datasets</a:t>
            </a:r>
            <a:endParaRPr lang="en-US" dirty="0">
              <a:solidFill>
                <a:schemeClr val="bg1"/>
              </a:solidFill>
              <a:hlinkClick r:id="rId2"/>
            </a:endParaRPr>
          </a:p>
          <a:p>
            <a:pPr lvl="1"/>
            <a:r>
              <a:rPr lang="en-US" dirty="0">
                <a:solidFill>
                  <a:schemeClr val="bg1"/>
                </a:solidFill>
                <a:hlinkClick r:id="rId2"/>
              </a:rPr>
              <a:t>https://censusreporter.org/profiles/86000US60657-60657/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  <a:hlinkClick r:id="rId3"/>
              </a:rPr>
              <a:t>https://data.cityofchicago.org/Service-Requests/311-Service-Requests-Vacant-and-Abandoned-Building/7nii-7srd/data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  <a:hlinkClick r:id="rId4"/>
              </a:rPr>
              <a:t>https://data.cityofchicago.org/view/5cd6-ry5g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  <a:hlinkClick r:id="rId5"/>
              </a:rPr>
              <a:t>https://www.zillow.com/research/zillow-rent-index-methodology-2393/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  <a:hlinkClick r:id="rId6"/>
              </a:rPr>
              <a:t>https://dev.twitter.com/rest/public/search-by-place</a:t>
            </a: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Articles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Glaeser</a:t>
            </a:r>
            <a:r>
              <a:rPr lang="en-US" dirty="0">
                <a:solidFill>
                  <a:schemeClr val="bg1"/>
                </a:solidFill>
              </a:rPr>
              <a:t>, Edward L., Scott Duke </a:t>
            </a:r>
            <a:r>
              <a:rPr lang="en-US" dirty="0" err="1">
                <a:solidFill>
                  <a:schemeClr val="bg1"/>
                </a:solidFill>
              </a:rPr>
              <a:t>Kominers</a:t>
            </a:r>
            <a:r>
              <a:rPr lang="en-US" dirty="0">
                <a:solidFill>
                  <a:schemeClr val="bg1"/>
                </a:solidFill>
              </a:rPr>
              <a:t>, Michael Luca, and Nikhil </a:t>
            </a:r>
            <a:r>
              <a:rPr lang="en-US" dirty="0" err="1">
                <a:solidFill>
                  <a:schemeClr val="bg1"/>
                </a:solidFill>
              </a:rPr>
              <a:t>Naik</a:t>
            </a:r>
            <a:r>
              <a:rPr lang="en-US" dirty="0">
                <a:solidFill>
                  <a:schemeClr val="bg1"/>
                </a:solidFill>
              </a:rPr>
              <a:t>. </a:t>
            </a:r>
            <a:r>
              <a:rPr lang="en-US" dirty="0">
                <a:solidFill>
                  <a:schemeClr val="bg1"/>
                </a:solidFill>
                <a:hlinkClick r:id="rId7"/>
              </a:rPr>
              <a:t>"Big Data and Big Cities: The Promises and Limitations of Improved Measures of Urban Life." (pdf)</a:t>
            </a:r>
            <a:r>
              <a:rPr lang="en-US" dirty="0">
                <a:solidFill>
                  <a:schemeClr val="bg1"/>
                </a:solidFill>
              </a:rPr>
              <a:t>Economic Inquiry (forthcoming). </a:t>
            </a:r>
            <a:r>
              <a:rPr lang="en-US" dirty="0">
                <a:solidFill>
                  <a:schemeClr val="bg1"/>
                </a:solidFill>
                <a:hlinkClick r:id="rId8"/>
              </a:rPr>
              <a:t>View Details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Websites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https://</a:t>
            </a:r>
            <a:r>
              <a:rPr lang="en-US" dirty="0" err="1" smtClean="0">
                <a:solidFill>
                  <a:schemeClr val="bg1"/>
                </a:solidFill>
              </a:rPr>
              <a:t>www.civicscape.com</a:t>
            </a: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14" b="57691"/>
          <a:stretch/>
        </p:blipFill>
        <p:spPr>
          <a:xfrm>
            <a:off x="0" y="0"/>
            <a:ext cx="12192000" cy="13255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orsiva Hebrew" charset="-79"/>
                <a:ea typeface="Corsiva Hebrew" charset="-79"/>
                <a:cs typeface="Corsiva Hebrew" charset="-79"/>
              </a:rPr>
              <a:t>References and Resources?</a:t>
            </a:r>
            <a:endParaRPr lang="en-US" dirty="0">
              <a:solidFill>
                <a:schemeClr val="bg1"/>
              </a:solidFill>
              <a:latin typeface="Corsiva Hebrew" charset="-79"/>
              <a:ea typeface="Corsiva Hebrew" charset="-79"/>
              <a:cs typeface="Corsiva Hebrew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26773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827" y="2669953"/>
            <a:ext cx="9144000" cy="1518093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  <a:latin typeface="Corsiva Hebrew" charset="-79"/>
                <a:ea typeface="Corsiva Hebrew" charset="-79"/>
                <a:cs typeface="Corsiva Hebrew" charset="-79"/>
              </a:rPr>
              <a:t>Questions?</a:t>
            </a:r>
            <a:endParaRPr lang="en-US" dirty="0">
              <a:solidFill>
                <a:schemeClr val="bg1"/>
              </a:solidFill>
              <a:latin typeface="Corsiva Hebrew" charset="-79"/>
              <a:ea typeface="Corsiva Hebrew" charset="-79"/>
              <a:cs typeface="Corsiva Hebrew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22481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6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20277"/>
            <a:ext cx="10515600" cy="30954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  <a:latin typeface="Corsiva Hebrew" charset="-79"/>
                <a:ea typeface="Corsiva Hebrew" charset="-79"/>
                <a:cs typeface="Corsiva Hebrew" charset="-79"/>
              </a:rPr>
              <a:t>How accurate can I create a model to predict locations 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  <a:latin typeface="Corsiva Hebrew" charset="-79"/>
                <a:ea typeface="Corsiva Hebrew" charset="-79"/>
                <a:cs typeface="Corsiva Hebrew" charset="-79"/>
              </a:rPr>
              <a:t>of crimes in Chicago?</a:t>
            </a:r>
            <a:endParaRPr lang="en-US" dirty="0">
              <a:solidFill>
                <a:schemeClr val="bg1"/>
              </a:solidFill>
              <a:latin typeface="Corsiva Hebrew" charset="-79"/>
              <a:ea typeface="Corsiva Hebrew" charset="-79"/>
              <a:cs typeface="Corsiva Hebrew" charset="-79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14" b="57691"/>
          <a:stretch/>
        </p:blipFill>
        <p:spPr>
          <a:xfrm>
            <a:off x="0" y="0"/>
            <a:ext cx="12192000" cy="13255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orsiva Hebrew" charset="-79"/>
                <a:ea typeface="Corsiva Hebrew" charset="-79"/>
                <a:cs typeface="Corsiva Hebrew" charset="-79"/>
              </a:rPr>
              <a:t>Research Question</a:t>
            </a:r>
            <a:endParaRPr lang="en-US" dirty="0">
              <a:solidFill>
                <a:schemeClr val="bg1"/>
              </a:solidFill>
              <a:latin typeface="Corsiva Hebrew" charset="-79"/>
              <a:ea typeface="Corsiva Hebrew" charset="-79"/>
              <a:cs typeface="Corsiva Hebrew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43869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6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67823"/>
            <a:ext cx="10515600" cy="499017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model like this could help with resource allocation with police department or with community investment initiatives</a:t>
            </a:r>
          </a:p>
          <a:p>
            <a:r>
              <a:rPr lang="en-US" dirty="0">
                <a:solidFill>
                  <a:schemeClr val="bg1"/>
                </a:solidFill>
              </a:rPr>
              <a:t>Analysis like this can lead to further questions about what environments lead to crime</a:t>
            </a:r>
          </a:p>
          <a:p>
            <a:r>
              <a:rPr lang="en-US" dirty="0">
                <a:solidFill>
                  <a:schemeClr val="bg1"/>
                </a:solidFill>
              </a:rPr>
              <a:t>By seeing how the model improves or not when data sources are added I can hypothesize about what other datasets would be helpful in improving my model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14" b="57691"/>
          <a:stretch/>
        </p:blipFill>
        <p:spPr>
          <a:xfrm>
            <a:off x="0" y="0"/>
            <a:ext cx="12192000" cy="13255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orsiva Hebrew" charset="-79"/>
                <a:ea typeface="Corsiva Hebrew" charset="-79"/>
                <a:cs typeface="Corsiva Hebrew" charset="-79"/>
              </a:rPr>
              <a:t>Why?</a:t>
            </a:r>
            <a:endParaRPr lang="en-US" dirty="0">
              <a:solidFill>
                <a:schemeClr val="bg1"/>
              </a:solidFill>
              <a:latin typeface="Corsiva Hebrew" charset="-79"/>
              <a:ea typeface="Corsiva Hebrew" charset="-79"/>
              <a:cs typeface="Corsiva Hebrew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1414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6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772" y="1594884"/>
            <a:ext cx="11546958" cy="50185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rsiva Hebrew" charset="-79"/>
                <a:ea typeface="Corsiva Hebrew" charset="-79"/>
                <a:cs typeface="Corsiva Hebrew" charset="-79"/>
              </a:rPr>
              <a:t>In </a:t>
            </a:r>
            <a:r>
              <a:rPr lang="en-US" dirty="0" smtClean="0">
                <a:solidFill>
                  <a:schemeClr val="bg1"/>
                </a:solidFill>
                <a:latin typeface="Corsiva Hebrew" charset="-79"/>
                <a:ea typeface="Corsiva Hebrew" charset="-79"/>
                <a:cs typeface="Corsiva Hebrew" charset="-79"/>
              </a:rPr>
              <a:t>Los Angeles a model was 1.4 - 2.2 times better at predicting crime compared to a dedicated crime analyst and with this improved performance 7.4% of crime was reduced in a controlled experiment that used a model to predict hotspots</a:t>
            </a:r>
            <a:r>
              <a:rPr lang="en-US" dirty="0" smtClean="0">
                <a:solidFill>
                  <a:schemeClr val="bg1"/>
                </a:solidFill>
                <a:latin typeface="Corsiva Hebrew" charset="-79"/>
                <a:ea typeface="Corsiva Hebrew" charset="-79"/>
                <a:cs typeface="Corsiva Hebrew" charset="-79"/>
              </a:rPr>
              <a:t>.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  <a:latin typeface="Corsiva Hebrew" charset="-79"/>
              <a:ea typeface="Corsiva Hebrew" charset="-79"/>
              <a:cs typeface="Corsiva Hebrew" charset="-79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rsiva Hebrew" charset="-79"/>
                <a:ea typeface="Corsiva Hebrew" charset="-79"/>
                <a:cs typeface="Corsiva Hebrew" charset="-79"/>
              </a:rPr>
              <a:t>Recent social science research has taken advantage of ”Big Data” sources to achieve more accurate predictions and measurements of real-life </a:t>
            </a:r>
            <a:r>
              <a:rPr lang="en-US" dirty="0" smtClean="0">
                <a:solidFill>
                  <a:schemeClr val="bg1"/>
                </a:solidFill>
                <a:latin typeface="Corsiva Hebrew" charset="-79"/>
                <a:ea typeface="Corsiva Hebrew" charset="-79"/>
                <a:cs typeface="Corsiva Hebrew" charset="-79"/>
              </a:rPr>
              <a:t>phenomena.</a:t>
            </a:r>
          </a:p>
          <a:p>
            <a:r>
              <a:rPr lang="en-US" dirty="0" smtClean="0">
                <a:solidFill>
                  <a:schemeClr val="bg1"/>
                </a:solidFill>
                <a:latin typeface="Corsiva Hebrew" charset="-79"/>
                <a:ea typeface="Corsiva Hebrew" charset="-79"/>
                <a:cs typeface="Corsiva Hebrew" charset="-79"/>
              </a:rPr>
              <a:t>Google Street View images were successfully used to measure income in New York City and Boston</a:t>
            </a:r>
          </a:p>
          <a:p>
            <a:r>
              <a:rPr lang="en-US" dirty="0" smtClean="0">
                <a:solidFill>
                  <a:schemeClr val="bg1"/>
                </a:solidFill>
                <a:latin typeface="Corsiva Hebrew" charset="-79"/>
                <a:ea typeface="Corsiva Hebrew" charset="-79"/>
                <a:cs typeface="Corsiva Hebrew" charset="-79"/>
              </a:rPr>
              <a:t>Yelp data was used to help determine food inspection hotspots in New York City</a:t>
            </a:r>
            <a:endParaRPr lang="en-US" dirty="0">
              <a:solidFill>
                <a:schemeClr val="bg1"/>
              </a:solidFill>
              <a:latin typeface="Corsiva Hebrew" charset="-79"/>
              <a:ea typeface="Corsiva Hebrew" charset="-79"/>
              <a:cs typeface="Corsiva Hebrew" charset="-79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14" b="57691"/>
          <a:stretch/>
        </p:blipFill>
        <p:spPr>
          <a:xfrm>
            <a:off x="0" y="0"/>
            <a:ext cx="12192000" cy="13255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orsiva Hebrew" charset="-79"/>
                <a:ea typeface="Corsiva Hebrew" charset="-79"/>
                <a:cs typeface="Corsiva Hebrew" charset="-79"/>
              </a:rPr>
              <a:t>Background - Academia</a:t>
            </a:r>
            <a:endParaRPr lang="en-US" dirty="0">
              <a:solidFill>
                <a:schemeClr val="bg1"/>
              </a:solidFill>
              <a:latin typeface="Corsiva Hebrew" charset="-79"/>
              <a:ea typeface="Corsiva Hebrew" charset="-79"/>
              <a:cs typeface="Corsiva Hebrew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03631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6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521" y="1839434"/>
            <a:ext cx="11546958" cy="472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rsiva Hebrew" charset="-79"/>
                <a:ea typeface="Corsiva Hebrew" charset="-79"/>
                <a:cs typeface="Corsiva Hebrew" charset="-79"/>
              </a:rPr>
              <a:t>Open Data Movement has resulte</a:t>
            </a:r>
            <a:r>
              <a:rPr lang="en-US" dirty="0" smtClean="0">
                <a:solidFill>
                  <a:schemeClr val="bg1"/>
                </a:solidFill>
                <a:latin typeface="Corsiva Hebrew" charset="-79"/>
                <a:ea typeface="Corsiva Hebrew" charset="-79"/>
                <a:cs typeface="Corsiva Hebrew" charset="-79"/>
              </a:rPr>
              <a:t>d in:</a:t>
            </a:r>
          </a:p>
          <a:p>
            <a:r>
              <a:rPr lang="en-US" dirty="0" smtClean="0">
                <a:solidFill>
                  <a:schemeClr val="bg1"/>
                </a:solidFill>
                <a:latin typeface="Corsiva Hebrew" charset="-79"/>
                <a:ea typeface="Corsiva Hebrew" charset="-79"/>
                <a:cs typeface="Corsiva Hebrew" charset="-79"/>
              </a:rPr>
              <a:t>Government datasets posted online</a:t>
            </a:r>
          </a:p>
          <a:p>
            <a:r>
              <a:rPr lang="en-US" dirty="0" smtClean="0">
                <a:solidFill>
                  <a:schemeClr val="bg1"/>
                </a:solidFill>
                <a:latin typeface="Corsiva Hebrew" charset="-79"/>
                <a:ea typeface="Corsiva Hebrew" charset="-79"/>
                <a:cs typeface="Corsiva Hebrew" charset="-79"/>
              </a:rPr>
              <a:t>Brings greater transparency to governments</a:t>
            </a:r>
          </a:p>
          <a:p>
            <a:r>
              <a:rPr lang="en-US" dirty="0" smtClean="0">
                <a:solidFill>
                  <a:schemeClr val="bg1"/>
                </a:solidFill>
                <a:latin typeface="Corsiva Hebrew" charset="-79"/>
                <a:ea typeface="Corsiva Hebrew" charset="-79"/>
                <a:cs typeface="Corsiva Hebrew" charset="-79"/>
              </a:rPr>
              <a:t>Allows researchers and industry to use the data for new areas of research or profit</a:t>
            </a:r>
          </a:p>
          <a:p>
            <a:r>
              <a:rPr lang="en-US" dirty="0" smtClean="0">
                <a:solidFill>
                  <a:schemeClr val="bg1"/>
                </a:solidFill>
                <a:latin typeface="Corsiva Hebrew" charset="-79"/>
                <a:ea typeface="Corsiva Hebrew" charset="-79"/>
                <a:cs typeface="Corsiva Hebrew" charset="-79"/>
              </a:rPr>
              <a:t>City of Chicago is actually good at this with some datasets even updated daily</a:t>
            </a:r>
          </a:p>
          <a:p>
            <a:endParaRPr lang="en-US" dirty="0" smtClean="0">
              <a:solidFill>
                <a:schemeClr val="bg1"/>
              </a:solidFill>
              <a:latin typeface="Corsiva Hebrew" charset="-79"/>
              <a:ea typeface="Corsiva Hebrew" charset="-79"/>
              <a:cs typeface="Corsiva Hebrew" charset="-79"/>
            </a:endParaRPr>
          </a:p>
          <a:p>
            <a:endParaRPr lang="en-US" dirty="0" smtClean="0">
              <a:solidFill>
                <a:schemeClr val="bg1"/>
              </a:solidFill>
              <a:latin typeface="Corsiva Hebrew" charset="-79"/>
              <a:ea typeface="Corsiva Hebrew" charset="-79"/>
              <a:cs typeface="Corsiva Hebrew" charset="-79"/>
            </a:endParaRPr>
          </a:p>
          <a:p>
            <a:endParaRPr lang="en-US" dirty="0">
              <a:solidFill>
                <a:schemeClr val="bg1"/>
              </a:solidFill>
              <a:latin typeface="Corsiva Hebrew" charset="-79"/>
              <a:ea typeface="Corsiva Hebrew" charset="-79"/>
              <a:cs typeface="Corsiva Hebrew" charset="-79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14" b="57691"/>
          <a:stretch/>
        </p:blipFill>
        <p:spPr>
          <a:xfrm>
            <a:off x="0" y="0"/>
            <a:ext cx="12192000" cy="13255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orsiva Hebrew" charset="-79"/>
                <a:ea typeface="Corsiva Hebrew" charset="-79"/>
                <a:cs typeface="Corsiva Hebrew" charset="-79"/>
              </a:rPr>
              <a:t>Background - Government</a:t>
            </a:r>
            <a:endParaRPr lang="en-US" dirty="0">
              <a:solidFill>
                <a:schemeClr val="bg1"/>
              </a:solidFill>
              <a:latin typeface="Corsiva Hebrew" charset="-79"/>
              <a:ea typeface="Corsiva Hebrew" charset="-79"/>
              <a:cs typeface="Corsiva Hebrew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98950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6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521" y="1839433"/>
            <a:ext cx="11546958" cy="43743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mtClean="0">
                <a:solidFill>
                  <a:schemeClr val="bg1"/>
                </a:solidFill>
                <a:latin typeface="Corsiva Hebrew" charset="-79"/>
                <a:ea typeface="Corsiva Hebrew" charset="-79"/>
                <a:cs typeface="Corsiva Hebrew" charset="-79"/>
              </a:rPr>
              <a:t>CivicScape</a:t>
            </a:r>
            <a:r>
              <a:rPr lang="en-US" dirty="0" smtClean="0">
                <a:solidFill>
                  <a:schemeClr val="bg1"/>
                </a:solidFill>
                <a:latin typeface="Corsiva Hebrew" charset="-79"/>
                <a:ea typeface="Corsiva Hebrew" charset="-79"/>
                <a:cs typeface="Corsiva Hebrew" charset="-79"/>
              </a:rPr>
              <a:t>: “</a:t>
            </a:r>
            <a:r>
              <a:rPr lang="en-US" dirty="0" err="1" smtClean="0">
                <a:solidFill>
                  <a:schemeClr val="bg1"/>
                </a:solidFill>
                <a:latin typeface="Corsiva Hebrew" charset="-79"/>
                <a:ea typeface="Corsiva Hebrew" charset="-79"/>
                <a:cs typeface="Corsiva Hebrew" charset="-79"/>
              </a:rPr>
              <a:t>CivicScape</a:t>
            </a:r>
            <a:r>
              <a:rPr lang="en-US" dirty="0" smtClean="0">
                <a:solidFill>
                  <a:schemeClr val="bg1"/>
                </a:solidFill>
                <a:latin typeface="Corsiva Hebrew" charset="-79"/>
                <a:ea typeface="Corsiva Hebrew" charset="-79"/>
                <a:cs typeface="Corsiva Hebrew" charset="-79"/>
              </a:rPr>
              <a:t> combines data and community import to effectively deploy law enforcement.”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rsiva Hebrew" charset="-79"/>
                <a:ea typeface="Corsiva Hebrew" charset="-79"/>
                <a:cs typeface="Corsiva Hebrew" charset="-79"/>
                <a:hlinkClick r:id="rId3"/>
              </a:rPr>
              <a:t>https</a:t>
            </a:r>
            <a:r>
              <a:rPr lang="en-US" dirty="0">
                <a:solidFill>
                  <a:schemeClr val="bg1"/>
                </a:solidFill>
                <a:latin typeface="Corsiva Hebrew" charset="-79"/>
                <a:ea typeface="Corsiva Hebrew" charset="-79"/>
                <a:cs typeface="Corsiva Hebrew" charset="-79"/>
                <a:hlinkClick r:id="rId3"/>
              </a:rPr>
              <a:t>://www.civicscape.com</a:t>
            </a:r>
            <a:r>
              <a:rPr lang="en-US" dirty="0" smtClean="0">
                <a:solidFill>
                  <a:schemeClr val="bg1"/>
                </a:solidFill>
                <a:latin typeface="Corsiva Hebrew" charset="-79"/>
                <a:ea typeface="Corsiva Hebrew" charset="-79"/>
                <a:cs typeface="Corsiva Hebrew" charset="-79"/>
                <a:hlinkClick r:id="rId3"/>
              </a:rPr>
              <a:t>/</a:t>
            </a:r>
            <a:endParaRPr lang="en-US" dirty="0" smtClean="0">
              <a:solidFill>
                <a:schemeClr val="bg1"/>
              </a:solidFill>
              <a:latin typeface="Corsiva Hebrew" charset="-79"/>
              <a:ea typeface="Corsiva Hebrew" charset="-79"/>
              <a:cs typeface="Corsiva Hebrew" charset="-79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Corsiva Hebrew" charset="-79"/>
              <a:ea typeface="Corsiva Hebrew" charset="-79"/>
              <a:cs typeface="Corsiva Hebrew" charset="-79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rsiva Hebrew" charset="-79"/>
                <a:ea typeface="Corsiva Hebrew" charset="-79"/>
                <a:cs typeface="Corsiva Hebrew" charset="-79"/>
              </a:rPr>
              <a:t>PredPol</a:t>
            </a:r>
            <a:endParaRPr lang="en-US" dirty="0" smtClean="0">
              <a:solidFill>
                <a:schemeClr val="bg1"/>
              </a:solidFill>
              <a:latin typeface="Corsiva Hebrew" charset="-79"/>
              <a:ea typeface="Corsiva Hebrew" charset="-79"/>
              <a:cs typeface="Corsiva Hebrew" charset="-79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rsiva Hebrew" charset="-79"/>
                <a:ea typeface="Corsiva Hebrew" charset="-79"/>
                <a:cs typeface="Corsiva Hebrew" charset="-79"/>
              </a:rPr>
              <a:t>They use three data points, crime type, crime location, and crime date to provide agencies with custom crime predictions, usually pinpointing areas within a 500 foot by 500 foot box</a:t>
            </a:r>
            <a:r>
              <a:rPr lang="en-US" dirty="0">
                <a:solidFill>
                  <a:schemeClr val="bg1"/>
                </a:solidFill>
                <a:latin typeface="Corsiva Hebrew" charset="-79"/>
                <a:ea typeface="Corsiva Hebrew" charset="-79"/>
                <a:cs typeface="Corsiva Hebrew" charset="-79"/>
              </a:rPr>
              <a:t> </a:t>
            </a:r>
            <a:endParaRPr lang="en-US" dirty="0" smtClean="0">
              <a:solidFill>
                <a:schemeClr val="bg1"/>
              </a:solidFill>
              <a:latin typeface="Corsiva Hebrew" charset="-79"/>
              <a:ea typeface="Corsiva Hebrew" charset="-79"/>
              <a:cs typeface="Corsiva Hebrew" charset="-79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rsiva Hebrew" charset="-79"/>
                <a:ea typeface="Corsiva Hebrew" charset="-79"/>
                <a:cs typeface="Corsiva Hebrew" charset="-79"/>
              </a:rPr>
              <a:t>http://</a:t>
            </a:r>
            <a:r>
              <a:rPr lang="en-US" dirty="0" err="1">
                <a:solidFill>
                  <a:schemeClr val="bg1"/>
                </a:solidFill>
                <a:latin typeface="Corsiva Hebrew" charset="-79"/>
                <a:ea typeface="Corsiva Hebrew" charset="-79"/>
                <a:cs typeface="Corsiva Hebrew" charset="-79"/>
              </a:rPr>
              <a:t>www.predpol.com</a:t>
            </a:r>
            <a:r>
              <a:rPr lang="en-US" dirty="0">
                <a:solidFill>
                  <a:schemeClr val="bg1"/>
                </a:solidFill>
                <a:latin typeface="Corsiva Hebrew" charset="-79"/>
                <a:ea typeface="Corsiva Hebrew" charset="-79"/>
                <a:cs typeface="Corsiva Hebrew" charset="-79"/>
              </a:rPr>
              <a:t>/</a:t>
            </a:r>
            <a:endParaRPr lang="en-US" dirty="0">
              <a:solidFill>
                <a:schemeClr val="bg1"/>
              </a:solidFill>
              <a:latin typeface="Corsiva Hebrew" charset="-79"/>
              <a:ea typeface="Corsiva Hebrew" charset="-79"/>
              <a:cs typeface="Corsiva Hebrew" charset="-79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14" b="57691"/>
          <a:stretch/>
        </p:blipFill>
        <p:spPr>
          <a:xfrm>
            <a:off x="0" y="0"/>
            <a:ext cx="12192000" cy="13255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orsiva Hebrew" charset="-79"/>
                <a:ea typeface="Corsiva Hebrew" charset="-79"/>
                <a:cs typeface="Corsiva Hebrew" charset="-79"/>
              </a:rPr>
              <a:t>Background </a:t>
            </a:r>
            <a:r>
              <a:rPr lang="mr-IN" dirty="0" smtClean="0">
                <a:solidFill>
                  <a:schemeClr val="bg1"/>
                </a:solidFill>
                <a:latin typeface="Corsiva Hebrew" charset="-79"/>
                <a:ea typeface="Corsiva Hebrew" charset="-79"/>
                <a:cs typeface="Corsiva Hebrew" charset="-79"/>
              </a:rPr>
              <a:t>–</a:t>
            </a:r>
            <a:r>
              <a:rPr lang="en-US" dirty="0" smtClean="0">
                <a:solidFill>
                  <a:schemeClr val="bg1"/>
                </a:solidFill>
                <a:latin typeface="Corsiva Hebrew" charset="-79"/>
                <a:ea typeface="Corsiva Hebrew" charset="-79"/>
                <a:cs typeface="Corsiva Hebrew" charset="-79"/>
              </a:rPr>
              <a:t> Industry</a:t>
            </a:r>
            <a:endParaRPr lang="en-US" dirty="0">
              <a:solidFill>
                <a:schemeClr val="bg1"/>
              </a:solidFill>
              <a:latin typeface="Corsiva Hebrew" charset="-79"/>
              <a:ea typeface="Corsiva Hebrew" charset="-79"/>
              <a:cs typeface="Corsiva Hebrew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34616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6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5340"/>
            <a:ext cx="4544291" cy="499017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  <a:hlinkClick r:id="rId2"/>
              </a:rPr>
              <a:t>Plenar.io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311 Service Requests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Business Licenses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Environmental Inspections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311 Vacant Buildings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Crimes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Food Inspections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Red Light Tickets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Divvy Trips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Building </a:t>
            </a:r>
            <a:r>
              <a:rPr lang="en-US" dirty="0" smtClean="0">
                <a:solidFill>
                  <a:schemeClr val="bg1"/>
                </a:solidFill>
              </a:rPr>
              <a:t>Violations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  <a:hlinkClick r:id="rId3"/>
              </a:rPr>
              <a:t>Zillow/Craigslist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Rental Price Data</a:t>
            </a: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Twitter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Geo-located tweets</a:t>
            </a: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14" b="57691"/>
          <a:stretch/>
        </p:blipFill>
        <p:spPr>
          <a:xfrm>
            <a:off x="0" y="0"/>
            <a:ext cx="12192000" cy="13255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orsiva Hebrew" charset="-79"/>
                <a:ea typeface="Corsiva Hebrew" charset="-79"/>
                <a:cs typeface="Corsiva Hebrew" charset="-79"/>
              </a:rPr>
              <a:t>Datasets</a:t>
            </a:r>
            <a:endParaRPr lang="en-US" dirty="0">
              <a:solidFill>
                <a:schemeClr val="bg1"/>
              </a:solidFill>
              <a:latin typeface="Corsiva Hebrew" charset="-79"/>
              <a:ea typeface="Corsiva Hebrew" charset="-79"/>
              <a:cs typeface="Corsiva Hebrew" charset="-79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0" y="1545339"/>
            <a:ext cx="5666509" cy="4990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Shapefiles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US Congressional Districts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Census Blocks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Zip Codes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Neighborhoods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Tax Increment Financing Districts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Police Beats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Ward Precincts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Community Areas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98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6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9944"/>
            <a:ext cx="10515600" cy="463579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Spatial Regression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PySAL</a:t>
            </a:r>
            <a:r>
              <a:rPr lang="en-US" dirty="0" smtClean="0">
                <a:solidFill>
                  <a:schemeClr val="bg1"/>
                </a:solidFill>
              </a:rPr>
              <a:t> Python </a:t>
            </a:r>
            <a:r>
              <a:rPr lang="en-US" dirty="0" smtClean="0">
                <a:solidFill>
                  <a:schemeClr val="bg1"/>
                </a:solidFill>
              </a:rPr>
              <a:t>Library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Data will be saved in a PostgreSQL database on AWS RDS with </a:t>
            </a:r>
            <a:r>
              <a:rPr lang="en-US" dirty="0" err="1" smtClean="0">
                <a:solidFill>
                  <a:schemeClr val="bg1"/>
                </a:solidFill>
              </a:rPr>
              <a:t>postGIS</a:t>
            </a:r>
            <a:r>
              <a:rPr lang="en-US" dirty="0" smtClean="0">
                <a:solidFill>
                  <a:schemeClr val="bg1"/>
                </a:solidFill>
              </a:rPr>
              <a:t> library for point-in-polygon operations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Mapping for paper will be done with </a:t>
            </a:r>
            <a:r>
              <a:rPr lang="en-US" dirty="0" err="1" smtClean="0">
                <a:solidFill>
                  <a:schemeClr val="bg1"/>
                </a:solidFill>
              </a:rPr>
              <a:t>MapBox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14" b="57691"/>
          <a:stretch/>
        </p:blipFill>
        <p:spPr>
          <a:xfrm>
            <a:off x="0" y="0"/>
            <a:ext cx="12192000" cy="13255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orsiva Hebrew" charset="-79"/>
                <a:ea typeface="Corsiva Hebrew" charset="-79"/>
                <a:cs typeface="Corsiva Hebrew" charset="-79"/>
              </a:rPr>
              <a:t>Methods</a:t>
            </a:r>
            <a:endParaRPr lang="en-US" dirty="0">
              <a:solidFill>
                <a:schemeClr val="bg1"/>
              </a:solidFill>
              <a:latin typeface="Corsiva Hebrew" charset="-79"/>
              <a:ea typeface="Corsiva Hebrew" charset="-79"/>
              <a:cs typeface="Corsiva Hebrew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750" y="4621646"/>
            <a:ext cx="42545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767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6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2420"/>
            <a:ext cx="10515600" cy="471385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 expect the output of my model to give a score for specific areas (blocks/radius/census tracts, </a:t>
            </a:r>
            <a:r>
              <a:rPr lang="en-US" dirty="0" err="1">
                <a:solidFill>
                  <a:schemeClr val="bg1"/>
                </a:solidFill>
              </a:rPr>
              <a:t>etc</a:t>
            </a:r>
            <a:r>
              <a:rPr lang="en-US" dirty="0">
                <a:solidFill>
                  <a:schemeClr val="bg1"/>
                </a:solidFill>
              </a:rPr>
              <a:t>) and I will try to correlate these scores with the data from the Chicago Crime Dataset.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Evaluation Criteria: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Error </a:t>
            </a:r>
            <a:r>
              <a:rPr lang="en-US" dirty="0" smtClean="0">
                <a:solidFill>
                  <a:schemeClr val="bg1"/>
                </a:solidFill>
              </a:rPr>
              <a:t>Rate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14" b="57691"/>
          <a:stretch/>
        </p:blipFill>
        <p:spPr>
          <a:xfrm>
            <a:off x="0" y="0"/>
            <a:ext cx="12192000" cy="13255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orsiva Hebrew" charset="-79"/>
                <a:ea typeface="Corsiva Hebrew" charset="-79"/>
                <a:cs typeface="Corsiva Hebrew" charset="-79"/>
              </a:rPr>
              <a:t>Evaluation Methods</a:t>
            </a:r>
            <a:endParaRPr lang="en-US" dirty="0">
              <a:solidFill>
                <a:schemeClr val="bg1"/>
              </a:solidFill>
              <a:latin typeface="Corsiva Hebrew" charset="-79"/>
              <a:ea typeface="Corsiva Hebrew" charset="-79"/>
              <a:cs typeface="Corsiva Hebrew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02138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594</Words>
  <Application>Microsoft Macintosh PowerPoint</Application>
  <PresentationFormat>Widescreen</PresentationFormat>
  <Paragraphs>97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Calibri Light</vt:lpstr>
      <vt:lpstr>Corsiva Hebrew</vt:lpstr>
      <vt:lpstr>Wingdings</vt:lpstr>
      <vt:lpstr>Arial</vt:lpstr>
      <vt:lpstr>Office Theme</vt:lpstr>
      <vt:lpstr>MA CSS Research Topic Benjamin Rothschild</vt:lpstr>
      <vt:lpstr>Research Question</vt:lpstr>
      <vt:lpstr>Why?</vt:lpstr>
      <vt:lpstr>Background - Academia</vt:lpstr>
      <vt:lpstr>Background - Government</vt:lpstr>
      <vt:lpstr>Background – Industry</vt:lpstr>
      <vt:lpstr>Datasets</vt:lpstr>
      <vt:lpstr>Methods</vt:lpstr>
      <vt:lpstr>Evaluation Methods</vt:lpstr>
      <vt:lpstr>Consideration and Goals</vt:lpstr>
      <vt:lpstr>Possible Conclusions</vt:lpstr>
      <vt:lpstr>References and Resources?</vt:lpstr>
      <vt:lpstr>Questions?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MACSS Research Topic</dc:title>
  <dc:creator>Microsoft Office User</dc:creator>
  <cp:lastModifiedBy>bnroths@gmail.com</cp:lastModifiedBy>
  <cp:revision>37</cp:revision>
  <cp:lastPrinted>2017-05-07T21:05:10Z</cp:lastPrinted>
  <dcterms:created xsi:type="dcterms:W3CDTF">2017-03-09T18:14:06Z</dcterms:created>
  <dcterms:modified xsi:type="dcterms:W3CDTF">2017-05-07T21:26:11Z</dcterms:modified>
</cp:coreProperties>
</file>