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5" r:id="rId4"/>
    <p:sldId id="276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8" r:id="rId18"/>
    <p:sldId id="272" r:id="rId19"/>
    <p:sldId id="277" r:id="rId2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98" d="100"/>
          <a:sy n="98" d="100"/>
        </p:scale>
        <p:origin x="-90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2316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01D7E77-2296-4321-AA6E-B3E0F38A9D8F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9FC4481-269C-4BBE-A7DF-144923EE5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83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2CF269A-B09A-4EFA-8F69-BF54A4D70AAB}" type="datetimeFigureOut">
              <a:rPr lang="en-US" smtClean="0"/>
              <a:t>5/29/2012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CBF5FAA-811A-4B48-A63A-76E75C4DB0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73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 eaLnBrk="0" hangingPunct="0">
              <a:defRPr sz="3300">
                <a:solidFill>
                  <a:schemeClr val="tx1"/>
                </a:solidFill>
                <a:latin typeface="Times New Roman" pitchFamily="18" charset="0"/>
              </a:defRPr>
            </a:lvl1pPr>
            <a:lvl2pPr marL="757066" indent="-291179" defTabSz="946333" eaLnBrk="0" hangingPunct="0">
              <a:defRPr sz="3300">
                <a:solidFill>
                  <a:schemeClr val="tx1"/>
                </a:solidFill>
                <a:latin typeface="Times New Roman" pitchFamily="18" charset="0"/>
              </a:defRPr>
            </a:lvl2pPr>
            <a:lvl3pPr marL="1164717" indent="-232943" defTabSz="946333" eaLnBrk="0" hangingPunct="0">
              <a:defRPr sz="3300">
                <a:solidFill>
                  <a:schemeClr val="tx1"/>
                </a:solidFill>
                <a:latin typeface="Times New Roman" pitchFamily="18" charset="0"/>
              </a:defRPr>
            </a:lvl3pPr>
            <a:lvl4pPr marL="1630604" indent="-232943" defTabSz="946333" eaLnBrk="0" hangingPunct="0">
              <a:defRPr sz="3300">
                <a:solidFill>
                  <a:schemeClr val="tx1"/>
                </a:solidFill>
                <a:latin typeface="Times New Roman" pitchFamily="18" charset="0"/>
              </a:defRPr>
            </a:lvl4pPr>
            <a:lvl5pPr marL="2096491" indent="-232943" defTabSz="946333" eaLnBrk="0" hangingPunct="0">
              <a:defRPr sz="3300">
                <a:solidFill>
                  <a:schemeClr val="tx1"/>
                </a:solidFill>
                <a:latin typeface="Times New Roman" pitchFamily="18" charset="0"/>
              </a:defRPr>
            </a:lvl5pPr>
            <a:lvl6pPr marL="2562377" indent="-232943" algn="ctr" defTabSz="946333" eaLnBrk="0" fontAlgn="base" hangingPunct="0">
              <a:spcBef>
                <a:spcPct val="5000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Times New Roman" pitchFamily="18" charset="0"/>
              </a:defRPr>
            </a:lvl6pPr>
            <a:lvl7pPr marL="3028264" indent="-232943" algn="ctr" defTabSz="946333" eaLnBrk="0" fontAlgn="base" hangingPunct="0">
              <a:spcBef>
                <a:spcPct val="5000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Times New Roman" pitchFamily="18" charset="0"/>
              </a:defRPr>
            </a:lvl7pPr>
            <a:lvl8pPr marL="3494151" indent="-232943" algn="ctr" defTabSz="946333" eaLnBrk="0" fontAlgn="base" hangingPunct="0">
              <a:spcBef>
                <a:spcPct val="5000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Times New Roman" pitchFamily="18" charset="0"/>
              </a:defRPr>
            </a:lvl8pPr>
            <a:lvl9pPr marL="3960038" indent="-232943" algn="ctr" defTabSz="946333" eaLnBrk="0" fontAlgn="base" hangingPunct="0">
              <a:spcBef>
                <a:spcPct val="5000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63058E6-AC60-4D02-A465-145BE9EAC940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3174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2688" y="698500"/>
            <a:ext cx="4648200" cy="3486150"/>
          </a:xfrm>
          <a:ln/>
        </p:spPr>
      </p:sp>
      <p:sp>
        <p:nvSpPr>
          <p:cNvPr id="31748" name="Notes Placeholder 2"/>
          <p:cNvSpPr>
            <a:spLocks noGrp="1"/>
          </p:cNvSpPr>
          <p:nvPr>
            <p:ph type="body" idx="1"/>
          </p:nvPr>
        </p:nvSpPr>
        <p:spPr>
          <a:xfrm>
            <a:off x="934720" y="4416425"/>
            <a:ext cx="514096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56" tIns="47028" rIns="94056" bIns="47028"/>
          <a:lstStyle/>
          <a:p>
            <a:pPr eaLnBrk="1" hangingPunct="1"/>
            <a:endParaRPr lang="en-US" dirty="0" smtClean="0"/>
          </a:p>
        </p:txBody>
      </p:sp>
      <p:sp>
        <p:nvSpPr>
          <p:cNvPr id="31749" name="Slide Number Placeholder 3"/>
          <p:cNvSpPr txBox="1">
            <a:spLocks noGrp="1"/>
          </p:cNvSpPr>
          <p:nvPr/>
        </p:nvSpPr>
        <p:spPr bwMode="auto">
          <a:xfrm>
            <a:off x="3972560" y="8832850"/>
            <a:ext cx="303784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56" tIns="47028" rIns="94056" bIns="47028" anchor="b"/>
          <a:lstStyle>
            <a:lvl1pPr defTabSz="923925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3925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3925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3925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3925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23925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23925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23925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23925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FF46D9D-34AE-4043-A181-15A6AD614639}" type="slidenum">
              <a:rPr lang="en-US" sz="1200"/>
              <a:pPr algn="r" eaLnBrk="1" hangingPunct="1">
                <a:spcBef>
                  <a:spcPct val="0"/>
                </a:spcBef>
              </a:pPr>
              <a:t>3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 eaLnBrk="0" hangingPunct="0">
              <a:defRPr sz="3300">
                <a:solidFill>
                  <a:schemeClr val="tx1"/>
                </a:solidFill>
                <a:latin typeface="Times New Roman" pitchFamily="18" charset="0"/>
              </a:defRPr>
            </a:lvl1pPr>
            <a:lvl2pPr marL="757066" indent="-291179" defTabSz="946333" eaLnBrk="0" hangingPunct="0">
              <a:defRPr sz="3300">
                <a:solidFill>
                  <a:schemeClr val="tx1"/>
                </a:solidFill>
                <a:latin typeface="Times New Roman" pitchFamily="18" charset="0"/>
              </a:defRPr>
            </a:lvl2pPr>
            <a:lvl3pPr marL="1164717" indent="-232943" defTabSz="946333" eaLnBrk="0" hangingPunct="0">
              <a:defRPr sz="3300">
                <a:solidFill>
                  <a:schemeClr val="tx1"/>
                </a:solidFill>
                <a:latin typeface="Times New Roman" pitchFamily="18" charset="0"/>
              </a:defRPr>
            </a:lvl3pPr>
            <a:lvl4pPr marL="1630604" indent="-232943" defTabSz="946333" eaLnBrk="0" hangingPunct="0">
              <a:defRPr sz="3300">
                <a:solidFill>
                  <a:schemeClr val="tx1"/>
                </a:solidFill>
                <a:latin typeface="Times New Roman" pitchFamily="18" charset="0"/>
              </a:defRPr>
            </a:lvl4pPr>
            <a:lvl5pPr marL="2096491" indent="-232943" defTabSz="946333" eaLnBrk="0" hangingPunct="0">
              <a:defRPr sz="3300">
                <a:solidFill>
                  <a:schemeClr val="tx1"/>
                </a:solidFill>
                <a:latin typeface="Times New Roman" pitchFamily="18" charset="0"/>
              </a:defRPr>
            </a:lvl5pPr>
            <a:lvl6pPr marL="2562377" indent="-232943" algn="ctr" defTabSz="946333" eaLnBrk="0" fontAlgn="base" hangingPunct="0">
              <a:spcBef>
                <a:spcPct val="5000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Times New Roman" pitchFamily="18" charset="0"/>
              </a:defRPr>
            </a:lvl6pPr>
            <a:lvl7pPr marL="3028264" indent="-232943" algn="ctr" defTabSz="946333" eaLnBrk="0" fontAlgn="base" hangingPunct="0">
              <a:spcBef>
                <a:spcPct val="5000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Times New Roman" pitchFamily="18" charset="0"/>
              </a:defRPr>
            </a:lvl7pPr>
            <a:lvl8pPr marL="3494151" indent="-232943" algn="ctr" defTabSz="946333" eaLnBrk="0" fontAlgn="base" hangingPunct="0">
              <a:spcBef>
                <a:spcPct val="5000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Times New Roman" pitchFamily="18" charset="0"/>
              </a:defRPr>
            </a:lvl8pPr>
            <a:lvl9pPr marL="3960038" indent="-232943" algn="ctr" defTabSz="946333" eaLnBrk="0" fontAlgn="base" hangingPunct="0">
              <a:spcBef>
                <a:spcPct val="5000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2F2C558-75EA-4EA6-85FD-1E599BC8E416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 eaLnBrk="0" hangingPunct="0">
              <a:defRPr sz="3300">
                <a:solidFill>
                  <a:schemeClr val="tx1"/>
                </a:solidFill>
                <a:latin typeface="Times New Roman" pitchFamily="18" charset="0"/>
              </a:defRPr>
            </a:lvl1pPr>
            <a:lvl2pPr marL="757066" indent="-291179" defTabSz="946333" eaLnBrk="0" hangingPunct="0">
              <a:defRPr sz="3300">
                <a:solidFill>
                  <a:schemeClr val="tx1"/>
                </a:solidFill>
                <a:latin typeface="Times New Roman" pitchFamily="18" charset="0"/>
              </a:defRPr>
            </a:lvl2pPr>
            <a:lvl3pPr marL="1164717" indent="-232943" defTabSz="946333" eaLnBrk="0" hangingPunct="0">
              <a:defRPr sz="3300">
                <a:solidFill>
                  <a:schemeClr val="tx1"/>
                </a:solidFill>
                <a:latin typeface="Times New Roman" pitchFamily="18" charset="0"/>
              </a:defRPr>
            </a:lvl3pPr>
            <a:lvl4pPr marL="1630604" indent="-232943" defTabSz="946333" eaLnBrk="0" hangingPunct="0">
              <a:defRPr sz="3300">
                <a:solidFill>
                  <a:schemeClr val="tx1"/>
                </a:solidFill>
                <a:latin typeface="Times New Roman" pitchFamily="18" charset="0"/>
              </a:defRPr>
            </a:lvl4pPr>
            <a:lvl5pPr marL="2096491" indent="-232943" defTabSz="946333" eaLnBrk="0" hangingPunct="0">
              <a:defRPr sz="3300">
                <a:solidFill>
                  <a:schemeClr val="tx1"/>
                </a:solidFill>
                <a:latin typeface="Times New Roman" pitchFamily="18" charset="0"/>
              </a:defRPr>
            </a:lvl5pPr>
            <a:lvl6pPr marL="2562377" indent="-232943" algn="ctr" defTabSz="946333" eaLnBrk="0" fontAlgn="base" hangingPunct="0">
              <a:spcBef>
                <a:spcPct val="5000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Times New Roman" pitchFamily="18" charset="0"/>
              </a:defRPr>
            </a:lvl6pPr>
            <a:lvl7pPr marL="3028264" indent="-232943" algn="ctr" defTabSz="946333" eaLnBrk="0" fontAlgn="base" hangingPunct="0">
              <a:spcBef>
                <a:spcPct val="5000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Times New Roman" pitchFamily="18" charset="0"/>
              </a:defRPr>
            </a:lvl7pPr>
            <a:lvl8pPr marL="3494151" indent="-232943" algn="ctr" defTabSz="946333" eaLnBrk="0" fontAlgn="base" hangingPunct="0">
              <a:spcBef>
                <a:spcPct val="5000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Times New Roman" pitchFamily="18" charset="0"/>
              </a:defRPr>
            </a:lvl8pPr>
            <a:lvl9pPr marL="3960038" indent="-232943" algn="ctr" defTabSz="946333" eaLnBrk="0" fontAlgn="base" hangingPunct="0">
              <a:spcBef>
                <a:spcPct val="5000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C973F5D-77BE-45E5-AB06-BDB3EA1CCE55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AA3CC2-223F-47FA-8D0F-4B27FCAAD9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BACB2D-9F01-484C-9A53-CD5BC54563F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05550" y="611188"/>
            <a:ext cx="19240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11188"/>
            <a:ext cx="56197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39E274-DE19-409A-82E1-468DE5DE94A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12DF1D-CEA7-4658-AB51-E737055E391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1AB897-8969-4181-82C2-14DC04C50DE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982788"/>
            <a:ext cx="37719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1982788"/>
            <a:ext cx="37719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FD5817-CF69-440C-A84B-C1E68A8641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37BA1D-1B1A-4422-8682-CB6DC6A605C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BB290E-0714-4423-BD30-D8438B9D305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FF952E-3BD7-4451-B511-D46F329FAC4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1C1EB6-9402-418B-ACA1-6716731E8E0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70DB16-1E01-480A-8F2C-DE3F6F1C7F8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E4"/>
            </a:gs>
            <a:gs pos="100000">
              <a:srgbClr val="000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7696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0975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5BB1D94A-EDE8-46D5-A158-6C6DDACA03B1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041" name="Picture 17" descr="wordCyan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7200" y="6327775"/>
            <a:ext cx="3276600" cy="227013"/>
          </a:xfrm>
          <a:prstGeom prst="rect">
            <a:avLst/>
          </a:prstGeom>
          <a:noFill/>
        </p:spPr>
      </p:pic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3810000" y="6403975"/>
            <a:ext cx="5334000" cy="746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 rot="5400000">
            <a:off x="5143500" y="3392488"/>
            <a:ext cx="6858000" cy="762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 rot="-5400000">
            <a:off x="5410200" y="3184525"/>
            <a:ext cx="68580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anchor="ctr">
            <a:spAutoFit/>
          </a:bodyPr>
          <a:lstStyle/>
          <a:p>
            <a:pPr algn="ctr" eaLnBrk="0" hangingPunct="0"/>
            <a:endParaRPr lang="en-US" sz="2600" b="1" i="1" dirty="0">
              <a:solidFill>
                <a:srgbClr val="3333CC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99CCF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nsus.gov/eos/www/naic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ehd.ces.census.gov/led/onthemap/LODES6/LODESTechDoc6.1.pdf" TargetMode="External"/><Relationship Id="rId2" Type="http://schemas.openxmlformats.org/officeDocument/2006/relationships/hyperlink" Target="http://lehd.did.census.gov/led/onthemap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ehd.ces.census.gov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lehd-onthemap@lists.census.go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ehd.ces.census.gov/led/datatools/doc/SyntheticDataDiagram%2006082009_JMA.pdf" TargetMode="External"/><Relationship Id="rId2" Type="http://schemas.openxmlformats.org/officeDocument/2006/relationships/hyperlink" Target="http://lehd.ces.census.gov/led/datatools/doc/OTMSyntheticData%2005262009-jma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057400"/>
            <a:ext cx="7772400" cy="1143000"/>
          </a:xfrm>
        </p:spPr>
        <p:txBody>
          <a:bodyPr/>
          <a:lstStyle/>
          <a:p>
            <a:r>
              <a:rPr lang="en-US" sz="6000" dirty="0" err="1" smtClean="0"/>
              <a:t>OnTheMap</a:t>
            </a:r>
            <a:r>
              <a:rPr lang="en-US" sz="6000" dirty="0" smtClean="0"/>
              <a:t> and LODES Data</a:t>
            </a:r>
            <a:endParaRPr lang="en-US" sz="6000" dirty="0"/>
          </a:p>
        </p:txBody>
      </p:sp>
      <p:sp>
        <p:nvSpPr>
          <p:cNvPr id="2" name="TextBox 1"/>
          <p:cNvSpPr txBox="1"/>
          <p:nvPr/>
        </p:nvSpPr>
        <p:spPr>
          <a:xfrm>
            <a:off x="354979" y="4543961"/>
            <a:ext cx="31502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Heath Hayward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Geographer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LEHD Program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Center for Economic Studies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696200" cy="1143000"/>
          </a:xfrm>
        </p:spPr>
        <p:txBody>
          <a:bodyPr/>
          <a:lstStyle/>
          <a:p>
            <a:r>
              <a:rPr lang="en-US" dirty="0" smtClean="0"/>
              <a:t>Releasing LODES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153400" cy="5029200"/>
          </a:xfrm>
        </p:spPr>
        <p:txBody>
          <a:bodyPr>
            <a:normAutofit fontScale="85000" lnSpcReduction="20000"/>
          </a:bodyPr>
          <a:lstStyle/>
          <a:p>
            <a:pPr marL="57150" indent="0">
              <a:buNone/>
            </a:pPr>
            <a:r>
              <a:rPr lang="en-US" sz="3000" dirty="0" smtClean="0"/>
              <a:t>Jobs </a:t>
            </a:r>
            <a:r>
              <a:rPr lang="en-US" sz="3000" dirty="0" smtClean="0"/>
              <a:t>are classified </a:t>
            </a:r>
            <a:r>
              <a:rPr lang="en-US" sz="3000" dirty="0" smtClean="0"/>
              <a:t>by:</a:t>
            </a:r>
            <a:endParaRPr lang="en-US" sz="3000" dirty="0" smtClean="0"/>
          </a:p>
          <a:p>
            <a:pPr marL="971550" lvl="1" indent="-457200"/>
            <a:r>
              <a:rPr lang="en-US" dirty="0" smtClean="0"/>
              <a:t>Whether </a:t>
            </a:r>
            <a:r>
              <a:rPr lang="en-US" dirty="0" smtClean="0"/>
              <a:t>the job is a worker’s primary/dominant job.</a:t>
            </a:r>
          </a:p>
          <a:p>
            <a:pPr marL="971550" lvl="1" indent="-457200"/>
            <a:r>
              <a:rPr lang="en-US" dirty="0" smtClean="0"/>
              <a:t>Whether the job is in the private sector</a:t>
            </a:r>
            <a:r>
              <a:rPr lang="en-US" dirty="0" smtClean="0"/>
              <a:t>.</a:t>
            </a:r>
          </a:p>
          <a:p>
            <a:pPr marL="971550" lvl="1" indent="-457200"/>
            <a:r>
              <a:rPr lang="en-US" dirty="0" smtClean="0"/>
              <a:t>Whether the job is sourced from OPM*.</a:t>
            </a:r>
            <a:endParaRPr lang="en-US" dirty="0" smtClean="0"/>
          </a:p>
          <a:p>
            <a:pPr marL="114300" indent="0">
              <a:buNone/>
            </a:pPr>
            <a:r>
              <a:rPr lang="en-US" sz="3000" dirty="0" smtClean="0"/>
              <a:t>The </a:t>
            </a:r>
            <a:r>
              <a:rPr lang="en-US" sz="3000" dirty="0" smtClean="0"/>
              <a:t>six </a:t>
            </a:r>
            <a:r>
              <a:rPr lang="en-US" sz="3000" dirty="0" smtClean="0"/>
              <a:t>Job Types are:</a:t>
            </a:r>
          </a:p>
          <a:p>
            <a:pPr marL="971550" lvl="1" indent="-457200"/>
            <a:r>
              <a:rPr lang="en-US" dirty="0" smtClean="0"/>
              <a:t>All </a:t>
            </a:r>
            <a:r>
              <a:rPr lang="en-US" dirty="0" smtClean="0"/>
              <a:t>Jobs, Primary Jobs, All </a:t>
            </a:r>
            <a:r>
              <a:rPr lang="en-US" dirty="0" smtClean="0"/>
              <a:t>Private </a:t>
            </a:r>
            <a:r>
              <a:rPr lang="en-US" dirty="0" smtClean="0"/>
              <a:t>Jobs, Private </a:t>
            </a:r>
            <a:r>
              <a:rPr lang="en-US" dirty="0" smtClean="0"/>
              <a:t>Primary </a:t>
            </a:r>
            <a:r>
              <a:rPr lang="en-US" dirty="0" smtClean="0"/>
              <a:t>Jobs, All Federal Jobs*, and Federal Primary Jobs.*</a:t>
            </a:r>
          </a:p>
          <a:p>
            <a:pPr marL="1371600" lvl="2" indent="-457200"/>
            <a:endParaRPr lang="en-US" dirty="0"/>
          </a:p>
          <a:p>
            <a:pPr marL="114300" indent="0">
              <a:buNone/>
            </a:pPr>
            <a:r>
              <a:rPr lang="en-US" sz="2100" dirty="0" smtClean="0">
                <a:solidFill>
                  <a:schemeClr val="bg1"/>
                </a:solidFill>
              </a:rPr>
              <a:t>* The Federal Job Types are only broken out in the raw LODES data. Only four Job Types are available in </a:t>
            </a:r>
            <a:r>
              <a:rPr lang="en-US" sz="2100" dirty="0" err="1" smtClean="0">
                <a:solidFill>
                  <a:schemeClr val="bg1"/>
                </a:solidFill>
              </a:rPr>
              <a:t>OnTheMap</a:t>
            </a:r>
            <a:endParaRPr lang="en-US" sz="2100" dirty="0" smtClean="0">
              <a:solidFill>
                <a:schemeClr val="bg1"/>
              </a:solidFill>
            </a:endParaRPr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sz="2000" dirty="0" smtClean="0"/>
              <a:t>Note: A job in LODES are defined as Beginning of Quarter Employment, which  means the worker was employed by the same employer in both the current (2nd) and previous (1st) quarter. </a:t>
            </a:r>
          </a:p>
          <a:p>
            <a:pPr marL="1371600" lvl="2" indent="-457200"/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Releasing LODES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696200" cy="3962400"/>
          </a:xfrm>
        </p:spPr>
        <p:txBody>
          <a:bodyPr/>
          <a:lstStyle/>
          <a:p>
            <a:r>
              <a:rPr lang="en-US" sz="2400" dirty="0" smtClean="0"/>
              <a:t>Labor Market Segment</a:t>
            </a:r>
          </a:p>
          <a:p>
            <a:pPr lvl="1"/>
            <a:r>
              <a:rPr lang="en-US" sz="2000" dirty="0" smtClean="0"/>
              <a:t>Jobs are aggregated by 10 “segments” determined by a worker’s/firm’s characteristics.</a:t>
            </a:r>
          </a:p>
          <a:p>
            <a:pPr lvl="1"/>
            <a:r>
              <a:rPr lang="en-US" sz="2000" dirty="0" smtClean="0"/>
              <a:t>The 10 segments are:</a:t>
            </a:r>
          </a:p>
          <a:p>
            <a:pPr lvl="2"/>
            <a:r>
              <a:rPr lang="en-US" sz="1800" dirty="0" smtClean="0"/>
              <a:t>All Workers</a:t>
            </a:r>
          </a:p>
          <a:p>
            <a:pPr lvl="2"/>
            <a:r>
              <a:rPr lang="en-US" sz="1800" dirty="0" smtClean="0"/>
              <a:t>Workers by Age (29 or younger; 30-54; 55 or older)</a:t>
            </a:r>
          </a:p>
          <a:p>
            <a:pPr lvl="2"/>
            <a:r>
              <a:rPr lang="en-US" sz="1800" dirty="0" smtClean="0"/>
              <a:t>Workers by Earnings ($1,250/mo or less; $1,251/mo to $3,333/mo; greater than $3,333/mo)</a:t>
            </a:r>
          </a:p>
          <a:p>
            <a:pPr lvl="2"/>
            <a:r>
              <a:rPr lang="en-US" sz="1800" dirty="0" smtClean="0"/>
              <a:t>Workers by Firm’s Industry (Goods Producing; Trade, Transportation, and Utilities; All Other Services)</a:t>
            </a:r>
          </a:p>
          <a:p>
            <a:pPr lvl="1"/>
            <a:r>
              <a:rPr lang="en-US" sz="2400" dirty="0" smtClean="0"/>
              <a:t>OD Data is reported for each segment.</a:t>
            </a:r>
          </a:p>
          <a:p>
            <a:pPr lvl="1"/>
            <a:r>
              <a:rPr lang="en-US" sz="2400" dirty="0" smtClean="0"/>
              <a:t>Segments are similar to but not the same as characteristics.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Releasing LODES Data:</a:t>
            </a:r>
            <a:br>
              <a:rPr lang="en-US" dirty="0" smtClean="0"/>
            </a:br>
            <a:r>
              <a:rPr lang="en-US" sz="2400" dirty="0" smtClean="0"/>
              <a:t>A note about the Industry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Industry Segments are build from NAICS Industry Sectors</a:t>
            </a:r>
            <a:r>
              <a:rPr lang="en-US" baseline="30000" dirty="0" smtClean="0"/>
              <a:t>*</a:t>
            </a:r>
            <a:r>
              <a:rPr lang="en-US" dirty="0" smtClean="0"/>
              <a:t> (“2-digit”)</a:t>
            </a:r>
          </a:p>
          <a:p>
            <a:pPr lvl="1"/>
            <a:r>
              <a:rPr lang="en-US" dirty="0" smtClean="0"/>
              <a:t>Goods Producing:</a:t>
            </a:r>
          </a:p>
          <a:p>
            <a:pPr lvl="2"/>
            <a:r>
              <a:rPr lang="en-US" dirty="0" smtClean="0"/>
              <a:t>NAICS 11, 21, 23, 33-33</a:t>
            </a:r>
          </a:p>
          <a:p>
            <a:pPr lvl="1"/>
            <a:r>
              <a:rPr lang="en-US" dirty="0" smtClean="0"/>
              <a:t>Trade, Transportation, and Utilities:</a:t>
            </a:r>
          </a:p>
          <a:p>
            <a:pPr lvl="2"/>
            <a:r>
              <a:rPr lang="en-US" dirty="0" smtClean="0"/>
              <a:t>NAICS 22, 42, 44-45, 48-49</a:t>
            </a:r>
          </a:p>
          <a:p>
            <a:pPr lvl="1"/>
            <a:r>
              <a:rPr lang="en-US" dirty="0" smtClean="0"/>
              <a:t>All Other Services</a:t>
            </a:r>
          </a:p>
          <a:p>
            <a:pPr lvl="2"/>
            <a:r>
              <a:rPr lang="en-US" dirty="0" smtClean="0"/>
              <a:t>NAICS 51, 52, 53, 54, 55, 56, 61, 62, 71, 72, 81, 92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43400" y="6581001"/>
            <a:ext cx="4190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* See 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hlinkClick r:id="rId2"/>
              </a:rPr>
              <a:t>http://www.census.gov/eos/www/naics/</a:t>
            </a: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 for more info.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Releasing LODES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7696200" cy="4343400"/>
          </a:xfrm>
        </p:spPr>
        <p:txBody>
          <a:bodyPr/>
          <a:lstStyle/>
          <a:p>
            <a:r>
              <a:rPr lang="en-US" dirty="0"/>
              <a:t>Characteristics </a:t>
            </a:r>
            <a:r>
              <a:rPr lang="en-US" sz="2400" dirty="0" smtClean="0">
                <a:solidFill>
                  <a:schemeClr val="bg1"/>
                </a:solidFill>
              </a:rPr>
              <a:t>(available </a:t>
            </a:r>
            <a:r>
              <a:rPr lang="en-US" sz="2400" dirty="0">
                <a:solidFill>
                  <a:schemeClr val="bg1"/>
                </a:solidFill>
              </a:rPr>
              <a:t>only in RAC/WAC </a:t>
            </a:r>
            <a:r>
              <a:rPr lang="en-US" sz="2400" dirty="0" smtClean="0">
                <a:solidFill>
                  <a:schemeClr val="bg1"/>
                </a:solidFill>
              </a:rPr>
              <a:t>data)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/>
              <a:t>3 Age Characteristics – Comparable to Age Segments</a:t>
            </a:r>
          </a:p>
          <a:p>
            <a:pPr lvl="1"/>
            <a:r>
              <a:rPr lang="en-US" sz="2400" dirty="0" smtClean="0"/>
              <a:t>3 Earnings Characteristics – Comparable to Earnings Segments</a:t>
            </a:r>
          </a:p>
          <a:p>
            <a:pPr lvl="1"/>
            <a:r>
              <a:rPr lang="en-US" sz="2400" dirty="0" smtClean="0"/>
              <a:t>20 Industry Characteristics (NAICS Sectors)</a:t>
            </a:r>
          </a:p>
          <a:p>
            <a:pPr lvl="1"/>
            <a:r>
              <a:rPr lang="en-US" sz="2400" dirty="0" smtClean="0"/>
              <a:t>6 Race Characteristics</a:t>
            </a:r>
          </a:p>
          <a:p>
            <a:pPr lvl="1"/>
            <a:r>
              <a:rPr lang="en-US" sz="2400" dirty="0" smtClean="0"/>
              <a:t>2 Ethnicity Characteristics</a:t>
            </a:r>
          </a:p>
          <a:p>
            <a:pPr lvl="1"/>
            <a:r>
              <a:rPr lang="en-US" sz="2400" dirty="0" smtClean="0"/>
              <a:t>4 Educational Attainment Characteristics</a:t>
            </a:r>
          </a:p>
          <a:p>
            <a:pPr lvl="1"/>
            <a:r>
              <a:rPr lang="en-US" sz="2400" dirty="0" smtClean="0"/>
              <a:t>2 Sex Characteristics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Releasing LODES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696200" cy="3962400"/>
          </a:xfrm>
        </p:spPr>
        <p:txBody>
          <a:bodyPr/>
          <a:lstStyle/>
          <a:p>
            <a:r>
              <a:rPr lang="en-US" sz="2400" dirty="0" smtClean="0"/>
              <a:t>OD vs. RAC/WAC: What’s Available?</a:t>
            </a:r>
          </a:p>
          <a:p>
            <a:pPr lvl="1"/>
            <a:r>
              <a:rPr lang="en-US" sz="2000" dirty="0" smtClean="0"/>
              <a:t>OD</a:t>
            </a:r>
          </a:p>
          <a:p>
            <a:pPr lvl="2"/>
            <a:r>
              <a:rPr lang="en-US" sz="1800" dirty="0" smtClean="0"/>
              <a:t>Count for Year × Job Type × Segment</a:t>
            </a:r>
          </a:p>
          <a:p>
            <a:pPr lvl="2"/>
            <a:r>
              <a:rPr lang="en-US" sz="1800" dirty="0" smtClean="0"/>
              <a:t>Residence Area </a:t>
            </a:r>
            <a:r>
              <a:rPr lang="en-US" sz="1800" i="1" dirty="0" smtClean="0">
                <a:solidFill>
                  <a:srgbClr val="FFC000"/>
                </a:solidFill>
              </a:rPr>
              <a:t>and</a:t>
            </a:r>
            <a:r>
              <a:rPr lang="en-US" sz="1800" dirty="0" smtClean="0"/>
              <a:t> Workplace Area Specified</a:t>
            </a:r>
          </a:p>
          <a:p>
            <a:pPr lvl="1"/>
            <a:r>
              <a:rPr lang="en-US" sz="2000" dirty="0" smtClean="0"/>
              <a:t>RAC/WAC</a:t>
            </a:r>
          </a:p>
          <a:p>
            <a:pPr lvl="2"/>
            <a:r>
              <a:rPr lang="en-US" sz="1800" dirty="0" smtClean="0"/>
              <a:t>Count for Year × Job Type × Segment × Characteristic</a:t>
            </a:r>
          </a:p>
          <a:p>
            <a:pPr lvl="2"/>
            <a:r>
              <a:rPr lang="en-US" sz="1800" dirty="0" smtClean="0"/>
              <a:t>Only one of Residence Area </a:t>
            </a:r>
            <a:r>
              <a:rPr lang="en-US" sz="1800" i="1" dirty="0" smtClean="0">
                <a:solidFill>
                  <a:srgbClr val="FFC000"/>
                </a:solidFill>
              </a:rPr>
              <a:t>or</a:t>
            </a:r>
            <a:r>
              <a:rPr lang="en-US" sz="1800" dirty="0" smtClean="0"/>
              <a:t> Workplace Area Specified</a:t>
            </a:r>
          </a:p>
          <a:p>
            <a:r>
              <a:rPr lang="en-US" sz="2400" dirty="0" smtClean="0"/>
              <a:t>Example</a:t>
            </a:r>
          </a:p>
          <a:p>
            <a:pPr lvl="1"/>
            <a:r>
              <a:rPr lang="en-US" sz="2000" dirty="0" smtClean="0"/>
              <a:t>OD: Count for 2010, All Jobs, 29 or younger, with home and work block specified.</a:t>
            </a:r>
          </a:p>
          <a:p>
            <a:pPr lvl="1"/>
            <a:r>
              <a:rPr lang="en-US" sz="2000" dirty="0" smtClean="0"/>
              <a:t>RAC: Count for 2004, Primary Jobs, Goods Producing Industries, $1250/mo or less, with only home block specified.</a:t>
            </a: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Releasing LODES Data:</a:t>
            </a:r>
            <a:br>
              <a:rPr lang="en-US" dirty="0" smtClean="0"/>
            </a:br>
            <a:r>
              <a:rPr lang="en-US" dirty="0" smtClean="0"/>
              <a:t>Downloadable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696200" cy="3962400"/>
          </a:xfrm>
        </p:spPr>
        <p:txBody>
          <a:bodyPr/>
          <a:lstStyle/>
          <a:p>
            <a:r>
              <a:rPr lang="en-US" sz="2400" dirty="0" smtClean="0"/>
              <a:t>Previously, LODES data could only be </a:t>
            </a:r>
            <a:r>
              <a:rPr lang="en-US" sz="2400" dirty="0" smtClean="0"/>
              <a:t>downloaded </a:t>
            </a:r>
            <a:r>
              <a:rPr lang="en-US" sz="2400" dirty="0" smtClean="0"/>
              <a:t>from Cornell University’s Virtual RDC (VRDC).</a:t>
            </a:r>
          </a:p>
          <a:p>
            <a:r>
              <a:rPr lang="en-US" sz="2400" dirty="0" smtClean="0"/>
              <a:t>LODES data is now available through regular http download on the LED website: </a:t>
            </a:r>
            <a:r>
              <a:rPr lang="en-US" sz="2400" dirty="0" smtClean="0">
                <a:hlinkClick r:id="rId2"/>
              </a:rPr>
              <a:t>http://lehd.ces.census.gov/led/onthemap/</a:t>
            </a:r>
            <a:endParaRPr lang="en-US" sz="2400" dirty="0" smtClean="0"/>
          </a:p>
          <a:p>
            <a:r>
              <a:rPr lang="en-US" sz="2400" dirty="0" smtClean="0"/>
              <a:t>Data can be downloaded for individual states based upon state of employment.</a:t>
            </a:r>
          </a:p>
          <a:p>
            <a:r>
              <a:rPr lang="en-US" sz="2400" dirty="0" smtClean="0"/>
              <a:t>See OnTheMap Data Technical Document </a:t>
            </a:r>
            <a:r>
              <a:rPr lang="en-US" sz="2400" dirty="0"/>
              <a:t>(</a:t>
            </a:r>
            <a:r>
              <a:rPr lang="en-US" sz="2400" dirty="0">
                <a:hlinkClick r:id="rId3"/>
              </a:rPr>
              <a:t>http://lehd.ces.census.gov/led/onthemap/LODES6/LODESTechDoc6.1.pdf</a:t>
            </a:r>
            <a:r>
              <a:rPr lang="en-US" sz="2400" dirty="0" smtClean="0"/>
              <a:t>) for </a:t>
            </a:r>
            <a:r>
              <a:rPr lang="en-US" sz="2400" dirty="0" smtClean="0"/>
              <a:t>more detail.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Releasing LODES Data:</a:t>
            </a:r>
            <a:br>
              <a:rPr lang="en-US" dirty="0" smtClean="0"/>
            </a:br>
            <a:r>
              <a:rPr lang="en-US" dirty="0" smtClean="0"/>
              <a:t>Downloadable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vs. Aux</a:t>
            </a:r>
          </a:p>
          <a:p>
            <a:pPr lvl="1"/>
            <a:r>
              <a:rPr lang="en-US" dirty="0" smtClean="0"/>
              <a:t>To make it easier for users to limit the amount of data they need to download, the files have been split by state of employment</a:t>
            </a:r>
            <a:r>
              <a:rPr lang="en-US" i="1" dirty="0" smtClean="0"/>
              <a:t> and</a:t>
            </a:r>
            <a:r>
              <a:rPr lang="en-US" dirty="0" smtClean="0"/>
              <a:t> state of residence.</a:t>
            </a:r>
          </a:p>
          <a:p>
            <a:pPr lvl="1"/>
            <a:r>
              <a:rPr lang="en-US" b="1" dirty="0" smtClean="0"/>
              <a:t>Main</a:t>
            </a:r>
            <a:r>
              <a:rPr lang="en-US" dirty="0" smtClean="0"/>
              <a:t>: Jobs of workers who are </a:t>
            </a:r>
            <a:r>
              <a:rPr lang="en-US" u="sng" dirty="0" smtClean="0"/>
              <a:t>employed in the state and </a:t>
            </a:r>
            <a:r>
              <a:rPr lang="en-US" u="sng" dirty="0" smtClean="0">
                <a:solidFill>
                  <a:srgbClr val="FFC000"/>
                </a:solidFill>
              </a:rPr>
              <a:t>reside in the state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Aux</a:t>
            </a:r>
            <a:r>
              <a:rPr lang="en-US" dirty="0" smtClean="0"/>
              <a:t>: Jobs of workers who are </a:t>
            </a:r>
            <a:r>
              <a:rPr lang="en-US" u="sng" dirty="0" smtClean="0"/>
              <a:t>employed in the state and </a:t>
            </a:r>
            <a:r>
              <a:rPr lang="en-US" u="sng" dirty="0" smtClean="0">
                <a:solidFill>
                  <a:srgbClr val="FFC000"/>
                </a:solidFill>
              </a:rPr>
              <a:t>reside out of state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Releasing LODES Data:</a:t>
            </a:r>
            <a:br>
              <a:rPr lang="en-US" dirty="0" smtClean="0"/>
            </a:br>
            <a:r>
              <a:rPr lang="en-US" dirty="0" smtClean="0"/>
              <a:t>Downloadable Data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7980363" cy="3162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9937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7696200" cy="1143000"/>
          </a:xfrm>
        </p:spPr>
        <p:txBody>
          <a:bodyPr/>
          <a:lstStyle/>
          <a:p>
            <a:r>
              <a:rPr lang="en-US" dirty="0" smtClean="0"/>
              <a:t>Questions...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1E63B7-AED7-4E38-B4F5-2AA153A20062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086466" name="Rectangle 2"/>
          <p:cNvSpPr>
            <a:spLocks noChangeArrowheads="1"/>
          </p:cNvSpPr>
          <p:nvPr/>
        </p:nvSpPr>
        <p:spPr bwMode="auto">
          <a:xfrm>
            <a:off x="533400" y="762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sz="3600" b="1" dirty="0">
                <a:solidFill>
                  <a:srgbClr val="FFCC00"/>
                </a:solidFill>
                <a:latin typeface="+mj-lt"/>
              </a:rPr>
              <a:t>Contact Us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457200" y="1143000"/>
            <a:ext cx="7924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Clr>
                <a:schemeClr val="bg1"/>
              </a:buClr>
            </a:pPr>
            <a:endParaRPr lang="en-US" sz="2400" i="1">
              <a:solidFill>
                <a:srgbClr val="99CCFF"/>
              </a:solidFill>
              <a:latin typeface="Arial" charset="0"/>
            </a:endParaRPr>
          </a:p>
          <a:p>
            <a:pPr>
              <a:spcBef>
                <a:spcPct val="0"/>
              </a:spcBef>
              <a:buClr>
                <a:schemeClr val="bg1"/>
              </a:buClr>
            </a:pPr>
            <a:r>
              <a:rPr lang="en-US" sz="2800" b="1" i="1">
                <a:solidFill>
                  <a:schemeClr val="bg1"/>
                </a:solidFill>
                <a:latin typeface="Arial" charset="0"/>
              </a:rPr>
              <a:t>Local Employment Dynamics</a:t>
            </a:r>
          </a:p>
          <a:p>
            <a:pPr>
              <a:spcBef>
                <a:spcPct val="0"/>
              </a:spcBef>
              <a:buClr>
                <a:schemeClr val="bg1"/>
              </a:buClr>
            </a:pPr>
            <a:r>
              <a:rPr lang="en-US" sz="2800">
                <a:solidFill>
                  <a:srgbClr val="99CCFF"/>
                </a:solidFill>
                <a:latin typeface="Arial" charset="0"/>
                <a:hlinkClick r:id="rId3"/>
              </a:rPr>
              <a:t>http://lehd.ces.census.gov</a:t>
            </a:r>
            <a:r>
              <a:rPr lang="en-US" sz="2800" i="1">
                <a:solidFill>
                  <a:srgbClr val="99CCFF"/>
                </a:solidFill>
                <a:latin typeface="Arial" charset="0"/>
              </a:rPr>
              <a:t> </a:t>
            </a:r>
          </a:p>
          <a:p>
            <a:pPr>
              <a:spcBef>
                <a:spcPct val="0"/>
              </a:spcBef>
              <a:buClr>
                <a:schemeClr val="bg1"/>
              </a:buClr>
            </a:pPr>
            <a:endParaRPr lang="en-US" sz="2800" i="1">
              <a:solidFill>
                <a:srgbClr val="99CCFF"/>
              </a:solidFill>
              <a:latin typeface="Arial" charset="0"/>
            </a:endParaRPr>
          </a:p>
          <a:p>
            <a:pPr>
              <a:spcBef>
                <a:spcPct val="0"/>
              </a:spcBef>
              <a:buClr>
                <a:schemeClr val="bg1"/>
              </a:buClr>
            </a:pPr>
            <a:r>
              <a:rPr lang="en-US" sz="2800" b="1" i="1">
                <a:solidFill>
                  <a:schemeClr val="bg1"/>
                </a:solidFill>
                <a:latin typeface="Arial" charset="0"/>
              </a:rPr>
              <a:t>Please send your comments to</a:t>
            </a:r>
            <a:r>
              <a:rPr lang="en-US" sz="2800">
                <a:solidFill>
                  <a:srgbClr val="99CCFF"/>
                </a:solidFill>
                <a:latin typeface="Arial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bg1"/>
              </a:buClr>
            </a:pPr>
            <a:r>
              <a:rPr lang="en-US" sz="2800" u="sng">
                <a:solidFill>
                  <a:schemeClr val="hlink"/>
                </a:solidFill>
                <a:latin typeface="Arial" charset="0"/>
              </a:rPr>
              <a:t>CES.OnTheMap.Feedback@census.gov</a:t>
            </a:r>
            <a:r>
              <a:rPr lang="en-US" sz="2800">
                <a:solidFill>
                  <a:schemeClr val="hlink"/>
                </a:solidFill>
                <a:latin typeface="Arial" charset="0"/>
              </a:rPr>
              <a:t>.</a:t>
            </a:r>
          </a:p>
          <a:p>
            <a:pPr>
              <a:spcBef>
                <a:spcPct val="0"/>
              </a:spcBef>
              <a:buClr>
                <a:schemeClr val="bg1"/>
              </a:buClr>
            </a:pPr>
            <a:endParaRPr lang="en-US" sz="2400" i="1">
              <a:solidFill>
                <a:srgbClr val="FFCC00"/>
              </a:solidFill>
              <a:latin typeface="Arial" charset="0"/>
            </a:endParaRPr>
          </a:p>
          <a:p>
            <a:pPr>
              <a:spcBef>
                <a:spcPct val="0"/>
              </a:spcBef>
              <a:buClr>
                <a:schemeClr val="bg1"/>
              </a:buClr>
            </a:pPr>
            <a:endParaRPr lang="en-US" sz="2400">
              <a:solidFill>
                <a:schemeClr val="hlink"/>
              </a:solidFill>
              <a:latin typeface="Arial" charset="0"/>
            </a:endParaRPr>
          </a:p>
          <a:p>
            <a:pPr>
              <a:spcBef>
                <a:spcPct val="0"/>
              </a:spcBef>
              <a:buClr>
                <a:schemeClr val="bg1"/>
              </a:buClr>
            </a:pPr>
            <a:r>
              <a:rPr lang="en-US" sz="2800" b="1" i="1">
                <a:solidFill>
                  <a:schemeClr val="bg1"/>
                </a:solidFill>
                <a:latin typeface="Arial" charset="0"/>
              </a:rPr>
              <a:t>Join ListServ</a:t>
            </a:r>
          </a:p>
          <a:p>
            <a:pPr>
              <a:spcBef>
                <a:spcPct val="20000"/>
              </a:spcBef>
              <a:buClr>
                <a:schemeClr val="bg1"/>
              </a:buClr>
            </a:pPr>
            <a:r>
              <a:rPr lang="en-US" sz="2800">
                <a:solidFill>
                  <a:srgbClr val="99CCFF"/>
                </a:solidFill>
                <a:latin typeface="Arial" charset="0"/>
                <a:hlinkClick r:id="rId4"/>
              </a:rPr>
              <a:t>lehd-onthemap@lists.census.gov</a:t>
            </a:r>
            <a:endParaRPr lang="en-US" sz="2800">
              <a:solidFill>
                <a:srgbClr val="99CCFF"/>
              </a:solidFill>
              <a:latin typeface="Arial" charset="0"/>
            </a:endParaRPr>
          </a:p>
          <a:p>
            <a:pPr>
              <a:spcBef>
                <a:spcPct val="20000"/>
              </a:spcBef>
              <a:buClr>
                <a:schemeClr val="bg1"/>
              </a:buClr>
            </a:pPr>
            <a:r>
              <a:rPr lang="en-US" sz="2800" u="sng">
                <a:solidFill>
                  <a:srgbClr val="99CCFF"/>
                </a:solidFill>
                <a:latin typeface="Arial" charset="0"/>
              </a:rPr>
              <a:t>lehd-general@lists.census.gov</a:t>
            </a:r>
          </a:p>
          <a:p>
            <a:pPr>
              <a:spcBef>
                <a:spcPct val="0"/>
              </a:spcBef>
              <a:buClr>
                <a:schemeClr val="bg1"/>
              </a:buClr>
            </a:pPr>
            <a:endParaRPr lang="en-US" sz="2800" i="1" u="sng">
              <a:solidFill>
                <a:srgbClr val="99CCFF"/>
              </a:solidFill>
              <a:latin typeface="Arial" charset="0"/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-114300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80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696200" cy="1143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7696200" cy="3962400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OnTheMap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What is the LODES Data?</a:t>
            </a:r>
            <a:endParaRPr lang="en-US" dirty="0" smtClean="0"/>
          </a:p>
          <a:p>
            <a:pPr lvl="1"/>
            <a:r>
              <a:rPr lang="en-US" dirty="0" smtClean="0"/>
              <a:t>Sources</a:t>
            </a:r>
          </a:p>
          <a:p>
            <a:pPr lvl="1"/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Confidentiality Protection</a:t>
            </a:r>
          </a:p>
          <a:p>
            <a:r>
              <a:rPr lang="en-US" dirty="0" smtClean="0"/>
              <a:t>Releasing LODES Data</a:t>
            </a:r>
          </a:p>
          <a:p>
            <a:pPr lvl="1"/>
            <a:r>
              <a:rPr lang="en-US" dirty="0" smtClean="0"/>
              <a:t>OnTheMap Application</a:t>
            </a:r>
          </a:p>
          <a:p>
            <a:pPr lvl="1"/>
            <a:r>
              <a:rPr lang="en-US" dirty="0" smtClean="0"/>
              <a:t>Downloadable Data</a:t>
            </a:r>
          </a:p>
          <a:p>
            <a:r>
              <a:rPr lang="en-US" dirty="0" smtClean="0"/>
              <a:t>Questions...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3"/>
          <p:cNvSpPr>
            <a:spLocks noChangeArrowheads="1"/>
          </p:cNvSpPr>
          <p:nvPr/>
        </p:nvSpPr>
        <p:spPr bwMode="auto">
          <a:xfrm>
            <a:off x="152400" y="3810000"/>
            <a:ext cx="4724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algn="l">
              <a:spcBef>
                <a:spcPct val="20000"/>
              </a:spcBef>
              <a:buClr>
                <a:srgbClr val="FFFF00"/>
              </a:buClr>
              <a:buFont typeface="Wingdings" pitchFamily="2" charset="2"/>
              <a:buChar char="ü"/>
            </a:pPr>
            <a:r>
              <a:rPr lang="en-US" sz="2200" b="1" dirty="0">
                <a:solidFill>
                  <a:schemeClr val="bg1"/>
                </a:solidFill>
                <a:latin typeface="Arial" charset="0"/>
              </a:rPr>
              <a:t>Where do workers live?</a:t>
            </a:r>
          </a:p>
          <a:p>
            <a:pPr marL="228600" indent="-228600" algn="l">
              <a:spcBef>
                <a:spcPct val="20000"/>
              </a:spcBef>
              <a:buClr>
                <a:srgbClr val="FFFF00"/>
              </a:buClr>
              <a:buFont typeface="Wingdings" pitchFamily="2" charset="2"/>
              <a:buChar char="ü"/>
            </a:pPr>
            <a:r>
              <a:rPr lang="en-US" sz="2200" b="1" dirty="0">
                <a:solidFill>
                  <a:schemeClr val="bg1"/>
                </a:solidFill>
                <a:latin typeface="Arial" charset="0"/>
              </a:rPr>
              <a:t>Where do residents work?</a:t>
            </a:r>
          </a:p>
          <a:p>
            <a:pPr marL="228600" indent="-228600" algn="l">
              <a:spcBef>
                <a:spcPct val="20000"/>
              </a:spcBef>
              <a:buClr>
                <a:srgbClr val="FFFF00"/>
              </a:buClr>
              <a:buFont typeface="Wingdings" pitchFamily="2" charset="2"/>
              <a:buChar char="ü"/>
            </a:pPr>
            <a:r>
              <a:rPr lang="en-US" sz="2200" b="1" dirty="0">
                <a:solidFill>
                  <a:schemeClr val="bg1"/>
                </a:solidFill>
                <a:latin typeface="Arial" charset="0"/>
              </a:rPr>
              <a:t>Analyze/report by age, earnings, or industry segments</a:t>
            </a:r>
          </a:p>
          <a:p>
            <a:pPr marL="228600" indent="-228600" algn="l">
              <a:spcBef>
                <a:spcPct val="20000"/>
              </a:spcBef>
              <a:buClr>
                <a:srgbClr val="FFFF00"/>
              </a:buClr>
              <a:buFont typeface="Wingdings" pitchFamily="2" charset="2"/>
              <a:buChar char="ü"/>
            </a:pPr>
            <a:r>
              <a:rPr lang="en-US" sz="2200" b="1" dirty="0" smtClean="0">
                <a:solidFill>
                  <a:schemeClr val="bg1"/>
                </a:solidFill>
                <a:latin typeface="Arial" charset="0"/>
              </a:rPr>
              <a:t>Data for 50 </a:t>
            </a:r>
            <a:r>
              <a:rPr lang="en-US" sz="2200" b="1" dirty="0">
                <a:solidFill>
                  <a:schemeClr val="bg1"/>
                </a:solidFill>
                <a:latin typeface="Arial" charset="0"/>
              </a:rPr>
              <a:t>states </a:t>
            </a:r>
            <a:r>
              <a:rPr lang="en-US" sz="2200" b="1" dirty="0" smtClean="0">
                <a:solidFill>
                  <a:schemeClr val="bg1"/>
                </a:solidFill>
                <a:latin typeface="Arial" charset="0"/>
              </a:rPr>
              <a:t>(DC, not MA)</a:t>
            </a:r>
            <a:endParaRPr lang="en-US" sz="22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4876800" y="2971800"/>
            <a:ext cx="4191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20000"/>
              </a:spcBef>
              <a:buClr>
                <a:srgbClr val="FFFF00"/>
              </a:buClr>
              <a:buFont typeface="Wingdings" pitchFamily="2" charset="2"/>
              <a:buChar char="ü"/>
            </a:pPr>
            <a:endParaRPr lang="en-US" sz="2200" b="1" dirty="0">
              <a:solidFill>
                <a:schemeClr val="bg1"/>
              </a:solidFill>
              <a:latin typeface="Arial" charset="0"/>
            </a:endParaRPr>
          </a:p>
          <a:p>
            <a:pPr algn="l">
              <a:spcBef>
                <a:spcPct val="20000"/>
              </a:spcBef>
              <a:buClr>
                <a:srgbClr val="FFFF00"/>
              </a:buClr>
              <a:buFont typeface="Wingdings" pitchFamily="2" charset="2"/>
              <a:buChar char="ü"/>
            </a:pPr>
            <a:endParaRPr lang="en-US" sz="2200" b="1" dirty="0">
              <a:solidFill>
                <a:schemeClr val="bg1"/>
              </a:solidFill>
              <a:latin typeface="Arial" charset="0"/>
            </a:endParaRPr>
          </a:p>
          <a:p>
            <a:pPr algn="l">
              <a:spcBef>
                <a:spcPct val="20000"/>
              </a:spcBef>
              <a:buClr>
                <a:srgbClr val="FFFF00"/>
              </a:buClr>
              <a:buFont typeface="Wingdings" pitchFamily="2" charset="2"/>
              <a:buChar char="ü"/>
            </a:pPr>
            <a:r>
              <a:rPr lang="en-US" sz="2200" b="1" dirty="0">
                <a:solidFill>
                  <a:schemeClr val="bg1"/>
                </a:solidFill>
                <a:latin typeface="Arial" charset="0"/>
              </a:rPr>
              <a:t>2002-2010 annual data</a:t>
            </a:r>
          </a:p>
          <a:p>
            <a:pPr algn="l">
              <a:spcBef>
                <a:spcPct val="20000"/>
              </a:spcBef>
              <a:buClr>
                <a:srgbClr val="FFFF00"/>
              </a:buClr>
              <a:buFont typeface="Wingdings" pitchFamily="2" charset="2"/>
              <a:buChar char="ü"/>
            </a:pPr>
            <a:r>
              <a:rPr lang="en-US" sz="2200" b="1" dirty="0">
                <a:solidFill>
                  <a:schemeClr val="bg1"/>
                </a:solidFill>
                <a:latin typeface="Arial" charset="0"/>
              </a:rPr>
              <a:t>User-selected areas </a:t>
            </a:r>
          </a:p>
          <a:p>
            <a:pPr algn="l">
              <a:spcBef>
                <a:spcPct val="20000"/>
              </a:spcBef>
              <a:buClr>
                <a:srgbClr val="FFFF00"/>
              </a:buClr>
              <a:buFont typeface="Wingdings" pitchFamily="2" charset="2"/>
              <a:buChar char="ü"/>
            </a:pPr>
            <a:r>
              <a:rPr lang="en-US" sz="2200" b="1" dirty="0">
                <a:solidFill>
                  <a:schemeClr val="bg1"/>
                </a:solidFill>
                <a:latin typeface="Arial" charset="0"/>
              </a:rPr>
              <a:t>Based on Census Blocks</a:t>
            </a:r>
          </a:p>
          <a:p>
            <a:pPr algn="l">
              <a:spcBef>
                <a:spcPct val="20000"/>
              </a:spcBef>
              <a:buClr>
                <a:srgbClr val="FFFF00"/>
              </a:buClr>
              <a:buFont typeface="Wingdings" pitchFamily="2" charset="2"/>
              <a:buChar char="ü"/>
            </a:pPr>
            <a:r>
              <a:rPr lang="en-US" sz="2200" b="1" dirty="0">
                <a:solidFill>
                  <a:schemeClr val="bg1"/>
                </a:solidFill>
                <a:latin typeface="Arial" charset="0"/>
              </a:rPr>
              <a:t>Disclosure protection</a:t>
            </a:r>
          </a:p>
          <a:p>
            <a:pPr algn="l">
              <a:spcBef>
                <a:spcPct val="20000"/>
              </a:spcBef>
              <a:buClr>
                <a:srgbClr val="FFFF00"/>
              </a:buClr>
              <a:buFont typeface="Wingdings" pitchFamily="2" charset="2"/>
              <a:buChar char="ü"/>
            </a:pPr>
            <a:r>
              <a:rPr lang="en-US" sz="2200" b="1" dirty="0">
                <a:solidFill>
                  <a:schemeClr val="bg1"/>
                </a:solidFill>
                <a:latin typeface="Arial" charset="0"/>
              </a:rPr>
              <a:t>Flexible Inputs/Outputs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1503" y="523671"/>
            <a:ext cx="2616200" cy="297180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4103" y="218871"/>
            <a:ext cx="896938" cy="936625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5"/>
          <a:srcRect t="2060" b="9551"/>
          <a:stretch>
            <a:fillRect/>
          </a:stretch>
        </p:blipFill>
        <p:spPr bwMode="auto">
          <a:xfrm>
            <a:off x="4189903" y="2276271"/>
            <a:ext cx="1622425" cy="12192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66103" y="218871"/>
            <a:ext cx="1774825" cy="2122488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61503" y="2114346"/>
            <a:ext cx="1333500" cy="145732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457200" y="752271"/>
            <a:ext cx="3352800" cy="2514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Arial" charset="0"/>
              </a:defRPr>
            </a:lvl9pPr>
          </a:lstStyle>
          <a:p>
            <a:r>
              <a:rPr lang="en-US" sz="4800" i="1" dirty="0" err="1" smtClean="0">
                <a:solidFill>
                  <a:srgbClr val="FFC000"/>
                </a:solidFill>
                <a:latin typeface="Arial" pitchFamily="34" charset="0"/>
              </a:rPr>
              <a:t>OnTheMap</a:t>
            </a:r>
            <a:endParaRPr lang="en-US" sz="4800" i="1" dirty="0" smtClean="0">
              <a:solidFill>
                <a:srgbClr val="FFC000"/>
              </a:solidFill>
              <a:latin typeface="Arial" pitchFamily="34" charset="0"/>
            </a:endParaRPr>
          </a:p>
          <a:p>
            <a:endParaRPr lang="en-US" sz="2800" dirty="0" smtClean="0">
              <a:solidFill>
                <a:srgbClr val="FFC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r>
              <a:rPr lang="en-US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Interactive mapping and reporting tool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92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696200" cy="1143000"/>
          </a:xfrm>
          <a:effectLst>
            <a:outerShdw dist="35921" dir="2700000" algn="ctr" rotWithShape="0">
              <a:schemeClr val="tx2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Uses</a:t>
            </a:r>
            <a:r>
              <a:rPr lang="en-US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for</a:t>
            </a:r>
            <a:r>
              <a:rPr lang="en-US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OnTheMap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05800" cy="4953000"/>
          </a:xfrm>
        </p:spPr>
        <p:txBody>
          <a:bodyPr/>
          <a:lstStyle/>
          <a:p>
            <a:pPr eaLnBrk="1" hangingPunct="1">
              <a:buClr>
                <a:srgbClr val="FFFF00"/>
              </a:buClr>
              <a:buFont typeface="Wingdings" pitchFamily="2" charset="2"/>
              <a:buChar char="ü"/>
            </a:pPr>
            <a:r>
              <a:rPr lang="en-US" b="1" dirty="0" smtClean="0"/>
              <a:t>Economic Planning &amp; Time Series</a:t>
            </a:r>
            <a:r>
              <a:rPr lang="en-US" sz="3600" dirty="0" smtClean="0"/>
              <a:t> </a:t>
            </a:r>
          </a:p>
          <a:p>
            <a:pPr lvl="1" eaLnBrk="1" hangingPunct="1">
              <a:buClr>
                <a:srgbClr val="FFFF00"/>
              </a:buClr>
              <a:buFont typeface="Wingdings" pitchFamily="2" charset="2"/>
              <a:buChar char="ü"/>
            </a:pPr>
            <a:r>
              <a:rPr lang="en-US" sz="2200" dirty="0" smtClean="0"/>
              <a:t>Where is the labor supply located?</a:t>
            </a:r>
          </a:p>
          <a:p>
            <a:pPr lvl="1" eaLnBrk="1" hangingPunct="1">
              <a:buClr>
                <a:srgbClr val="FFFF00"/>
              </a:buClr>
              <a:buFont typeface="Wingdings" pitchFamily="2" charset="2"/>
              <a:buChar char="ü"/>
            </a:pPr>
            <a:r>
              <a:rPr lang="en-US" sz="2200" dirty="0" smtClean="0"/>
              <a:t>Which industries are growing or declining over time</a:t>
            </a:r>
            <a:r>
              <a:rPr lang="en-US" sz="2200" dirty="0" smtClean="0"/>
              <a:t>?</a:t>
            </a:r>
            <a:endParaRPr lang="en-US" sz="2200" dirty="0" smtClean="0"/>
          </a:p>
          <a:p>
            <a:pPr eaLnBrk="1" hangingPunct="1">
              <a:buClr>
                <a:srgbClr val="FFFF00"/>
              </a:buClr>
              <a:buFont typeface="Wingdings" pitchFamily="2" charset="2"/>
              <a:buChar char="ü"/>
            </a:pPr>
            <a:r>
              <a:rPr lang="en-US" b="1" dirty="0" smtClean="0"/>
              <a:t>Transportation Planning &amp; Analysis</a:t>
            </a:r>
          </a:p>
          <a:p>
            <a:pPr lvl="1" eaLnBrk="1" hangingPunct="1">
              <a:buClr>
                <a:srgbClr val="FFFF00"/>
              </a:buClr>
              <a:buFont typeface="Wingdings" pitchFamily="2" charset="2"/>
              <a:buChar char="ü"/>
            </a:pPr>
            <a:r>
              <a:rPr lang="en-US" sz="2200" dirty="0" smtClean="0"/>
              <a:t>Between which areas do workers commute</a:t>
            </a:r>
            <a:r>
              <a:rPr lang="en-US" sz="2200" dirty="0" smtClean="0"/>
              <a:t>?</a:t>
            </a:r>
          </a:p>
          <a:p>
            <a:pPr lvl="1" eaLnBrk="1" hangingPunct="1">
              <a:buClr>
                <a:srgbClr val="FFFF00"/>
              </a:buClr>
              <a:buFont typeface="Wingdings" pitchFamily="2" charset="2"/>
              <a:buChar char="ü"/>
            </a:pPr>
            <a:r>
              <a:rPr lang="en-US" sz="2200" dirty="0" smtClean="0"/>
              <a:t>How far and from what direction do workers commute?</a:t>
            </a:r>
          </a:p>
          <a:p>
            <a:pPr lvl="1" eaLnBrk="1" hangingPunct="1">
              <a:buClr>
                <a:srgbClr val="FFFF00"/>
              </a:buClr>
              <a:buFont typeface="Wingdings" pitchFamily="2" charset="2"/>
              <a:buChar char="ü"/>
            </a:pPr>
            <a:r>
              <a:rPr lang="en-US" sz="2200" dirty="0" smtClean="0"/>
              <a:t>What are the worker flows in, out, and within an area? </a:t>
            </a:r>
            <a:endParaRPr lang="en-US" sz="2200" dirty="0" smtClean="0"/>
          </a:p>
          <a:p>
            <a:pPr eaLnBrk="1" hangingPunct="1">
              <a:buClr>
                <a:srgbClr val="FFFF00"/>
              </a:buClr>
              <a:buFont typeface="Wingdings" pitchFamily="2" charset="2"/>
              <a:buChar char="ü"/>
            </a:pPr>
            <a:r>
              <a:rPr lang="en-US" b="1" dirty="0" smtClean="0"/>
              <a:t>Emergency Management &amp; Assessment</a:t>
            </a:r>
          </a:p>
          <a:p>
            <a:pPr lvl="1" eaLnBrk="1" hangingPunct="1">
              <a:buClr>
                <a:srgbClr val="FFFF00"/>
              </a:buClr>
              <a:buFont typeface="Wingdings" pitchFamily="2" charset="2"/>
              <a:buChar char="ü"/>
            </a:pPr>
            <a:r>
              <a:rPr lang="en-US" sz="2200" dirty="0" smtClean="0"/>
              <a:t>What jobs are impacted by a disaster event?</a:t>
            </a:r>
            <a:endParaRPr lang="en-US" sz="2200" dirty="0" smtClean="0"/>
          </a:p>
          <a:p>
            <a:pPr eaLnBrk="1" hangingPunct="1">
              <a:buClr>
                <a:srgbClr val="FFFF00"/>
              </a:buClr>
              <a:buFont typeface="Wingdings" pitchFamily="2" charset="2"/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98399350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LODES Data: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696200" cy="3962400"/>
          </a:xfrm>
        </p:spPr>
        <p:txBody>
          <a:bodyPr/>
          <a:lstStyle/>
          <a:p>
            <a:r>
              <a:rPr lang="en-US" dirty="0" smtClean="0"/>
              <a:t>Confidential Data Sources:</a:t>
            </a:r>
          </a:p>
          <a:p>
            <a:pPr lvl="1"/>
            <a:r>
              <a:rPr lang="en-US" dirty="0" smtClean="0"/>
              <a:t>UI Wage Records</a:t>
            </a:r>
          </a:p>
          <a:p>
            <a:pPr lvl="1"/>
            <a:r>
              <a:rPr lang="en-US" dirty="0" smtClean="0"/>
              <a:t>QCEW</a:t>
            </a:r>
          </a:p>
          <a:p>
            <a:pPr lvl="1"/>
            <a:r>
              <a:rPr lang="en-US" dirty="0" smtClean="0"/>
              <a:t>Other Censuses and Surveys</a:t>
            </a:r>
          </a:p>
          <a:p>
            <a:pPr lvl="1"/>
            <a:r>
              <a:rPr lang="en-US" dirty="0" smtClean="0"/>
              <a:t>StARS</a:t>
            </a:r>
          </a:p>
          <a:p>
            <a:r>
              <a:rPr lang="en-US" dirty="0" smtClean="0"/>
              <a:t>Public Use Data Sources</a:t>
            </a:r>
          </a:p>
          <a:p>
            <a:pPr lvl="1"/>
            <a:r>
              <a:rPr lang="en-US" dirty="0" smtClean="0"/>
              <a:t>2000 Decennial (SF1</a:t>
            </a:r>
            <a:r>
              <a:rPr lang="en-US" dirty="0" smtClean="0"/>
              <a:t>, </a:t>
            </a:r>
            <a:r>
              <a:rPr lang="en-US" dirty="0" smtClean="0"/>
              <a:t>CTPP)</a:t>
            </a:r>
          </a:p>
          <a:p>
            <a:pPr lvl="1"/>
            <a:r>
              <a:rPr lang="en-US" dirty="0" smtClean="0"/>
              <a:t>TIGER/Line Shapefiles</a:t>
            </a:r>
          </a:p>
          <a:p>
            <a:pPr lvl="1"/>
            <a:r>
              <a:rPr lang="en-US" dirty="0" smtClean="0"/>
              <a:t>Previous year of OnTheMap</a:t>
            </a:r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5943600" y="2209800"/>
            <a:ext cx="457200" cy="1371600"/>
          </a:xfrm>
          <a:prstGeom prst="rightBrace">
            <a:avLst>
              <a:gd name="adj1" fmla="val 50535"/>
              <a:gd name="adj2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23783" y="2304871"/>
            <a:ext cx="2186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C000"/>
                </a:solidFill>
                <a:latin typeface="+mj-lt"/>
              </a:rPr>
              <a:t>LED</a:t>
            </a:r>
            <a:br>
              <a:rPr lang="en-US" b="1" dirty="0" smtClean="0">
                <a:solidFill>
                  <a:srgbClr val="FFC000"/>
                </a:solidFill>
                <a:latin typeface="+mj-lt"/>
              </a:rPr>
            </a:br>
            <a:r>
              <a:rPr lang="en-US" b="1" dirty="0" smtClean="0">
                <a:solidFill>
                  <a:srgbClr val="FFC000"/>
                </a:solidFill>
                <a:latin typeface="+mj-lt"/>
              </a:rPr>
              <a:t>Infrastructure</a:t>
            </a:r>
            <a:br>
              <a:rPr lang="en-US" b="1" dirty="0" smtClean="0">
                <a:solidFill>
                  <a:srgbClr val="FFC000"/>
                </a:solidFill>
                <a:latin typeface="+mj-lt"/>
              </a:rPr>
            </a:br>
            <a:r>
              <a:rPr lang="en-US" b="1" dirty="0" smtClean="0">
                <a:solidFill>
                  <a:srgbClr val="FFC000"/>
                </a:solidFill>
                <a:latin typeface="+mj-lt"/>
              </a:rPr>
              <a:t>Files</a:t>
            </a:r>
            <a:endParaRPr lang="en-US" b="1" dirty="0">
              <a:solidFill>
                <a:srgbClr val="FFC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LODES Data: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7696200" cy="3962400"/>
          </a:xfrm>
        </p:spPr>
        <p:txBody>
          <a:bodyPr/>
          <a:lstStyle/>
          <a:p>
            <a:r>
              <a:rPr lang="en-US" sz="2800" dirty="0" smtClean="0"/>
              <a:t>Unl</a:t>
            </a:r>
            <a:r>
              <a:rPr lang="en-US" sz="2800" dirty="0" smtClean="0"/>
              <a:t>ike </a:t>
            </a:r>
            <a:r>
              <a:rPr lang="en-US" sz="2800" dirty="0" smtClean="0"/>
              <a:t>QWI, </a:t>
            </a:r>
            <a:r>
              <a:rPr lang="en-US" sz="2800" dirty="0" smtClean="0"/>
              <a:t>much of the </a:t>
            </a:r>
            <a:r>
              <a:rPr lang="en-US" sz="2800" dirty="0" smtClean="0"/>
              <a:t>processing is performed at the </a:t>
            </a:r>
            <a:r>
              <a:rPr lang="en-US" sz="2800" dirty="0" smtClean="0"/>
              <a:t>national</a:t>
            </a:r>
            <a:r>
              <a:rPr lang="en-US" sz="2800" dirty="0" smtClean="0"/>
              <a:t> </a:t>
            </a:r>
            <a:r>
              <a:rPr lang="en-US" sz="2800" dirty="0" smtClean="0"/>
              <a:t>level, </a:t>
            </a:r>
            <a:r>
              <a:rPr lang="en-US" sz="2800" dirty="0" smtClean="0"/>
              <a:t>starting with the </a:t>
            </a:r>
            <a:r>
              <a:rPr lang="en-US" sz="2800" dirty="0" smtClean="0"/>
              <a:t>definition of Primary/Dominant </a:t>
            </a:r>
            <a:r>
              <a:rPr lang="en-US" sz="2800" dirty="0" smtClean="0"/>
              <a:t>Job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Also </a:t>
            </a:r>
            <a:r>
              <a:rPr lang="en-US" sz="2800" dirty="0"/>
              <a:t>u</a:t>
            </a:r>
            <a:r>
              <a:rPr lang="en-US" sz="2800" dirty="0" smtClean="0"/>
              <a:t>nlike </a:t>
            </a:r>
            <a:r>
              <a:rPr lang="en-US" sz="2800" dirty="0"/>
              <a:t>QWI, data for previous years are not reproduced with every production cycle – LODES is constrained by a “confidentiality budget</a:t>
            </a:r>
            <a:r>
              <a:rPr lang="en-US" sz="2800" dirty="0" smtClean="0"/>
              <a:t>”</a:t>
            </a:r>
            <a:endParaRPr lang="en-US" sz="2800" dirty="0" smtClean="0"/>
          </a:p>
          <a:p>
            <a:r>
              <a:rPr lang="en-US" sz="2800" dirty="0"/>
              <a:t>One year is processed at a time because of the requirement of a previous year of data for the synthetic method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LODES Data: Confidentiality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696200" cy="3962400"/>
          </a:xfrm>
        </p:spPr>
        <p:txBody>
          <a:bodyPr/>
          <a:lstStyle/>
          <a:p>
            <a:r>
              <a:rPr lang="en-US" dirty="0" smtClean="0"/>
              <a:t>Two main processes are taking place to protect OnTheMap data:</a:t>
            </a:r>
          </a:p>
          <a:p>
            <a:pPr lvl="1"/>
            <a:r>
              <a:rPr lang="en-US" b="1" dirty="0" smtClean="0"/>
              <a:t>Noise Infusion </a:t>
            </a:r>
            <a:r>
              <a:rPr lang="en-US" dirty="0" smtClean="0"/>
              <a:t>– Applied to workplace totals.</a:t>
            </a:r>
          </a:p>
          <a:p>
            <a:pPr lvl="1"/>
            <a:r>
              <a:rPr lang="en-US" b="1" dirty="0" smtClean="0"/>
              <a:t>Synthetic Data Methods </a:t>
            </a:r>
            <a:r>
              <a:rPr lang="en-US" dirty="0" smtClean="0"/>
              <a:t>– Applied to residential </a:t>
            </a:r>
            <a:r>
              <a:rPr lang="en-US" dirty="0" smtClean="0"/>
              <a:t>locations.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r>
              <a:rPr lang="en-US" sz="1600" dirty="0" smtClean="0"/>
              <a:t>For more information, see: </a:t>
            </a: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lehd.ces.census.gov/led/datatools/doc/OTMSyntheticData%2005262009-jma.pdf</a:t>
            </a:r>
            <a:endParaRPr lang="en-US" sz="1600" dirty="0" smtClean="0"/>
          </a:p>
          <a:p>
            <a:pPr marL="457200" lvl="1" indent="0">
              <a:buNone/>
            </a:pPr>
            <a:r>
              <a:rPr lang="en-US" sz="1600" dirty="0">
                <a:hlinkClick r:id="rId3"/>
              </a:rPr>
              <a:t>http://lehd.ces.census.gov/led/datatools/doc/SyntheticDataDiagram%2006082009_JMA.pdf</a:t>
            </a:r>
            <a:endParaRPr lang="en-US" sz="1600" dirty="0"/>
          </a:p>
          <a:p>
            <a:pPr marL="457200" lvl="1" indent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Releasing LODES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residential locations have been synthesized, the data are tabulated for public release.</a:t>
            </a:r>
          </a:p>
          <a:p>
            <a:r>
              <a:rPr lang="en-US" dirty="0" smtClean="0"/>
              <a:t>The basic structure of released data are the following file types:</a:t>
            </a:r>
          </a:p>
          <a:p>
            <a:pPr lvl="1"/>
            <a:r>
              <a:rPr lang="en-US" dirty="0" smtClean="0"/>
              <a:t>Origin-Destination (OD)</a:t>
            </a:r>
          </a:p>
          <a:p>
            <a:pPr lvl="1"/>
            <a:r>
              <a:rPr lang="en-US" dirty="0" smtClean="0"/>
              <a:t>Residence Area Characteristics (RAC)</a:t>
            </a:r>
          </a:p>
          <a:p>
            <a:pPr lvl="1"/>
            <a:r>
              <a:rPr lang="en-US" dirty="0" smtClean="0"/>
              <a:t>Workplace Area Characteristics (WAC)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Releasing LODES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696200" cy="3962400"/>
          </a:xfrm>
        </p:spPr>
        <p:txBody>
          <a:bodyPr/>
          <a:lstStyle/>
          <a:p>
            <a:r>
              <a:rPr lang="en-US" sz="2800" dirty="0" smtClean="0"/>
              <a:t>OD</a:t>
            </a:r>
          </a:p>
          <a:p>
            <a:pPr lvl="1"/>
            <a:r>
              <a:rPr lang="en-US" sz="2400" dirty="0" smtClean="0"/>
              <a:t>Connects a home block with a work block.</a:t>
            </a:r>
          </a:p>
          <a:p>
            <a:pPr lvl="1"/>
            <a:r>
              <a:rPr lang="en-US" sz="2400" dirty="0" smtClean="0"/>
              <a:t>Gives one count of jobs for each home-work block pair and for each combination of year, job type, and segment variables.</a:t>
            </a:r>
          </a:p>
          <a:p>
            <a:r>
              <a:rPr lang="en-US" sz="2800" dirty="0" smtClean="0"/>
              <a:t>RAC/WAC</a:t>
            </a:r>
          </a:p>
          <a:p>
            <a:pPr lvl="1"/>
            <a:r>
              <a:rPr lang="en-US" sz="2400" dirty="0" smtClean="0"/>
              <a:t>Provides totals on residence/workplace side only.</a:t>
            </a:r>
          </a:p>
          <a:p>
            <a:pPr lvl="1"/>
            <a:r>
              <a:rPr lang="en-US" sz="2400" dirty="0" smtClean="0"/>
              <a:t>Gives one total for each worker/job characteristic for each combination of year, job type, and segment variables.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4628</TotalTime>
  <Words>1032</Words>
  <Application>Microsoft Office PowerPoint</Application>
  <PresentationFormat>On-screen Show (4:3)</PresentationFormat>
  <Paragraphs>153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OnTheMap and LODES Data</vt:lpstr>
      <vt:lpstr>Outline</vt:lpstr>
      <vt:lpstr>PowerPoint Presentation</vt:lpstr>
      <vt:lpstr>Uses for OnTheMap</vt:lpstr>
      <vt:lpstr>Creating LODES Data: Sources</vt:lpstr>
      <vt:lpstr>Creating LODES Data: Processing</vt:lpstr>
      <vt:lpstr>Creating LODES Data: Confidentiality Protection</vt:lpstr>
      <vt:lpstr>Releasing LODES Data</vt:lpstr>
      <vt:lpstr>Releasing LODES Data</vt:lpstr>
      <vt:lpstr>Releasing LODES Data</vt:lpstr>
      <vt:lpstr>Releasing LODES Data</vt:lpstr>
      <vt:lpstr>Releasing LODES Data: A note about the Industry segments</vt:lpstr>
      <vt:lpstr>Releasing LODES Data</vt:lpstr>
      <vt:lpstr>Releasing LODES Data</vt:lpstr>
      <vt:lpstr>Releasing LODES Data: Downloadable Data</vt:lpstr>
      <vt:lpstr>Releasing LODES Data: Downloadable Data</vt:lpstr>
      <vt:lpstr>Releasing LODES Data: Downloadable Data</vt:lpstr>
      <vt:lpstr>Questions...</vt:lpstr>
      <vt:lpstr>PowerPoint Presentation</vt:lpstr>
    </vt:vector>
  </TitlesOfParts>
  <Company>US Census Bureau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graha329</dc:creator>
  <cp:lastModifiedBy>haywa304</cp:lastModifiedBy>
  <cp:revision>81</cp:revision>
  <cp:lastPrinted>2012-05-31T14:47:16Z</cp:lastPrinted>
  <dcterms:created xsi:type="dcterms:W3CDTF">2008-01-30T13:23:56Z</dcterms:created>
  <dcterms:modified xsi:type="dcterms:W3CDTF">2012-06-01T14:04:58Z</dcterms:modified>
</cp:coreProperties>
</file>