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68" r:id="rId2"/>
    <p:sldId id="256" r:id="rId3"/>
    <p:sldId id="257" r:id="rId4"/>
    <p:sldId id="258" r:id="rId5"/>
    <p:sldId id="259" r:id="rId6"/>
    <p:sldId id="263" r:id="rId7"/>
    <p:sldId id="269" r:id="rId8"/>
    <p:sldId id="260" r:id="rId9"/>
    <p:sldId id="261" r:id="rId10"/>
    <p:sldId id="262" r:id="rId11"/>
    <p:sldId id="264" r:id="rId12"/>
    <p:sldId id="265" r:id="rId13"/>
    <p:sldId id="270" r:id="rId14"/>
    <p:sldId id="271" r:id="rId15"/>
    <p:sldId id="272"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55" autoAdjust="0"/>
  </p:normalViewPr>
  <p:slideViewPr>
    <p:cSldViewPr snapToGrid="0">
      <p:cViewPr varScale="1">
        <p:scale>
          <a:sx n="43" d="100"/>
          <a:sy n="43" d="100"/>
        </p:scale>
        <p:origin x="1205"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CEEC8-433C-492F-A8F2-0CAE997E8E2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59389CD0-2B18-459D-A3C2-A0F51DB8D932}">
      <dgm:prSet/>
      <dgm:spPr/>
      <dgm:t>
        <a:bodyPr/>
        <a:lstStyle/>
        <a:p>
          <a:r>
            <a:rPr lang="en-GB"/>
            <a:t>Content for the Week</a:t>
          </a:r>
          <a:endParaRPr lang="en-US"/>
        </a:p>
      </dgm:t>
    </dgm:pt>
    <dgm:pt modelId="{5C7674FE-89EC-48EC-B9A7-BCB714A86827}" type="parTrans" cxnId="{A4B45BAD-D477-48A7-A80B-9894668D2223}">
      <dgm:prSet/>
      <dgm:spPr/>
      <dgm:t>
        <a:bodyPr/>
        <a:lstStyle/>
        <a:p>
          <a:endParaRPr lang="en-US"/>
        </a:p>
      </dgm:t>
    </dgm:pt>
    <dgm:pt modelId="{2B653E5B-BBC3-4E66-9443-10967CA76BBD}" type="sibTrans" cxnId="{A4B45BAD-D477-48A7-A80B-9894668D2223}">
      <dgm:prSet/>
      <dgm:spPr/>
      <dgm:t>
        <a:bodyPr/>
        <a:lstStyle/>
        <a:p>
          <a:endParaRPr lang="en-US"/>
        </a:p>
      </dgm:t>
    </dgm:pt>
    <dgm:pt modelId="{12A50356-9F62-4304-B579-8EA17A9FF8AB}">
      <dgm:prSet/>
      <dgm:spPr/>
      <dgm:t>
        <a:bodyPr/>
        <a:lstStyle/>
        <a:p>
          <a:r>
            <a:rPr lang="en-GB"/>
            <a:t>Key Terminology Definitions</a:t>
          </a:r>
          <a:endParaRPr lang="en-US"/>
        </a:p>
      </dgm:t>
    </dgm:pt>
    <dgm:pt modelId="{69FCB905-DEDD-4EFF-BDB8-7591CE9BE012}" type="parTrans" cxnId="{7CF2DB44-4575-41B7-B759-1883CD38DC91}">
      <dgm:prSet/>
      <dgm:spPr/>
      <dgm:t>
        <a:bodyPr/>
        <a:lstStyle/>
        <a:p>
          <a:endParaRPr lang="en-US"/>
        </a:p>
      </dgm:t>
    </dgm:pt>
    <dgm:pt modelId="{300AC2A1-1E5A-4F52-B350-AD02AC564A67}" type="sibTrans" cxnId="{7CF2DB44-4575-41B7-B759-1883CD38DC91}">
      <dgm:prSet/>
      <dgm:spPr/>
      <dgm:t>
        <a:bodyPr/>
        <a:lstStyle/>
        <a:p>
          <a:endParaRPr lang="en-US"/>
        </a:p>
      </dgm:t>
    </dgm:pt>
    <dgm:pt modelId="{4C54787D-46DF-4C69-83E5-987E9CD6CFF3}">
      <dgm:prSet/>
      <dgm:spPr/>
      <dgm:t>
        <a:bodyPr/>
        <a:lstStyle/>
        <a:p>
          <a:r>
            <a:rPr lang="en-GB"/>
            <a:t>Defining Functions</a:t>
          </a:r>
          <a:endParaRPr lang="en-US"/>
        </a:p>
      </dgm:t>
    </dgm:pt>
    <dgm:pt modelId="{E63A4702-10BE-449D-8DA1-0B7C7EDD5F7C}" type="parTrans" cxnId="{4E392D5A-8ABA-42FE-8982-FFA19368DC1E}">
      <dgm:prSet/>
      <dgm:spPr/>
      <dgm:t>
        <a:bodyPr/>
        <a:lstStyle/>
        <a:p>
          <a:endParaRPr lang="en-US"/>
        </a:p>
      </dgm:t>
    </dgm:pt>
    <dgm:pt modelId="{6ADADB68-263A-42EA-8BB9-2EC10608D142}" type="sibTrans" cxnId="{4E392D5A-8ABA-42FE-8982-FFA19368DC1E}">
      <dgm:prSet/>
      <dgm:spPr/>
      <dgm:t>
        <a:bodyPr/>
        <a:lstStyle/>
        <a:p>
          <a:endParaRPr lang="en-US"/>
        </a:p>
      </dgm:t>
    </dgm:pt>
    <dgm:pt modelId="{C35A506B-AEC7-4375-8513-E7047FCCEF60}">
      <dgm:prSet/>
      <dgm:spPr/>
      <dgm:t>
        <a:bodyPr/>
        <a:lstStyle/>
        <a:p>
          <a:r>
            <a:rPr lang="en-GB"/>
            <a:t>Return Statement</a:t>
          </a:r>
          <a:endParaRPr lang="en-US"/>
        </a:p>
      </dgm:t>
    </dgm:pt>
    <dgm:pt modelId="{89A8823B-5EC4-42A4-8972-AB5FF52EDEB5}" type="parTrans" cxnId="{B2F702A6-15B2-4921-9BAB-5CADCE6B18B5}">
      <dgm:prSet/>
      <dgm:spPr/>
      <dgm:t>
        <a:bodyPr/>
        <a:lstStyle/>
        <a:p>
          <a:endParaRPr lang="en-US"/>
        </a:p>
      </dgm:t>
    </dgm:pt>
    <dgm:pt modelId="{2A6AA04A-9150-4945-A344-8E4B88CEE768}" type="sibTrans" cxnId="{B2F702A6-15B2-4921-9BAB-5CADCE6B18B5}">
      <dgm:prSet/>
      <dgm:spPr/>
      <dgm:t>
        <a:bodyPr/>
        <a:lstStyle/>
        <a:p>
          <a:endParaRPr lang="en-US"/>
        </a:p>
      </dgm:t>
    </dgm:pt>
    <dgm:pt modelId="{8B20B23C-6DB4-4A2E-A81D-49C5A45CD6D8}" type="pres">
      <dgm:prSet presAssocID="{25ECEEC8-433C-492F-A8F2-0CAE997E8E29}" presName="vert0" presStyleCnt="0">
        <dgm:presLayoutVars>
          <dgm:dir/>
          <dgm:animOne val="branch"/>
          <dgm:animLvl val="lvl"/>
        </dgm:presLayoutVars>
      </dgm:prSet>
      <dgm:spPr/>
    </dgm:pt>
    <dgm:pt modelId="{897DF10D-635C-4C00-80A0-33691D2BED8E}" type="pres">
      <dgm:prSet presAssocID="{59389CD0-2B18-459D-A3C2-A0F51DB8D932}" presName="thickLine" presStyleLbl="alignNode1" presStyleIdx="0" presStyleCnt="4"/>
      <dgm:spPr/>
    </dgm:pt>
    <dgm:pt modelId="{E7312448-A025-4EEC-BE3F-F3EB5F35F42C}" type="pres">
      <dgm:prSet presAssocID="{59389CD0-2B18-459D-A3C2-A0F51DB8D932}" presName="horz1" presStyleCnt="0"/>
      <dgm:spPr/>
    </dgm:pt>
    <dgm:pt modelId="{FC16F4E8-07C3-436A-A07A-F8D753B302D5}" type="pres">
      <dgm:prSet presAssocID="{59389CD0-2B18-459D-A3C2-A0F51DB8D932}" presName="tx1" presStyleLbl="revTx" presStyleIdx="0" presStyleCnt="4"/>
      <dgm:spPr/>
    </dgm:pt>
    <dgm:pt modelId="{4B219214-C7CC-416E-9871-1AC0AE41B12C}" type="pres">
      <dgm:prSet presAssocID="{59389CD0-2B18-459D-A3C2-A0F51DB8D932}" presName="vert1" presStyleCnt="0"/>
      <dgm:spPr/>
    </dgm:pt>
    <dgm:pt modelId="{5604E978-A457-4472-866E-B28A9EAEB325}" type="pres">
      <dgm:prSet presAssocID="{12A50356-9F62-4304-B579-8EA17A9FF8AB}" presName="thickLine" presStyleLbl="alignNode1" presStyleIdx="1" presStyleCnt="4"/>
      <dgm:spPr/>
    </dgm:pt>
    <dgm:pt modelId="{0DEFAF4E-061A-4814-99E9-6685FC5ADB0A}" type="pres">
      <dgm:prSet presAssocID="{12A50356-9F62-4304-B579-8EA17A9FF8AB}" presName="horz1" presStyleCnt="0"/>
      <dgm:spPr/>
    </dgm:pt>
    <dgm:pt modelId="{C18FBE29-8964-4E48-8C06-1097D0B8F2A6}" type="pres">
      <dgm:prSet presAssocID="{12A50356-9F62-4304-B579-8EA17A9FF8AB}" presName="tx1" presStyleLbl="revTx" presStyleIdx="1" presStyleCnt="4"/>
      <dgm:spPr/>
    </dgm:pt>
    <dgm:pt modelId="{3F920890-C976-4E9A-8D22-81B9B3800B33}" type="pres">
      <dgm:prSet presAssocID="{12A50356-9F62-4304-B579-8EA17A9FF8AB}" presName="vert1" presStyleCnt="0"/>
      <dgm:spPr/>
    </dgm:pt>
    <dgm:pt modelId="{FB00F8AA-94C3-47D6-B147-C8BA7842C82B}" type="pres">
      <dgm:prSet presAssocID="{4C54787D-46DF-4C69-83E5-987E9CD6CFF3}" presName="thickLine" presStyleLbl="alignNode1" presStyleIdx="2" presStyleCnt="4"/>
      <dgm:spPr/>
    </dgm:pt>
    <dgm:pt modelId="{F6667FC2-478D-4C24-BA5E-BBF43D983BF3}" type="pres">
      <dgm:prSet presAssocID="{4C54787D-46DF-4C69-83E5-987E9CD6CFF3}" presName="horz1" presStyleCnt="0"/>
      <dgm:spPr/>
    </dgm:pt>
    <dgm:pt modelId="{3B251C13-7110-4EEC-A90D-488BC76BDD5A}" type="pres">
      <dgm:prSet presAssocID="{4C54787D-46DF-4C69-83E5-987E9CD6CFF3}" presName="tx1" presStyleLbl="revTx" presStyleIdx="2" presStyleCnt="4"/>
      <dgm:spPr/>
    </dgm:pt>
    <dgm:pt modelId="{60AE70AB-9069-4ABF-B8DF-97E2A5026F4B}" type="pres">
      <dgm:prSet presAssocID="{4C54787D-46DF-4C69-83E5-987E9CD6CFF3}" presName="vert1" presStyleCnt="0"/>
      <dgm:spPr/>
    </dgm:pt>
    <dgm:pt modelId="{3C76366C-6101-46CC-BA5F-BC0EFA79B24B}" type="pres">
      <dgm:prSet presAssocID="{C35A506B-AEC7-4375-8513-E7047FCCEF60}" presName="thickLine" presStyleLbl="alignNode1" presStyleIdx="3" presStyleCnt="4"/>
      <dgm:spPr/>
    </dgm:pt>
    <dgm:pt modelId="{15768BFE-7F07-4440-B937-080B398359D9}" type="pres">
      <dgm:prSet presAssocID="{C35A506B-AEC7-4375-8513-E7047FCCEF60}" presName="horz1" presStyleCnt="0"/>
      <dgm:spPr/>
    </dgm:pt>
    <dgm:pt modelId="{4EF0D7F1-3F5F-45A0-99B7-637EF6BF0DBD}" type="pres">
      <dgm:prSet presAssocID="{C35A506B-AEC7-4375-8513-E7047FCCEF60}" presName="tx1" presStyleLbl="revTx" presStyleIdx="3" presStyleCnt="4"/>
      <dgm:spPr/>
    </dgm:pt>
    <dgm:pt modelId="{BA989E8B-FBEC-4C39-8246-3793D9FE4AFC}" type="pres">
      <dgm:prSet presAssocID="{C35A506B-AEC7-4375-8513-E7047FCCEF60}" presName="vert1" presStyleCnt="0"/>
      <dgm:spPr/>
    </dgm:pt>
  </dgm:ptLst>
  <dgm:cxnLst>
    <dgm:cxn modelId="{CDBFEF33-F25D-43D0-8860-BE58B526F32C}" type="presOf" srcId="{12A50356-9F62-4304-B579-8EA17A9FF8AB}" destId="{C18FBE29-8964-4E48-8C06-1097D0B8F2A6}" srcOrd="0" destOrd="0" presId="urn:microsoft.com/office/officeart/2008/layout/LinedList"/>
    <dgm:cxn modelId="{7CF2DB44-4575-41B7-B759-1883CD38DC91}" srcId="{25ECEEC8-433C-492F-A8F2-0CAE997E8E29}" destId="{12A50356-9F62-4304-B579-8EA17A9FF8AB}" srcOrd="1" destOrd="0" parTransId="{69FCB905-DEDD-4EFF-BDB8-7591CE9BE012}" sibTransId="{300AC2A1-1E5A-4F52-B350-AD02AC564A67}"/>
    <dgm:cxn modelId="{97DC9255-9C49-4CFE-97C0-9AD222458666}" type="presOf" srcId="{C35A506B-AEC7-4375-8513-E7047FCCEF60}" destId="{4EF0D7F1-3F5F-45A0-99B7-637EF6BF0DBD}" srcOrd="0" destOrd="0" presId="urn:microsoft.com/office/officeart/2008/layout/LinedList"/>
    <dgm:cxn modelId="{4E392D5A-8ABA-42FE-8982-FFA19368DC1E}" srcId="{25ECEEC8-433C-492F-A8F2-0CAE997E8E29}" destId="{4C54787D-46DF-4C69-83E5-987E9CD6CFF3}" srcOrd="2" destOrd="0" parTransId="{E63A4702-10BE-449D-8DA1-0B7C7EDD5F7C}" sibTransId="{6ADADB68-263A-42EA-8BB9-2EC10608D142}"/>
    <dgm:cxn modelId="{E163DD84-8E5D-45D7-ADAB-4852F4A26A15}" type="presOf" srcId="{25ECEEC8-433C-492F-A8F2-0CAE997E8E29}" destId="{8B20B23C-6DB4-4A2E-A81D-49C5A45CD6D8}" srcOrd="0" destOrd="0" presId="urn:microsoft.com/office/officeart/2008/layout/LinedList"/>
    <dgm:cxn modelId="{B2F702A6-15B2-4921-9BAB-5CADCE6B18B5}" srcId="{25ECEEC8-433C-492F-A8F2-0CAE997E8E29}" destId="{C35A506B-AEC7-4375-8513-E7047FCCEF60}" srcOrd="3" destOrd="0" parTransId="{89A8823B-5EC4-42A4-8972-AB5FF52EDEB5}" sibTransId="{2A6AA04A-9150-4945-A344-8E4B88CEE768}"/>
    <dgm:cxn modelId="{A4B45BAD-D477-48A7-A80B-9894668D2223}" srcId="{25ECEEC8-433C-492F-A8F2-0CAE997E8E29}" destId="{59389CD0-2B18-459D-A3C2-A0F51DB8D932}" srcOrd="0" destOrd="0" parTransId="{5C7674FE-89EC-48EC-B9A7-BCB714A86827}" sibTransId="{2B653E5B-BBC3-4E66-9443-10967CA76BBD}"/>
    <dgm:cxn modelId="{255424B8-D6B4-4455-A045-19B465F62991}" type="presOf" srcId="{59389CD0-2B18-459D-A3C2-A0F51DB8D932}" destId="{FC16F4E8-07C3-436A-A07A-F8D753B302D5}" srcOrd="0" destOrd="0" presId="urn:microsoft.com/office/officeart/2008/layout/LinedList"/>
    <dgm:cxn modelId="{8C1DF3C7-D542-4185-9746-D4CD917EFC6A}" type="presOf" srcId="{4C54787D-46DF-4C69-83E5-987E9CD6CFF3}" destId="{3B251C13-7110-4EEC-A90D-488BC76BDD5A}" srcOrd="0" destOrd="0" presId="urn:microsoft.com/office/officeart/2008/layout/LinedList"/>
    <dgm:cxn modelId="{578567B2-0E60-4CDF-A4CF-FF2C7BC4ACDD}" type="presParOf" srcId="{8B20B23C-6DB4-4A2E-A81D-49C5A45CD6D8}" destId="{897DF10D-635C-4C00-80A0-33691D2BED8E}" srcOrd="0" destOrd="0" presId="urn:microsoft.com/office/officeart/2008/layout/LinedList"/>
    <dgm:cxn modelId="{67DC3B03-7FF7-4C41-A980-574ECF122D1E}" type="presParOf" srcId="{8B20B23C-6DB4-4A2E-A81D-49C5A45CD6D8}" destId="{E7312448-A025-4EEC-BE3F-F3EB5F35F42C}" srcOrd="1" destOrd="0" presId="urn:microsoft.com/office/officeart/2008/layout/LinedList"/>
    <dgm:cxn modelId="{DABE835A-F014-44D6-AC17-03898630151C}" type="presParOf" srcId="{E7312448-A025-4EEC-BE3F-F3EB5F35F42C}" destId="{FC16F4E8-07C3-436A-A07A-F8D753B302D5}" srcOrd="0" destOrd="0" presId="urn:microsoft.com/office/officeart/2008/layout/LinedList"/>
    <dgm:cxn modelId="{0B6A64E5-593C-4852-AEFD-DAA5C667065A}" type="presParOf" srcId="{E7312448-A025-4EEC-BE3F-F3EB5F35F42C}" destId="{4B219214-C7CC-416E-9871-1AC0AE41B12C}" srcOrd="1" destOrd="0" presId="urn:microsoft.com/office/officeart/2008/layout/LinedList"/>
    <dgm:cxn modelId="{7112D80B-CA65-4C05-B80E-50C3C5BF7F27}" type="presParOf" srcId="{8B20B23C-6DB4-4A2E-A81D-49C5A45CD6D8}" destId="{5604E978-A457-4472-866E-B28A9EAEB325}" srcOrd="2" destOrd="0" presId="urn:microsoft.com/office/officeart/2008/layout/LinedList"/>
    <dgm:cxn modelId="{6E500896-3B8D-4B85-BD76-F7BF858FB863}" type="presParOf" srcId="{8B20B23C-6DB4-4A2E-A81D-49C5A45CD6D8}" destId="{0DEFAF4E-061A-4814-99E9-6685FC5ADB0A}" srcOrd="3" destOrd="0" presId="urn:microsoft.com/office/officeart/2008/layout/LinedList"/>
    <dgm:cxn modelId="{6B108A9D-81BE-4D62-B738-B4BB8B9E5FC6}" type="presParOf" srcId="{0DEFAF4E-061A-4814-99E9-6685FC5ADB0A}" destId="{C18FBE29-8964-4E48-8C06-1097D0B8F2A6}" srcOrd="0" destOrd="0" presId="urn:microsoft.com/office/officeart/2008/layout/LinedList"/>
    <dgm:cxn modelId="{A64DA3BD-03C9-4128-A8F0-D030ADB470B0}" type="presParOf" srcId="{0DEFAF4E-061A-4814-99E9-6685FC5ADB0A}" destId="{3F920890-C976-4E9A-8D22-81B9B3800B33}" srcOrd="1" destOrd="0" presId="urn:microsoft.com/office/officeart/2008/layout/LinedList"/>
    <dgm:cxn modelId="{788C81B4-FE93-4BDA-A66E-1E3C7E4465A9}" type="presParOf" srcId="{8B20B23C-6DB4-4A2E-A81D-49C5A45CD6D8}" destId="{FB00F8AA-94C3-47D6-B147-C8BA7842C82B}" srcOrd="4" destOrd="0" presId="urn:microsoft.com/office/officeart/2008/layout/LinedList"/>
    <dgm:cxn modelId="{4D867FAB-77DC-4FC2-942E-573E02E6A1A7}" type="presParOf" srcId="{8B20B23C-6DB4-4A2E-A81D-49C5A45CD6D8}" destId="{F6667FC2-478D-4C24-BA5E-BBF43D983BF3}" srcOrd="5" destOrd="0" presId="urn:microsoft.com/office/officeart/2008/layout/LinedList"/>
    <dgm:cxn modelId="{B6F1E6D8-4447-40ED-893D-F9CB80C5F07A}" type="presParOf" srcId="{F6667FC2-478D-4C24-BA5E-BBF43D983BF3}" destId="{3B251C13-7110-4EEC-A90D-488BC76BDD5A}" srcOrd="0" destOrd="0" presId="urn:microsoft.com/office/officeart/2008/layout/LinedList"/>
    <dgm:cxn modelId="{7DA4CDC2-7179-4033-A080-9DF1CF937515}" type="presParOf" srcId="{F6667FC2-478D-4C24-BA5E-BBF43D983BF3}" destId="{60AE70AB-9069-4ABF-B8DF-97E2A5026F4B}" srcOrd="1" destOrd="0" presId="urn:microsoft.com/office/officeart/2008/layout/LinedList"/>
    <dgm:cxn modelId="{19E20009-A5DB-40D8-A604-ECAB19CBE195}" type="presParOf" srcId="{8B20B23C-6DB4-4A2E-A81D-49C5A45CD6D8}" destId="{3C76366C-6101-46CC-BA5F-BC0EFA79B24B}" srcOrd="6" destOrd="0" presId="urn:microsoft.com/office/officeart/2008/layout/LinedList"/>
    <dgm:cxn modelId="{1449C579-7A23-4D20-91A4-58F8E56A9032}" type="presParOf" srcId="{8B20B23C-6DB4-4A2E-A81D-49C5A45CD6D8}" destId="{15768BFE-7F07-4440-B937-080B398359D9}" srcOrd="7" destOrd="0" presId="urn:microsoft.com/office/officeart/2008/layout/LinedList"/>
    <dgm:cxn modelId="{FB149A30-6C86-4D37-9529-70E4278A844C}" type="presParOf" srcId="{15768BFE-7F07-4440-B937-080B398359D9}" destId="{4EF0D7F1-3F5F-45A0-99B7-637EF6BF0DBD}" srcOrd="0" destOrd="0" presId="urn:microsoft.com/office/officeart/2008/layout/LinedList"/>
    <dgm:cxn modelId="{0DA5D50A-906E-4645-9448-6C773C6232E1}" type="presParOf" srcId="{15768BFE-7F07-4440-B937-080B398359D9}" destId="{BA989E8B-FBEC-4C39-8246-3793D9FE4AF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CAB9D7-D484-4BB8-817D-259DEFFD3C0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BE12B69E-4C09-488B-B85F-A58BD87D8254}">
      <dgm:prSet/>
      <dgm:spPr/>
      <dgm:t>
        <a:bodyPr/>
        <a:lstStyle/>
        <a:p>
          <a:r>
            <a:rPr lang="en-GB"/>
            <a:t>Defining Functions</a:t>
          </a:r>
          <a:endParaRPr lang="en-US"/>
        </a:p>
      </dgm:t>
    </dgm:pt>
    <dgm:pt modelId="{4F44B544-9C41-49F6-B31F-9D56EA084A00}" type="parTrans" cxnId="{BA177C0F-E881-49FC-B506-A40085A5D06C}">
      <dgm:prSet/>
      <dgm:spPr/>
      <dgm:t>
        <a:bodyPr/>
        <a:lstStyle/>
        <a:p>
          <a:endParaRPr lang="en-US"/>
        </a:p>
      </dgm:t>
    </dgm:pt>
    <dgm:pt modelId="{D4886470-2C6C-46D6-B291-EAA85746E011}" type="sibTrans" cxnId="{BA177C0F-E881-49FC-B506-A40085A5D06C}">
      <dgm:prSet/>
      <dgm:spPr/>
      <dgm:t>
        <a:bodyPr/>
        <a:lstStyle/>
        <a:p>
          <a:endParaRPr lang="en-US"/>
        </a:p>
      </dgm:t>
    </dgm:pt>
    <dgm:pt modelId="{46A712F9-DB68-42B2-9698-F7005CEFFE0E}">
      <dgm:prSet/>
      <dgm:spPr/>
      <dgm:t>
        <a:bodyPr/>
        <a:lstStyle/>
        <a:p>
          <a:r>
            <a:rPr lang="en-GB"/>
            <a:t>Defining Functions with Return statements</a:t>
          </a:r>
          <a:endParaRPr lang="en-US"/>
        </a:p>
      </dgm:t>
    </dgm:pt>
    <dgm:pt modelId="{4173F24F-79DF-4637-AE2E-E3BA1C258A98}" type="parTrans" cxnId="{0538E253-BB36-4544-9931-647F78E61100}">
      <dgm:prSet/>
      <dgm:spPr/>
      <dgm:t>
        <a:bodyPr/>
        <a:lstStyle/>
        <a:p>
          <a:endParaRPr lang="en-US"/>
        </a:p>
      </dgm:t>
    </dgm:pt>
    <dgm:pt modelId="{16CF977C-479B-44B4-B92C-E2B8400B7ABF}" type="sibTrans" cxnId="{0538E253-BB36-4544-9931-647F78E61100}">
      <dgm:prSet/>
      <dgm:spPr/>
      <dgm:t>
        <a:bodyPr/>
        <a:lstStyle/>
        <a:p>
          <a:endParaRPr lang="en-US"/>
        </a:p>
      </dgm:t>
    </dgm:pt>
    <dgm:pt modelId="{4C9D1B69-3A11-433F-B406-DDF74CEFAD6C}">
      <dgm:prSet/>
      <dgm:spPr/>
      <dgm:t>
        <a:bodyPr/>
        <a:lstStyle/>
        <a:p>
          <a:r>
            <a:rPr lang="en-GB"/>
            <a:t>Defining Functions with Varying Numbers of Parameters</a:t>
          </a:r>
          <a:endParaRPr lang="en-US"/>
        </a:p>
      </dgm:t>
    </dgm:pt>
    <dgm:pt modelId="{4830CE21-7879-45D6-A705-8C6A8BF64EE4}" type="parTrans" cxnId="{3BF5BC02-64DD-4444-A4EB-614CC5C67533}">
      <dgm:prSet/>
      <dgm:spPr/>
      <dgm:t>
        <a:bodyPr/>
        <a:lstStyle/>
        <a:p>
          <a:endParaRPr lang="en-US"/>
        </a:p>
      </dgm:t>
    </dgm:pt>
    <dgm:pt modelId="{49440F47-3D3A-409A-AD64-53C518FFB2E4}" type="sibTrans" cxnId="{3BF5BC02-64DD-4444-A4EB-614CC5C67533}">
      <dgm:prSet/>
      <dgm:spPr/>
      <dgm:t>
        <a:bodyPr/>
        <a:lstStyle/>
        <a:p>
          <a:endParaRPr lang="en-US"/>
        </a:p>
      </dgm:t>
    </dgm:pt>
    <dgm:pt modelId="{7E18A3D4-81A7-4CE6-AB6F-ECF9C8D1A05D}">
      <dgm:prSet/>
      <dgm:spPr/>
      <dgm:t>
        <a:bodyPr/>
        <a:lstStyle/>
        <a:p>
          <a:r>
            <a:rPr lang="en-GB"/>
            <a:t>Different Types of Parameters</a:t>
          </a:r>
          <a:endParaRPr lang="en-US"/>
        </a:p>
      </dgm:t>
    </dgm:pt>
    <dgm:pt modelId="{5012A958-5661-4B9B-BDA0-82D9AAAFA264}" type="parTrans" cxnId="{9030EBA7-218A-40A4-82F3-8166DCE9E2BC}">
      <dgm:prSet/>
      <dgm:spPr/>
      <dgm:t>
        <a:bodyPr/>
        <a:lstStyle/>
        <a:p>
          <a:endParaRPr lang="en-US"/>
        </a:p>
      </dgm:t>
    </dgm:pt>
    <dgm:pt modelId="{8A83F799-400B-47D1-8B6A-702FEE5B7431}" type="sibTrans" cxnId="{9030EBA7-218A-40A4-82F3-8166DCE9E2BC}">
      <dgm:prSet/>
      <dgm:spPr/>
      <dgm:t>
        <a:bodyPr/>
        <a:lstStyle/>
        <a:p>
          <a:endParaRPr lang="en-US"/>
        </a:p>
      </dgm:t>
    </dgm:pt>
    <dgm:pt modelId="{6D91A364-DA1D-4CDA-9E88-75BD3F1B72BB}" type="pres">
      <dgm:prSet presAssocID="{C7CAB9D7-D484-4BB8-817D-259DEFFD3C0C}" presName="matrix" presStyleCnt="0">
        <dgm:presLayoutVars>
          <dgm:chMax val="1"/>
          <dgm:dir/>
          <dgm:resizeHandles val="exact"/>
        </dgm:presLayoutVars>
      </dgm:prSet>
      <dgm:spPr/>
    </dgm:pt>
    <dgm:pt modelId="{07C1C76B-FF18-4E59-8360-E95CBED22E25}" type="pres">
      <dgm:prSet presAssocID="{C7CAB9D7-D484-4BB8-817D-259DEFFD3C0C}" presName="diamond" presStyleLbl="bgShp" presStyleIdx="0" presStyleCnt="1"/>
      <dgm:spPr/>
    </dgm:pt>
    <dgm:pt modelId="{25875C07-3BFF-44A4-BF1F-F0118FA265BC}" type="pres">
      <dgm:prSet presAssocID="{C7CAB9D7-D484-4BB8-817D-259DEFFD3C0C}" presName="quad1" presStyleLbl="node1" presStyleIdx="0" presStyleCnt="4">
        <dgm:presLayoutVars>
          <dgm:chMax val="0"/>
          <dgm:chPref val="0"/>
          <dgm:bulletEnabled val="1"/>
        </dgm:presLayoutVars>
      </dgm:prSet>
      <dgm:spPr/>
    </dgm:pt>
    <dgm:pt modelId="{2F619D88-4888-4601-98CC-9372B3D6F36B}" type="pres">
      <dgm:prSet presAssocID="{C7CAB9D7-D484-4BB8-817D-259DEFFD3C0C}" presName="quad2" presStyleLbl="node1" presStyleIdx="1" presStyleCnt="4">
        <dgm:presLayoutVars>
          <dgm:chMax val="0"/>
          <dgm:chPref val="0"/>
          <dgm:bulletEnabled val="1"/>
        </dgm:presLayoutVars>
      </dgm:prSet>
      <dgm:spPr/>
    </dgm:pt>
    <dgm:pt modelId="{7A778B3E-C2E3-4F95-A818-B6C28381D45B}" type="pres">
      <dgm:prSet presAssocID="{C7CAB9D7-D484-4BB8-817D-259DEFFD3C0C}" presName="quad3" presStyleLbl="node1" presStyleIdx="2" presStyleCnt="4">
        <dgm:presLayoutVars>
          <dgm:chMax val="0"/>
          <dgm:chPref val="0"/>
          <dgm:bulletEnabled val="1"/>
        </dgm:presLayoutVars>
      </dgm:prSet>
      <dgm:spPr/>
    </dgm:pt>
    <dgm:pt modelId="{B4FCDC1B-4FB1-4CA1-A8C8-C801663619D4}" type="pres">
      <dgm:prSet presAssocID="{C7CAB9D7-D484-4BB8-817D-259DEFFD3C0C}" presName="quad4" presStyleLbl="node1" presStyleIdx="3" presStyleCnt="4">
        <dgm:presLayoutVars>
          <dgm:chMax val="0"/>
          <dgm:chPref val="0"/>
          <dgm:bulletEnabled val="1"/>
        </dgm:presLayoutVars>
      </dgm:prSet>
      <dgm:spPr/>
    </dgm:pt>
  </dgm:ptLst>
  <dgm:cxnLst>
    <dgm:cxn modelId="{3BF5BC02-64DD-4444-A4EB-614CC5C67533}" srcId="{C7CAB9D7-D484-4BB8-817D-259DEFFD3C0C}" destId="{4C9D1B69-3A11-433F-B406-DDF74CEFAD6C}" srcOrd="2" destOrd="0" parTransId="{4830CE21-7879-45D6-A705-8C6A8BF64EE4}" sibTransId="{49440F47-3D3A-409A-AD64-53C518FFB2E4}"/>
    <dgm:cxn modelId="{2A398B08-AD6D-48AE-9DFD-BDCA836583DF}" type="presOf" srcId="{BE12B69E-4C09-488B-B85F-A58BD87D8254}" destId="{25875C07-3BFF-44A4-BF1F-F0118FA265BC}" srcOrd="0" destOrd="0" presId="urn:microsoft.com/office/officeart/2005/8/layout/matrix3"/>
    <dgm:cxn modelId="{BA177C0F-E881-49FC-B506-A40085A5D06C}" srcId="{C7CAB9D7-D484-4BB8-817D-259DEFFD3C0C}" destId="{BE12B69E-4C09-488B-B85F-A58BD87D8254}" srcOrd="0" destOrd="0" parTransId="{4F44B544-9C41-49F6-B31F-9D56EA084A00}" sibTransId="{D4886470-2C6C-46D6-B291-EAA85746E011}"/>
    <dgm:cxn modelId="{69C8E92D-2E14-4A8F-AB20-5019AC60D230}" type="presOf" srcId="{7E18A3D4-81A7-4CE6-AB6F-ECF9C8D1A05D}" destId="{B4FCDC1B-4FB1-4CA1-A8C8-C801663619D4}" srcOrd="0" destOrd="0" presId="urn:microsoft.com/office/officeart/2005/8/layout/matrix3"/>
    <dgm:cxn modelId="{28297A53-DE62-4D37-9530-30A360683855}" type="presOf" srcId="{C7CAB9D7-D484-4BB8-817D-259DEFFD3C0C}" destId="{6D91A364-DA1D-4CDA-9E88-75BD3F1B72BB}" srcOrd="0" destOrd="0" presId="urn:microsoft.com/office/officeart/2005/8/layout/matrix3"/>
    <dgm:cxn modelId="{0538E253-BB36-4544-9931-647F78E61100}" srcId="{C7CAB9D7-D484-4BB8-817D-259DEFFD3C0C}" destId="{46A712F9-DB68-42B2-9698-F7005CEFFE0E}" srcOrd="1" destOrd="0" parTransId="{4173F24F-79DF-4637-AE2E-E3BA1C258A98}" sibTransId="{16CF977C-479B-44B4-B92C-E2B8400B7ABF}"/>
    <dgm:cxn modelId="{3AA7115A-6113-48D2-B1A7-433E17174F95}" type="presOf" srcId="{4C9D1B69-3A11-433F-B406-DDF74CEFAD6C}" destId="{7A778B3E-C2E3-4F95-A818-B6C28381D45B}" srcOrd="0" destOrd="0" presId="urn:microsoft.com/office/officeart/2005/8/layout/matrix3"/>
    <dgm:cxn modelId="{7B4551A5-9350-4C38-AE96-5904297CB08B}" type="presOf" srcId="{46A712F9-DB68-42B2-9698-F7005CEFFE0E}" destId="{2F619D88-4888-4601-98CC-9372B3D6F36B}" srcOrd="0" destOrd="0" presId="urn:microsoft.com/office/officeart/2005/8/layout/matrix3"/>
    <dgm:cxn modelId="{9030EBA7-218A-40A4-82F3-8166DCE9E2BC}" srcId="{C7CAB9D7-D484-4BB8-817D-259DEFFD3C0C}" destId="{7E18A3D4-81A7-4CE6-AB6F-ECF9C8D1A05D}" srcOrd="3" destOrd="0" parTransId="{5012A958-5661-4B9B-BDA0-82D9AAAFA264}" sibTransId="{8A83F799-400B-47D1-8B6A-702FEE5B7431}"/>
    <dgm:cxn modelId="{1735638F-EF9F-4ADF-A3EF-BADFD76050CE}" type="presParOf" srcId="{6D91A364-DA1D-4CDA-9E88-75BD3F1B72BB}" destId="{07C1C76B-FF18-4E59-8360-E95CBED22E25}" srcOrd="0" destOrd="0" presId="urn:microsoft.com/office/officeart/2005/8/layout/matrix3"/>
    <dgm:cxn modelId="{DD050169-0EC7-4A7E-8D21-EFDB9291F395}" type="presParOf" srcId="{6D91A364-DA1D-4CDA-9E88-75BD3F1B72BB}" destId="{25875C07-3BFF-44A4-BF1F-F0118FA265BC}" srcOrd="1" destOrd="0" presId="urn:microsoft.com/office/officeart/2005/8/layout/matrix3"/>
    <dgm:cxn modelId="{1B0BDD85-0473-4118-9014-878F34EB8720}" type="presParOf" srcId="{6D91A364-DA1D-4CDA-9E88-75BD3F1B72BB}" destId="{2F619D88-4888-4601-98CC-9372B3D6F36B}" srcOrd="2" destOrd="0" presId="urn:microsoft.com/office/officeart/2005/8/layout/matrix3"/>
    <dgm:cxn modelId="{63246F25-D73C-4165-9400-15F5BC4F17AE}" type="presParOf" srcId="{6D91A364-DA1D-4CDA-9E88-75BD3F1B72BB}" destId="{7A778B3E-C2E3-4F95-A818-B6C28381D45B}" srcOrd="3" destOrd="0" presId="urn:microsoft.com/office/officeart/2005/8/layout/matrix3"/>
    <dgm:cxn modelId="{1A813EB5-31DB-4E8E-BF87-1DCAB738DC7C}" type="presParOf" srcId="{6D91A364-DA1D-4CDA-9E88-75BD3F1B72BB}" destId="{B4FCDC1B-4FB1-4CA1-A8C8-C801663619D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DF10D-635C-4C00-80A0-33691D2BED8E}">
      <dsp:nvSpPr>
        <dsp:cNvPr id="0" name=""/>
        <dsp:cNvSpPr/>
      </dsp:nvSpPr>
      <dsp:spPr>
        <a:xfrm>
          <a:off x="0" y="0"/>
          <a:ext cx="7012370" cy="0"/>
        </a:xfrm>
        <a:prstGeom prst="line">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16F4E8-07C3-436A-A07A-F8D753B302D5}">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GB" sz="4700" kern="1200"/>
            <a:t>Content for the Week</a:t>
          </a:r>
          <a:endParaRPr lang="en-US" sz="4700" kern="1200"/>
        </a:p>
      </dsp:txBody>
      <dsp:txXfrm>
        <a:off x="0" y="0"/>
        <a:ext cx="7012370" cy="1177282"/>
      </dsp:txXfrm>
    </dsp:sp>
    <dsp:sp modelId="{5604E978-A457-4472-866E-B28A9EAEB325}">
      <dsp:nvSpPr>
        <dsp:cNvPr id="0" name=""/>
        <dsp:cNvSpPr/>
      </dsp:nvSpPr>
      <dsp:spPr>
        <a:xfrm>
          <a:off x="0" y="1177282"/>
          <a:ext cx="7012370" cy="0"/>
        </a:xfrm>
        <a:prstGeom prst="line">
          <a:avLst/>
        </a:prstGeom>
        <a:solidFill>
          <a:schemeClr val="accent5">
            <a:hueOff val="-498911"/>
            <a:satOff val="225"/>
            <a:lumOff val="-2352"/>
            <a:alphaOff val="0"/>
          </a:schemeClr>
        </a:solidFill>
        <a:ln w="22225" cap="rnd" cmpd="sng" algn="ctr">
          <a:solidFill>
            <a:schemeClr val="accent5">
              <a:hueOff val="-498911"/>
              <a:satOff val="225"/>
              <a:lumOff val="-23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FBE29-8964-4E48-8C06-1097D0B8F2A6}">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GB" sz="4700" kern="1200"/>
            <a:t>Key Terminology Definitions</a:t>
          </a:r>
          <a:endParaRPr lang="en-US" sz="4700" kern="1200"/>
        </a:p>
      </dsp:txBody>
      <dsp:txXfrm>
        <a:off x="0" y="1177282"/>
        <a:ext cx="7012370" cy="1177282"/>
      </dsp:txXfrm>
    </dsp:sp>
    <dsp:sp modelId="{FB00F8AA-94C3-47D6-B147-C8BA7842C82B}">
      <dsp:nvSpPr>
        <dsp:cNvPr id="0" name=""/>
        <dsp:cNvSpPr/>
      </dsp:nvSpPr>
      <dsp:spPr>
        <a:xfrm>
          <a:off x="0" y="2354565"/>
          <a:ext cx="7012370" cy="0"/>
        </a:xfrm>
        <a:prstGeom prst="line">
          <a:avLst/>
        </a:prstGeom>
        <a:solidFill>
          <a:schemeClr val="accent5">
            <a:hueOff val="-997823"/>
            <a:satOff val="449"/>
            <a:lumOff val="-4705"/>
            <a:alphaOff val="0"/>
          </a:schemeClr>
        </a:solidFill>
        <a:ln w="22225" cap="rnd" cmpd="sng" algn="ctr">
          <a:solidFill>
            <a:schemeClr val="accent5">
              <a:hueOff val="-997823"/>
              <a:satOff val="449"/>
              <a:lumOff val="-47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251C13-7110-4EEC-A90D-488BC76BDD5A}">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GB" sz="4700" kern="1200"/>
            <a:t>Defining Functions</a:t>
          </a:r>
          <a:endParaRPr lang="en-US" sz="4700" kern="1200"/>
        </a:p>
      </dsp:txBody>
      <dsp:txXfrm>
        <a:off x="0" y="2354565"/>
        <a:ext cx="7012370" cy="1177282"/>
      </dsp:txXfrm>
    </dsp:sp>
    <dsp:sp modelId="{3C76366C-6101-46CC-BA5F-BC0EFA79B24B}">
      <dsp:nvSpPr>
        <dsp:cNvPr id="0" name=""/>
        <dsp:cNvSpPr/>
      </dsp:nvSpPr>
      <dsp:spPr>
        <a:xfrm>
          <a:off x="0" y="3531848"/>
          <a:ext cx="7012370" cy="0"/>
        </a:xfrm>
        <a:prstGeom prst="line">
          <a:avLst/>
        </a:prstGeom>
        <a:solidFill>
          <a:schemeClr val="accent5">
            <a:hueOff val="-1496734"/>
            <a:satOff val="674"/>
            <a:lumOff val="-7057"/>
            <a:alphaOff val="0"/>
          </a:schemeClr>
        </a:solidFill>
        <a:ln w="22225" cap="rnd" cmpd="sng" algn="ctr">
          <a:solidFill>
            <a:schemeClr val="accent5">
              <a:hueOff val="-1496734"/>
              <a:satOff val="674"/>
              <a:lumOff val="-70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F0D7F1-3F5F-45A0-99B7-637EF6BF0DBD}">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GB" sz="4700" kern="1200"/>
            <a:t>Return Statement</a:t>
          </a:r>
          <a:endParaRPr lang="en-US" sz="4700" kern="1200"/>
        </a:p>
      </dsp:txBody>
      <dsp:txXfrm>
        <a:off x="0" y="3531848"/>
        <a:ext cx="7012370" cy="1177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1C76B-FF18-4E59-8360-E95CBED22E25}">
      <dsp:nvSpPr>
        <dsp:cNvPr id="0" name=""/>
        <dsp:cNvSpPr/>
      </dsp:nvSpPr>
      <dsp:spPr>
        <a:xfrm>
          <a:off x="1151619" y="0"/>
          <a:ext cx="4709131" cy="470913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75C07-3BFF-44A4-BF1F-F0118FA265BC}">
      <dsp:nvSpPr>
        <dsp:cNvPr id="0" name=""/>
        <dsp:cNvSpPr/>
      </dsp:nvSpPr>
      <dsp:spPr>
        <a:xfrm>
          <a:off x="1598986" y="447367"/>
          <a:ext cx="1836561" cy="1836561"/>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Defining Functions</a:t>
          </a:r>
          <a:endParaRPr lang="en-US" sz="2300" kern="1200"/>
        </a:p>
      </dsp:txBody>
      <dsp:txXfrm>
        <a:off x="1688640" y="537021"/>
        <a:ext cx="1657253" cy="1657253"/>
      </dsp:txXfrm>
    </dsp:sp>
    <dsp:sp modelId="{2F619D88-4888-4601-98CC-9372B3D6F36B}">
      <dsp:nvSpPr>
        <dsp:cNvPr id="0" name=""/>
        <dsp:cNvSpPr/>
      </dsp:nvSpPr>
      <dsp:spPr>
        <a:xfrm>
          <a:off x="3576821" y="447367"/>
          <a:ext cx="1836561" cy="1836561"/>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Defining Functions with Return statements</a:t>
          </a:r>
          <a:endParaRPr lang="en-US" sz="2300" kern="1200"/>
        </a:p>
      </dsp:txBody>
      <dsp:txXfrm>
        <a:off x="3666475" y="537021"/>
        <a:ext cx="1657253" cy="1657253"/>
      </dsp:txXfrm>
    </dsp:sp>
    <dsp:sp modelId="{7A778B3E-C2E3-4F95-A818-B6C28381D45B}">
      <dsp:nvSpPr>
        <dsp:cNvPr id="0" name=""/>
        <dsp:cNvSpPr/>
      </dsp:nvSpPr>
      <dsp:spPr>
        <a:xfrm>
          <a:off x="1598986" y="2425202"/>
          <a:ext cx="1836561" cy="1836561"/>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Defining Functions with Varying Numbers of Parameters</a:t>
          </a:r>
          <a:endParaRPr lang="en-US" sz="2300" kern="1200"/>
        </a:p>
      </dsp:txBody>
      <dsp:txXfrm>
        <a:off x="1688640" y="2514856"/>
        <a:ext cx="1657253" cy="1657253"/>
      </dsp:txXfrm>
    </dsp:sp>
    <dsp:sp modelId="{B4FCDC1B-4FB1-4CA1-A8C8-C801663619D4}">
      <dsp:nvSpPr>
        <dsp:cNvPr id="0" name=""/>
        <dsp:cNvSpPr/>
      </dsp:nvSpPr>
      <dsp:spPr>
        <a:xfrm>
          <a:off x="3576821" y="2425202"/>
          <a:ext cx="1836561" cy="1836561"/>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Different Types of Parameters</a:t>
          </a:r>
          <a:endParaRPr lang="en-US" sz="2300" kern="1200"/>
        </a:p>
      </dsp:txBody>
      <dsp:txXfrm>
        <a:off x="3666475" y="2514856"/>
        <a:ext cx="1657253" cy="16572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7CF31-EBBC-459D-B4D5-03D9838C2B6E}" type="datetimeFigureOut">
              <a:rPr lang="en-GB" smtClean="0"/>
              <a:t>21/10/2020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71892-111A-474C-884F-B4E288566A6C}" type="slidenum">
              <a:rPr lang="en-GB" smtClean="0"/>
              <a:t>‹#›</a:t>
            </a:fld>
            <a:endParaRPr lang="en-GB"/>
          </a:p>
        </p:txBody>
      </p:sp>
    </p:spTree>
    <p:extLst>
      <p:ext uri="{BB962C8B-B14F-4D97-AF65-F5344CB8AC3E}">
        <p14:creationId xmlns:p14="http://schemas.microsoft.com/office/powerpoint/2010/main" val="789709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3</a:t>
            </a:fld>
            <a:endParaRPr lang="en-GB"/>
          </a:p>
        </p:txBody>
      </p:sp>
    </p:spTree>
    <p:extLst>
      <p:ext uri="{BB962C8B-B14F-4D97-AF65-F5344CB8AC3E}">
        <p14:creationId xmlns:p14="http://schemas.microsoft.com/office/powerpoint/2010/main" val="3479548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16</a:t>
            </a:fld>
            <a:endParaRPr lang="en-GB"/>
          </a:p>
        </p:txBody>
      </p:sp>
    </p:spTree>
    <p:extLst>
      <p:ext uri="{BB962C8B-B14F-4D97-AF65-F5344CB8AC3E}">
        <p14:creationId xmlns:p14="http://schemas.microsoft.com/office/powerpoint/2010/main" val="291106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17</a:t>
            </a:fld>
            <a:endParaRPr lang="en-GB"/>
          </a:p>
        </p:txBody>
      </p:sp>
    </p:spTree>
    <p:extLst>
      <p:ext uri="{BB962C8B-B14F-4D97-AF65-F5344CB8AC3E}">
        <p14:creationId xmlns:p14="http://schemas.microsoft.com/office/powerpoint/2010/main" val="193187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4</a:t>
            </a:fld>
            <a:endParaRPr lang="en-GB"/>
          </a:p>
        </p:txBody>
      </p:sp>
    </p:spTree>
    <p:extLst>
      <p:ext uri="{BB962C8B-B14F-4D97-AF65-F5344CB8AC3E}">
        <p14:creationId xmlns:p14="http://schemas.microsoft.com/office/powerpoint/2010/main" val="336148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5</a:t>
            </a:fld>
            <a:endParaRPr lang="en-GB"/>
          </a:p>
        </p:txBody>
      </p:sp>
    </p:spTree>
    <p:extLst>
      <p:ext uri="{BB962C8B-B14F-4D97-AF65-F5344CB8AC3E}">
        <p14:creationId xmlns:p14="http://schemas.microsoft.com/office/powerpoint/2010/main" val="202374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GB" sz="1800" dirty="0">
              <a:effectLst/>
              <a:latin typeface="Calibri" panose="020F0502020204030204" pitchFamily="34" charset="0"/>
              <a:ea typeface="Arial Unicode MS"/>
              <a:cs typeface="Calibri" panose="020F0502020204030204" pitchFamily="34" charset="0"/>
            </a:endParaRPr>
          </a:p>
        </p:txBody>
      </p:sp>
      <p:sp>
        <p:nvSpPr>
          <p:cNvPr id="4" name="Slide Number Placeholder 3"/>
          <p:cNvSpPr>
            <a:spLocks noGrp="1"/>
          </p:cNvSpPr>
          <p:nvPr>
            <p:ph type="sldNum" sz="quarter" idx="5"/>
          </p:nvPr>
        </p:nvSpPr>
        <p:spPr/>
        <p:txBody>
          <a:bodyPr/>
          <a:lstStyle/>
          <a:p>
            <a:fld id="{57B71892-111A-474C-884F-B4E288566A6C}" type="slidenum">
              <a:rPr lang="en-GB" smtClean="0"/>
              <a:t>6</a:t>
            </a:fld>
            <a:endParaRPr lang="en-GB"/>
          </a:p>
        </p:txBody>
      </p:sp>
    </p:spTree>
    <p:extLst>
      <p:ext uri="{BB962C8B-B14F-4D97-AF65-F5344CB8AC3E}">
        <p14:creationId xmlns:p14="http://schemas.microsoft.com/office/powerpoint/2010/main" val="3569938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8</a:t>
            </a:fld>
            <a:endParaRPr lang="en-GB"/>
          </a:p>
        </p:txBody>
      </p:sp>
    </p:spTree>
    <p:extLst>
      <p:ext uri="{BB962C8B-B14F-4D97-AF65-F5344CB8AC3E}">
        <p14:creationId xmlns:p14="http://schemas.microsoft.com/office/powerpoint/2010/main" val="209360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10</a:t>
            </a:fld>
            <a:endParaRPr lang="en-GB"/>
          </a:p>
        </p:txBody>
      </p:sp>
    </p:spTree>
    <p:extLst>
      <p:ext uri="{BB962C8B-B14F-4D97-AF65-F5344CB8AC3E}">
        <p14:creationId xmlns:p14="http://schemas.microsoft.com/office/powerpoint/2010/main" val="68442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11</a:t>
            </a:fld>
            <a:endParaRPr lang="en-GB"/>
          </a:p>
        </p:txBody>
      </p:sp>
    </p:spTree>
    <p:extLst>
      <p:ext uri="{BB962C8B-B14F-4D97-AF65-F5344CB8AC3E}">
        <p14:creationId xmlns:p14="http://schemas.microsoft.com/office/powerpoint/2010/main" val="3519330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12</a:t>
            </a:fld>
            <a:endParaRPr lang="en-GB"/>
          </a:p>
        </p:txBody>
      </p:sp>
    </p:spTree>
    <p:extLst>
      <p:ext uri="{BB962C8B-B14F-4D97-AF65-F5344CB8AC3E}">
        <p14:creationId xmlns:p14="http://schemas.microsoft.com/office/powerpoint/2010/main" val="12526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B71892-111A-474C-884F-B4E288566A6C}" type="slidenum">
              <a:rPr lang="en-GB" smtClean="0"/>
              <a:t>13</a:t>
            </a:fld>
            <a:endParaRPr lang="en-GB"/>
          </a:p>
        </p:txBody>
      </p:sp>
    </p:spTree>
    <p:extLst>
      <p:ext uri="{BB962C8B-B14F-4D97-AF65-F5344CB8AC3E}">
        <p14:creationId xmlns:p14="http://schemas.microsoft.com/office/powerpoint/2010/main" val="62986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339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128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527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66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210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477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675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723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6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3287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387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385797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6E0C3B-6250-4C98-8FB0-BF79DBC613A2}"/>
              </a:ext>
            </a:extLst>
          </p:cNvPr>
          <p:cNvSpPr>
            <a:spLocks noGrp="1"/>
          </p:cNvSpPr>
          <p:nvPr>
            <p:ph type="title"/>
          </p:nvPr>
        </p:nvSpPr>
        <p:spPr>
          <a:xfrm>
            <a:off x="8013433" y="702156"/>
            <a:ext cx="3568661" cy="1188720"/>
          </a:xfrm>
        </p:spPr>
        <p:txBody>
          <a:bodyPr>
            <a:normAutofit/>
          </a:bodyPr>
          <a:lstStyle/>
          <a:p>
            <a:r>
              <a:rPr lang="en-US" dirty="0"/>
              <a:t>Don’t Forget</a:t>
            </a:r>
            <a:endParaRPr lang="en-GB" dirty="0"/>
          </a:p>
        </p:txBody>
      </p:sp>
      <p:pic>
        <p:nvPicPr>
          <p:cNvPr id="4" name="Picture 3">
            <a:extLst>
              <a:ext uri="{FF2B5EF4-FFF2-40B4-BE49-F238E27FC236}">
                <a16:creationId xmlns:a16="http://schemas.microsoft.com/office/drawing/2014/main" id="{C6D5A7E8-6951-4BDD-AC36-540703384E9C}"/>
              </a:ext>
            </a:extLst>
          </p:cNvPr>
          <p:cNvPicPr>
            <a:picLocks noChangeAspect="1"/>
          </p:cNvPicPr>
          <p:nvPr/>
        </p:nvPicPr>
        <p:blipFill rotWithShape="1">
          <a:blip r:embed="rId2"/>
          <a:srcRect r="26909"/>
          <a:stretch/>
        </p:blipFill>
        <p:spPr>
          <a:xfrm>
            <a:off x="20" y="10"/>
            <a:ext cx="7537685" cy="6857990"/>
          </a:xfrm>
          <a:prstGeom prst="rect">
            <a:avLst/>
          </a:prstGeom>
        </p:spPr>
      </p:pic>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D761DEF-B3B9-4084-8D2B-53C08E9AA772}"/>
              </a:ext>
            </a:extLst>
          </p:cNvPr>
          <p:cNvSpPr>
            <a:spLocks noGrp="1"/>
          </p:cNvSpPr>
          <p:nvPr>
            <p:ph idx="1"/>
          </p:nvPr>
        </p:nvSpPr>
        <p:spPr>
          <a:xfrm>
            <a:off x="8013433" y="2340864"/>
            <a:ext cx="3568661" cy="3634486"/>
          </a:xfrm>
        </p:spPr>
        <p:txBody>
          <a:bodyPr>
            <a:normAutofit/>
          </a:bodyPr>
          <a:lstStyle/>
          <a:p>
            <a:r>
              <a:rPr lang="en-US" dirty="0"/>
              <a:t>Please sign in on the app – whether you are in person or online</a:t>
            </a:r>
          </a:p>
          <a:p>
            <a:endParaRPr lang="en-US" dirty="0"/>
          </a:p>
          <a:p>
            <a:r>
              <a:rPr lang="en-US" dirty="0"/>
              <a:t>If you are in the room, please wipe down your workspace both before and after the session using the wipes provided</a:t>
            </a:r>
            <a:endParaRPr lang="en-GB" dirty="0"/>
          </a:p>
        </p:txBody>
      </p:sp>
    </p:spTree>
    <p:extLst>
      <p:ext uri="{BB962C8B-B14F-4D97-AF65-F5344CB8AC3E}">
        <p14:creationId xmlns:p14="http://schemas.microsoft.com/office/powerpoint/2010/main" val="985981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31E677-D601-42F0-8A55-9104479F49E0}"/>
              </a:ext>
            </a:extLst>
          </p:cNvPr>
          <p:cNvSpPr>
            <a:spLocks noGrp="1"/>
          </p:cNvSpPr>
          <p:nvPr>
            <p:ph type="title"/>
          </p:nvPr>
        </p:nvSpPr>
        <p:spPr>
          <a:xfrm>
            <a:off x="771148" y="1037967"/>
            <a:ext cx="3054091" cy="4709131"/>
          </a:xfrm>
        </p:spPr>
        <p:txBody>
          <a:bodyPr anchor="ctr">
            <a:normAutofit/>
          </a:bodyPr>
          <a:lstStyle/>
          <a:p>
            <a:r>
              <a:rPr lang="en-GB">
                <a:solidFill>
                  <a:srgbClr val="FFFEFF"/>
                </a:solidFill>
              </a:rPr>
              <a:t>PSEUDOCODE</a:t>
            </a:r>
          </a:p>
        </p:txBody>
      </p:sp>
      <p:sp>
        <p:nvSpPr>
          <p:cNvPr id="3" name="Content Placeholder 2">
            <a:extLst>
              <a:ext uri="{FF2B5EF4-FFF2-40B4-BE49-F238E27FC236}">
                <a16:creationId xmlns:a16="http://schemas.microsoft.com/office/drawing/2014/main" id="{36F2769E-359D-4511-9899-9DFDEB66CC96}"/>
              </a:ext>
            </a:extLst>
          </p:cNvPr>
          <p:cNvSpPr>
            <a:spLocks noGrp="1"/>
          </p:cNvSpPr>
          <p:nvPr>
            <p:ph idx="1"/>
          </p:nvPr>
        </p:nvSpPr>
        <p:spPr>
          <a:xfrm>
            <a:off x="4534935" y="702527"/>
            <a:ext cx="7210531" cy="5609063"/>
          </a:xfrm>
        </p:spPr>
        <p:txBody>
          <a:bodyPr numCol="2">
            <a:noAutofit/>
          </a:bodyPr>
          <a:lstStyle/>
          <a:p>
            <a:r>
              <a:rPr lang="en-GB" sz="2000" dirty="0"/>
              <a:t>OUTPUT enter first number</a:t>
            </a:r>
          </a:p>
          <a:p>
            <a:r>
              <a:rPr lang="en-GB" sz="2000" dirty="0"/>
              <a:t>INPUT number entered by user</a:t>
            </a:r>
          </a:p>
          <a:p>
            <a:r>
              <a:rPr lang="en-GB" sz="2000" dirty="0"/>
              <a:t>ASSIGN to variable (num_1)</a:t>
            </a:r>
          </a:p>
          <a:p>
            <a:r>
              <a:rPr lang="en-GB" sz="2000" dirty="0"/>
              <a:t>OUTPUT enter second number</a:t>
            </a:r>
          </a:p>
          <a:p>
            <a:r>
              <a:rPr lang="en-GB" sz="2000" dirty="0"/>
              <a:t>INPUT number entered by user</a:t>
            </a:r>
          </a:p>
          <a:p>
            <a:r>
              <a:rPr lang="en-GB" sz="2000" dirty="0"/>
              <a:t>ASSIGN to variable (num_2)</a:t>
            </a:r>
          </a:p>
          <a:p>
            <a:r>
              <a:rPr lang="en-GB" sz="2000" dirty="0"/>
              <a:t>OUTPUT enter third number</a:t>
            </a:r>
          </a:p>
          <a:p>
            <a:r>
              <a:rPr lang="en-GB" sz="2000" dirty="0"/>
              <a:t>INPUT number entered by user</a:t>
            </a:r>
          </a:p>
          <a:p>
            <a:r>
              <a:rPr lang="en-GB" sz="2000" dirty="0"/>
              <a:t>ASSIGN to variable (num_3)</a:t>
            </a:r>
          </a:p>
          <a:p>
            <a:r>
              <a:rPr lang="en-GB" sz="2000" dirty="0"/>
              <a:t>OUTPUT enter fourth number</a:t>
            </a:r>
          </a:p>
          <a:p>
            <a:r>
              <a:rPr lang="en-GB" sz="2000" dirty="0"/>
              <a:t>INPUT number entered by user</a:t>
            </a:r>
          </a:p>
          <a:p>
            <a:r>
              <a:rPr lang="en-GB" sz="2000" dirty="0"/>
              <a:t>ASSIGN to variable (num_4)</a:t>
            </a:r>
          </a:p>
          <a:p>
            <a:r>
              <a:rPr lang="en-GB" sz="2000" dirty="0"/>
              <a:t>CALCULATE num_1 * num_2 * num_3 * num_4</a:t>
            </a:r>
          </a:p>
          <a:p>
            <a:r>
              <a:rPr lang="en-GB" sz="2000" dirty="0"/>
              <a:t>ASSIGN to variable (product)</a:t>
            </a:r>
          </a:p>
          <a:p>
            <a:r>
              <a:rPr lang="en-GB" sz="2000" dirty="0"/>
              <a:t>OUTPUT product </a:t>
            </a:r>
          </a:p>
          <a:p>
            <a:endParaRPr lang="en-GB" sz="2000" dirty="0"/>
          </a:p>
        </p:txBody>
      </p:sp>
    </p:spTree>
    <p:extLst>
      <p:ext uri="{BB962C8B-B14F-4D97-AF65-F5344CB8AC3E}">
        <p14:creationId xmlns:p14="http://schemas.microsoft.com/office/powerpoint/2010/main" val="180990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BAE2DB-8644-4565-A3D3-1A3291409BD1}"/>
              </a:ext>
            </a:extLst>
          </p:cNvPr>
          <p:cNvPicPr>
            <a:picLocks noChangeAspect="1"/>
          </p:cNvPicPr>
          <p:nvPr/>
        </p:nvPicPr>
        <p:blipFill rotWithShape="1">
          <a:blip r:embed="rId3"/>
          <a:srcRect t="3528" b="11886"/>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AA6F94-F08C-4041-BEA6-EEA05791743C}"/>
              </a:ext>
            </a:extLst>
          </p:cNvPr>
          <p:cNvSpPr>
            <a:spLocks noGrp="1"/>
          </p:cNvSpPr>
          <p:nvPr>
            <p:ph type="title"/>
          </p:nvPr>
        </p:nvSpPr>
        <p:spPr>
          <a:xfrm>
            <a:off x="899510" y="2324906"/>
            <a:ext cx="3412067" cy="1588698"/>
          </a:xfrm>
        </p:spPr>
        <p:txBody>
          <a:bodyPr vert="horz" lIns="91440" tIns="45720" rIns="91440" bIns="45720" rtlCol="0" anchor="b">
            <a:normAutofit/>
          </a:bodyPr>
          <a:lstStyle/>
          <a:p>
            <a:r>
              <a:rPr lang="en-US">
                <a:solidFill>
                  <a:schemeClr val="tx1"/>
                </a:solidFill>
              </a:rPr>
              <a:t>Demo</a:t>
            </a:r>
          </a:p>
        </p:txBody>
      </p:sp>
      <p:sp>
        <p:nvSpPr>
          <p:cNvPr id="5" name="Text Placeholder 4">
            <a:extLst>
              <a:ext uri="{FF2B5EF4-FFF2-40B4-BE49-F238E27FC236}">
                <a16:creationId xmlns:a16="http://schemas.microsoft.com/office/drawing/2014/main" id="{600F119C-9D15-496C-8CA6-846828E4ECE6}"/>
              </a:ext>
            </a:extLst>
          </p:cNvPr>
          <p:cNvSpPr>
            <a:spLocks noGrp="1"/>
          </p:cNvSpPr>
          <p:nvPr>
            <p:ph type="body" idx="1"/>
          </p:nvPr>
        </p:nvSpPr>
        <p:spPr>
          <a:xfrm>
            <a:off x="899510" y="3945249"/>
            <a:ext cx="3412067" cy="738820"/>
          </a:xfrm>
        </p:spPr>
        <p:txBody>
          <a:bodyPr vert="horz" lIns="91440" tIns="45720" rIns="91440" bIns="45720" rtlCol="0" anchor="t">
            <a:normAutofit/>
          </a:bodyPr>
          <a:lstStyle/>
          <a:p>
            <a:endParaRPr lang="en-US" sz="1600"/>
          </a:p>
        </p:txBody>
      </p:sp>
    </p:spTree>
    <p:extLst>
      <p:ext uri="{BB962C8B-B14F-4D97-AF65-F5344CB8AC3E}">
        <p14:creationId xmlns:p14="http://schemas.microsoft.com/office/powerpoint/2010/main" val="340628056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930003-D4F5-48E2-BF56-AE8C10F686D2}"/>
              </a:ext>
            </a:extLst>
          </p:cNvPr>
          <p:cNvPicPr>
            <a:picLocks noChangeAspect="1"/>
          </p:cNvPicPr>
          <p:nvPr/>
        </p:nvPicPr>
        <p:blipFill rotWithShape="1">
          <a:blip r:embed="rId3"/>
          <a:srcRect t="15195" b="53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5AF49D1-6054-4A32-B676-2AE801B03D5E}"/>
              </a:ext>
            </a:extLst>
          </p:cNvPr>
          <p:cNvSpPr>
            <a:spLocks noGrp="1"/>
          </p:cNvSpPr>
          <p:nvPr>
            <p:ph type="title"/>
          </p:nvPr>
        </p:nvSpPr>
        <p:spPr>
          <a:xfrm>
            <a:off x="681540" y="1131195"/>
            <a:ext cx="3730810" cy="1247938"/>
          </a:xfrm>
        </p:spPr>
        <p:txBody>
          <a:bodyPr anchor="ctr">
            <a:normAutofit/>
          </a:bodyPr>
          <a:lstStyle/>
          <a:p>
            <a:r>
              <a:rPr lang="en-GB" sz="2600">
                <a:solidFill>
                  <a:srgbClr val="FFFFFF"/>
                </a:solidFill>
              </a:rPr>
              <a:t>PRACTICE</a:t>
            </a:r>
          </a:p>
        </p:txBody>
      </p:sp>
      <p:sp>
        <p:nvSpPr>
          <p:cNvPr id="3" name="Content Placeholder 2">
            <a:extLst>
              <a:ext uri="{FF2B5EF4-FFF2-40B4-BE49-F238E27FC236}">
                <a16:creationId xmlns:a16="http://schemas.microsoft.com/office/drawing/2014/main" id="{106AC0A4-5D86-4798-AD0E-14FC57D73947}"/>
              </a:ext>
            </a:extLst>
          </p:cNvPr>
          <p:cNvSpPr>
            <a:spLocks noGrp="1"/>
          </p:cNvSpPr>
          <p:nvPr>
            <p:ph idx="1"/>
          </p:nvPr>
        </p:nvSpPr>
        <p:spPr>
          <a:xfrm>
            <a:off x="678531" y="2438399"/>
            <a:ext cx="3730810" cy="3505201"/>
          </a:xfrm>
        </p:spPr>
        <p:txBody>
          <a:bodyPr>
            <a:normAutofit lnSpcReduction="10000"/>
          </a:bodyPr>
          <a:lstStyle/>
          <a:p>
            <a:r>
              <a:rPr lang="en-GB" dirty="0">
                <a:solidFill>
                  <a:srgbClr val="FFFFFF"/>
                </a:solidFill>
              </a:rPr>
              <a:t>There is a worksheet available in the Teams channel for you to start working through to practice defining functions</a:t>
            </a:r>
          </a:p>
          <a:p>
            <a:r>
              <a:rPr lang="en-GB" dirty="0">
                <a:solidFill>
                  <a:srgbClr val="FFFFFF"/>
                </a:solidFill>
              </a:rPr>
              <a:t>Make sure you download a copy – DO NOT JUST USE THE ONE ONLINE</a:t>
            </a:r>
          </a:p>
          <a:p>
            <a:r>
              <a:rPr lang="en-GB" dirty="0">
                <a:solidFill>
                  <a:srgbClr val="FFFFFF"/>
                </a:solidFill>
              </a:rPr>
              <a:t>We will complete a walkthrough of one of the questions after you have had some time to practice</a:t>
            </a:r>
          </a:p>
        </p:txBody>
      </p:sp>
    </p:spTree>
    <p:extLst>
      <p:ext uri="{BB962C8B-B14F-4D97-AF65-F5344CB8AC3E}">
        <p14:creationId xmlns:p14="http://schemas.microsoft.com/office/powerpoint/2010/main" val="231220734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utput of the acronym_generator function.  The first line asks the user to enter the words they want converted to an acronym.  The user has entered University of Winchester.  The output is on the second line, which shows the acronym UoW.">
            <a:extLst>
              <a:ext uri="{FF2B5EF4-FFF2-40B4-BE49-F238E27FC236}">
                <a16:creationId xmlns:a16="http://schemas.microsoft.com/office/drawing/2014/main" id="{B36AA191-5FF8-4155-9F0D-0BEE1C5466C3}"/>
              </a:ext>
            </a:extLst>
          </p:cNvPr>
          <p:cNvPicPr/>
          <p:nvPr/>
        </p:nvPicPr>
        <p:blipFill rotWithShape="1">
          <a:blip r:embed="rId3"/>
          <a:srcRect l="9110" t="35672" b="35094"/>
          <a:stretch/>
        </p:blipFill>
        <p:spPr bwMode="auto">
          <a:xfrm>
            <a:off x="447234" y="1836117"/>
            <a:ext cx="11301984" cy="672507"/>
          </a:xfrm>
          <a:prstGeom prst="rect">
            <a:avLst/>
          </a:prstGeom>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F510BB-3549-4D86-A3B4-8D332DB69934}"/>
              </a:ext>
            </a:extLst>
          </p:cNvPr>
          <p:cNvSpPr>
            <a:spLocks noGrp="1"/>
          </p:cNvSpPr>
          <p:nvPr>
            <p:ph type="title"/>
          </p:nvPr>
        </p:nvSpPr>
        <p:spPr>
          <a:xfrm>
            <a:off x="679600" y="4596992"/>
            <a:ext cx="3353432" cy="1607013"/>
          </a:xfrm>
        </p:spPr>
        <p:txBody>
          <a:bodyPr anchor="ctr">
            <a:normAutofit/>
          </a:bodyPr>
          <a:lstStyle/>
          <a:p>
            <a:r>
              <a:rPr lang="en-US">
                <a:solidFill>
                  <a:srgbClr val="FFFFFF"/>
                </a:solidFill>
              </a:rPr>
              <a:t>Question 2</a:t>
            </a:r>
            <a:endParaRPr lang="en-GB">
              <a:solidFill>
                <a:srgbClr val="FFFFFF"/>
              </a:solidFill>
            </a:endParaRPr>
          </a:p>
        </p:txBody>
      </p:sp>
      <p:sp>
        <p:nvSpPr>
          <p:cNvPr id="3" name="Content Placeholder 2">
            <a:extLst>
              <a:ext uri="{FF2B5EF4-FFF2-40B4-BE49-F238E27FC236}">
                <a16:creationId xmlns:a16="http://schemas.microsoft.com/office/drawing/2014/main" id="{B18EA722-618E-4CB2-A66A-CBDC7DF38D34}"/>
              </a:ext>
            </a:extLst>
          </p:cNvPr>
          <p:cNvSpPr>
            <a:spLocks noGrp="1"/>
          </p:cNvSpPr>
          <p:nvPr>
            <p:ph idx="1"/>
          </p:nvPr>
        </p:nvSpPr>
        <p:spPr>
          <a:xfrm>
            <a:off x="4271491" y="4596992"/>
            <a:ext cx="7240909" cy="1607012"/>
          </a:xfrm>
        </p:spPr>
        <p:txBody>
          <a:bodyPr>
            <a:normAutofit/>
          </a:bodyPr>
          <a:lstStyle/>
          <a:p>
            <a:pPr marL="0" indent="0">
              <a:buNone/>
            </a:pPr>
            <a:r>
              <a:rPr lang="en-US">
                <a:solidFill>
                  <a:srgbClr val="FFFFFF"/>
                </a:solidFill>
                <a:effectLst/>
                <a:latin typeface="Calibri" panose="020F0502020204030204" pitchFamily="34" charset="0"/>
                <a:ea typeface="Arial Unicode MS"/>
                <a:cs typeface="Times New Roman" panose="02020603050405020304" pitchFamily="18" charset="0"/>
              </a:rPr>
              <a:t>Write a function (called acronym_generator()) which takes in a line of text from the user (you can assume that the user will enter 3 words).  The program should then output the acronym for the 3 words (the first letter of each word).  For example:</a:t>
            </a:r>
            <a:endParaRPr lang="en-GB">
              <a:solidFill>
                <a:srgbClr val="FFFFFF"/>
              </a:solidFill>
              <a:effectLst/>
              <a:latin typeface="Raleway"/>
              <a:ea typeface="Arial Unicode MS"/>
              <a:cs typeface="Times New Roman" panose="02020603050405020304" pitchFamily="18" charset="0"/>
            </a:endParaRPr>
          </a:p>
          <a:p>
            <a:pPr marL="0" indent="0">
              <a:buNone/>
            </a:pPr>
            <a:endParaRPr lang="en-GB">
              <a:solidFill>
                <a:srgbClr val="FFFFFF"/>
              </a:solidFill>
            </a:endParaRPr>
          </a:p>
        </p:txBody>
      </p:sp>
    </p:spTree>
    <p:extLst>
      <p:ext uri="{BB962C8B-B14F-4D97-AF65-F5344CB8AC3E}">
        <p14:creationId xmlns:p14="http://schemas.microsoft.com/office/powerpoint/2010/main" val="79984617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25FA7-FB7E-4BEC-A63B-F0954E655D23}"/>
              </a:ext>
            </a:extLst>
          </p:cNvPr>
          <p:cNvSpPr>
            <a:spLocks noGrp="1"/>
          </p:cNvSpPr>
          <p:nvPr>
            <p:ph type="title"/>
          </p:nvPr>
        </p:nvSpPr>
        <p:spPr>
          <a:xfrm>
            <a:off x="581193" y="702156"/>
            <a:ext cx="6309003" cy="641902"/>
          </a:xfrm>
        </p:spPr>
        <p:txBody>
          <a:bodyPr>
            <a:normAutofit/>
          </a:bodyPr>
          <a:lstStyle/>
          <a:p>
            <a:r>
              <a:rPr lang="en-US" dirty="0">
                <a:solidFill>
                  <a:schemeClr val="tx2"/>
                </a:solidFill>
              </a:rPr>
              <a:t>Pseudocode</a:t>
            </a:r>
            <a:endParaRPr lang="en-GB" dirty="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021CDAA-04C4-4A85-8784-BE1C30B25324}"/>
              </a:ext>
            </a:extLst>
          </p:cNvPr>
          <p:cNvSpPr>
            <a:spLocks noGrp="1"/>
          </p:cNvSpPr>
          <p:nvPr>
            <p:ph idx="1"/>
          </p:nvPr>
        </p:nvSpPr>
        <p:spPr>
          <a:xfrm>
            <a:off x="581194" y="1494018"/>
            <a:ext cx="6309003" cy="5027968"/>
          </a:xfrm>
        </p:spPr>
        <p:txBody>
          <a:bodyPr>
            <a:normAutofit/>
          </a:bodyPr>
          <a:lstStyle/>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OUTPUT enter words to be made into acronym</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INPUT words entered by user</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ASSIGN to variable (</a:t>
            </a:r>
            <a:r>
              <a:rPr lang="en-US" sz="1600" dirty="0" err="1">
                <a:solidFill>
                  <a:schemeClr val="tx2"/>
                </a:solidFill>
                <a:effectLst/>
                <a:latin typeface="Calibri" panose="020F0502020204030204" pitchFamily="34" charset="0"/>
                <a:ea typeface="Arial Unicode MS"/>
                <a:cs typeface="Calibri" panose="020F0502020204030204" pitchFamily="34" charset="0"/>
              </a:rPr>
              <a:t>acronym_string</a:t>
            </a:r>
            <a:r>
              <a:rPr lang="en-US" sz="1600" dirty="0">
                <a:solidFill>
                  <a:schemeClr val="tx2"/>
                </a:solidFill>
                <a:effectLst/>
                <a:latin typeface="Calibri" panose="020F0502020204030204" pitchFamily="34" charset="0"/>
                <a:ea typeface="Arial Unicode MS"/>
                <a:cs typeface="Calibri" panose="020F0502020204030204" pitchFamily="34" charset="0"/>
              </a:rPr>
              <a:t>)</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SPLIT sentence into separate words</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ACCESS first letter of first word</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ASSIGN to variable (</a:t>
            </a:r>
            <a:r>
              <a:rPr lang="en-US" sz="1600" dirty="0" err="1">
                <a:solidFill>
                  <a:schemeClr val="tx2"/>
                </a:solidFill>
                <a:effectLst/>
                <a:latin typeface="Calibri" panose="020F0502020204030204" pitchFamily="34" charset="0"/>
                <a:ea typeface="Arial Unicode MS"/>
                <a:cs typeface="Calibri" panose="020F0502020204030204" pitchFamily="34" charset="0"/>
              </a:rPr>
              <a:t>first_letter</a:t>
            </a:r>
            <a:r>
              <a:rPr lang="en-US" sz="1600" dirty="0">
                <a:solidFill>
                  <a:schemeClr val="tx2"/>
                </a:solidFill>
                <a:effectLst/>
                <a:latin typeface="Calibri" panose="020F0502020204030204" pitchFamily="34" charset="0"/>
                <a:ea typeface="Arial Unicode MS"/>
                <a:cs typeface="Calibri" panose="020F0502020204030204" pitchFamily="34" charset="0"/>
              </a:rPr>
              <a:t>)</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ACCESS first letter of second word</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ASSIGN to variable (</a:t>
            </a:r>
            <a:r>
              <a:rPr lang="en-US" sz="1600" dirty="0" err="1">
                <a:solidFill>
                  <a:schemeClr val="tx2"/>
                </a:solidFill>
                <a:effectLst/>
                <a:latin typeface="Calibri" panose="020F0502020204030204" pitchFamily="34" charset="0"/>
                <a:ea typeface="Arial Unicode MS"/>
                <a:cs typeface="Calibri" panose="020F0502020204030204" pitchFamily="34" charset="0"/>
              </a:rPr>
              <a:t>second_letter</a:t>
            </a:r>
            <a:r>
              <a:rPr lang="en-US" sz="1600" dirty="0">
                <a:solidFill>
                  <a:schemeClr val="tx2"/>
                </a:solidFill>
                <a:effectLst/>
                <a:latin typeface="Calibri" panose="020F0502020204030204" pitchFamily="34" charset="0"/>
                <a:ea typeface="Arial Unicode MS"/>
                <a:cs typeface="Calibri" panose="020F0502020204030204" pitchFamily="34" charset="0"/>
              </a:rPr>
              <a:t>)</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ACCESS first letter of third word</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ASSIGN to variable (</a:t>
            </a:r>
            <a:r>
              <a:rPr lang="en-US" sz="1600" dirty="0" err="1">
                <a:solidFill>
                  <a:schemeClr val="tx2"/>
                </a:solidFill>
                <a:effectLst/>
                <a:latin typeface="Calibri" panose="020F0502020204030204" pitchFamily="34" charset="0"/>
                <a:ea typeface="Arial Unicode MS"/>
                <a:cs typeface="Calibri" panose="020F0502020204030204" pitchFamily="34" charset="0"/>
              </a:rPr>
              <a:t>third_letter</a:t>
            </a:r>
            <a:r>
              <a:rPr lang="en-US" sz="1600" dirty="0">
                <a:solidFill>
                  <a:schemeClr val="tx2"/>
                </a:solidFill>
                <a:effectLst/>
                <a:latin typeface="Calibri" panose="020F0502020204030204" pitchFamily="34" charset="0"/>
                <a:ea typeface="Arial Unicode MS"/>
                <a:cs typeface="Calibri" panose="020F0502020204030204" pitchFamily="34" charset="0"/>
              </a:rPr>
              <a:t>)</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CONCATENATE three letters</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ASSIGN to variable (acronym)</a:t>
            </a:r>
            <a:endParaRPr lang="en-GB" sz="1600" dirty="0">
              <a:solidFill>
                <a:schemeClr val="tx2"/>
              </a:solidFill>
              <a:effectLst/>
              <a:latin typeface="Calibri" panose="020F0502020204030204" pitchFamily="34" charset="0"/>
              <a:ea typeface="Arial Unicode MS"/>
              <a:cs typeface="Calibri" panose="020F0502020204030204" pitchFamily="34" charset="0"/>
            </a:endParaRPr>
          </a:p>
          <a:p>
            <a:pPr marL="0" indent="0">
              <a:lnSpc>
                <a:spcPct val="100000"/>
              </a:lnSpc>
              <a:buNone/>
            </a:pPr>
            <a:r>
              <a:rPr lang="en-US" sz="1600" dirty="0">
                <a:solidFill>
                  <a:schemeClr val="tx2"/>
                </a:solidFill>
                <a:effectLst/>
                <a:latin typeface="Calibri" panose="020F0502020204030204" pitchFamily="34" charset="0"/>
                <a:ea typeface="Arial Unicode MS"/>
                <a:cs typeface="Calibri" panose="020F0502020204030204" pitchFamily="34" charset="0"/>
              </a:rPr>
              <a:t>OUTPUT acronym</a:t>
            </a:r>
            <a:endParaRPr lang="en-GB" sz="1600" dirty="0">
              <a:solidFill>
                <a:schemeClr val="tx2"/>
              </a:solidFill>
              <a:effectLst/>
              <a:latin typeface="Calibri" panose="020F0502020204030204" pitchFamily="34" charset="0"/>
              <a:ea typeface="Arial Unicode MS"/>
              <a:cs typeface="Calibri" panose="020F0502020204030204" pitchFamily="34" charset="0"/>
            </a:endParaRPr>
          </a:p>
        </p:txBody>
      </p:sp>
      <p:pic>
        <p:nvPicPr>
          <p:cNvPr id="5" name="Picture 4">
            <a:extLst>
              <a:ext uri="{FF2B5EF4-FFF2-40B4-BE49-F238E27FC236}">
                <a16:creationId xmlns:a16="http://schemas.microsoft.com/office/drawing/2014/main" id="{4F5A10F0-3AC6-4A93-9626-E57244AA3BC1}"/>
              </a:ext>
            </a:extLst>
          </p:cNvPr>
          <p:cNvPicPr>
            <a:picLocks noChangeAspect="1"/>
          </p:cNvPicPr>
          <p:nvPr/>
        </p:nvPicPr>
        <p:blipFill rotWithShape="1">
          <a:blip r:embed="rId2"/>
          <a:srcRect l="30919" r="18002"/>
          <a:stretch/>
        </p:blipFill>
        <p:spPr>
          <a:xfrm>
            <a:off x="7521283" y="10"/>
            <a:ext cx="4670717" cy="6857990"/>
          </a:xfrm>
          <a:prstGeom prst="rect">
            <a:avLst/>
          </a:prstGeom>
        </p:spPr>
      </p:pic>
    </p:spTree>
    <p:extLst>
      <p:ext uri="{BB962C8B-B14F-4D97-AF65-F5344CB8AC3E}">
        <p14:creationId xmlns:p14="http://schemas.microsoft.com/office/powerpoint/2010/main" val="101663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20CDED1-44C9-4803-A13C-209B91395FB8}"/>
              </a:ext>
            </a:extLst>
          </p:cNvPr>
          <p:cNvPicPr>
            <a:picLocks noGrp="1"/>
          </p:cNvPicPr>
          <p:nvPr>
            <p:ph idx="1"/>
          </p:nvPr>
        </p:nvPicPr>
        <p:blipFill>
          <a:blip r:embed="rId2"/>
          <a:stretch>
            <a:fillRect/>
          </a:stretch>
        </p:blipFill>
        <p:spPr>
          <a:xfrm>
            <a:off x="643467" y="1220725"/>
            <a:ext cx="10905066" cy="4416550"/>
          </a:xfrm>
          <a:prstGeom prst="rect">
            <a:avLst/>
          </a:prstGeom>
        </p:spPr>
      </p:pic>
    </p:spTree>
    <p:extLst>
      <p:ext uri="{BB962C8B-B14F-4D97-AF65-F5344CB8AC3E}">
        <p14:creationId xmlns:p14="http://schemas.microsoft.com/office/powerpoint/2010/main" val="78952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F46B5-83DA-40D9-A1D1-7D38CEA91710}"/>
              </a:ext>
            </a:extLst>
          </p:cNvPr>
          <p:cNvSpPr>
            <a:spLocks noGrp="1"/>
          </p:cNvSpPr>
          <p:nvPr>
            <p:ph type="title"/>
          </p:nvPr>
        </p:nvSpPr>
        <p:spPr>
          <a:xfrm>
            <a:off x="705745" y="980660"/>
            <a:ext cx="6792657" cy="4878137"/>
          </a:xfrm>
        </p:spPr>
        <p:txBody>
          <a:bodyPr anchor="ctr">
            <a:normAutofit/>
          </a:bodyPr>
          <a:lstStyle/>
          <a:p>
            <a:pPr algn="ctr"/>
            <a:r>
              <a:rPr lang="en-GB" sz="4800" dirty="0">
                <a:solidFill>
                  <a:schemeClr val="tx2"/>
                </a:solidFill>
              </a:rPr>
              <a:t>3.8: Return Statement</a:t>
            </a:r>
          </a:p>
        </p:txBody>
      </p:sp>
      <p:sp>
        <p:nvSpPr>
          <p:cNvPr id="10" name="Rectangle 9">
            <a:extLst>
              <a:ext uri="{FF2B5EF4-FFF2-40B4-BE49-F238E27FC236}">
                <a16:creationId xmlns:a16="http://schemas.microsoft.com/office/drawing/2014/main" id="{1A75B5EE-3124-4314-90F7-8D9AFE941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0129C37-C465-4475-927F-B861932A3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2989"/>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F5F0CC3-40D3-4EFB-9D8D-F7BC1463D21E}"/>
              </a:ext>
            </a:extLst>
          </p:cNvPr>
          <p:cNvSpPr>
            <a:spLocks noGrp="1"/>
          </p:cNvSpPr>
          <p:nvPr>
            <p:ph idx="1"/>
          </p:nvPr>
        </p:nvSpPr>
        <p:spPr>
          <a:xfrm>
            <a:off x="8119870" y="1046922"/>
            <a:ext cx="3164356" cy="4811877"/>
          </a:xfrm>
        </p:spPr>
        <p:txBody>
          <a:bodyPr>
            <a:normAutofit/>
          </a:bodyPr>
          <a:lstStyle/>
          <a:p>
            <a:r>
              <a:rPr lang="en-GB" dirty="0"/>
              <a:t>Special statement</a:t>
            </a:r>
          </a:p>
          <a:p>
            <a:r>
              <a:rPr lang="en-GB" dirty="0"/>
              <a:t>Ends the execution of a function</a:t>
            </a:r>
          </a:p>
          <a:p>
            <a:r>
              <a:rPr lang="en-GB" dirty="0"/>
              <a:t>Returns control to calling function</a:t>
            </a:r>
          </a:p>
          <a:p>
            <a:r>
              <a:rPr lang="en-GB" dirty="0"/>
              <a:t>Can pass values back to the calling function</a:t>
            </a:r>
          </a:p>
        </p:txBody>
      </p:sp>
      <p:sp>
        <p:nvSpPr>
          <p:cNvPr id="14" name="Rectangle 13">
            <a:extLst>
              <a:ext uri="{FF2B5EF4-FFF2-40B4-BE49-F238E27FC236}">
                <a16:creationId xmlns:a16="http://schemas.microsoft.com/office/drawing/2014/main" id="{8F92C143-3594-4735-B621-397DDDA5F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4F560E9-CCDC-4F8F-BA20-41F114098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48253"/>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962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7ECDF0-0BB0-41BC-B135-12C8232A206E}"/>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chemeClr val="tx1"/>
                </a:solidFill>
              </a:rPr>
              <a:t>Demo – Using the RETURN statement</a:t>
            </a:r>
          </a:p>
        </p:txBody>
      </p:sp>
      <p:sp>
        <p:nvSpPr>
          <p:cNvPr id="21"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17B11C0F-B639-44FE-9C34-35C828B665E5}"/>
              </a:ext>
            </a:extLst>
          </p:cNvPr>
          <p:cNvPicPr>
            <a:picLocks noGrp="1" noChangeAspect="1"/>
          </p:cNvPicPr>
          <p:nvPr>
            <p:ph idx="1"/>
          </p:nvPr>
        </p:nvPicPr>
        <p:blipFill rotWithShape="1">
          <a:blip r:embed="rId3"/>
          <a:srcRect t="13170" r="1" b="18594"/>
          <a:stretch/>
        </p:blipFill>
        <p:spPr>
          <a:xfrm>
            <a:off x="4654295" y="10"/>
            <a:ext cx="7537705" cy="6857990"/>
          </a:xfrm>
          <a:prstGeom prst="rect">
            <a:avLst/>
          </a:prstGeom>
        </p:spPr>
      </p:pic>
    </p:spTree>
    <p:extLst>
      <p:ext uri="{BB962C8B-B14F-4D97-AF65-F5344CB8AC3E}">
        <p14:creationId xmlns:p14="http://schemas.microsoft.com/office/powerpoint/2010/main" val="11144434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1117EC-E01C-4BAB-A460-260FEC52CFF1}"/>
              </a:ext>
            </a:extLst>
          </p:cNvPr>
          <p:cNvPicPr>
            <a:picLocks noChangeAspect="1"/>
          </p:cNvPicPr>
          <p:nvPr/>
        </p:nvPicPr>
        <p:blipFill rotWithShape="1">
          <a:blip r:embed="rId2"/>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ABF96E-9665-435B-9E96-BAB32F132297}"/>
              </a:ext>
            </a:extLst>
          </p:cNvPr>
          <p:cNvSpPr>
            <a:spLocks noGrp="1"/>
          </p:cNvSpPr>
          <p:nvPr>
            <p:ph type="ctrTitle"/>
          </p:nvPr>
        </p:nvSpPr>
        <p:spPr>
          <a:xfrm>
            <a:off x="7889065" y="2324906"/>
            <a:ext cx="3403426" cy="2045358"/>
          </a:xfrm>
        </p:spPr>
        <p:txBody>
          <a:bodyPr>
            <a:normAutofit fontScale="90000"/>
          </a:bodyPr>
          <a:lstStyle/>
          <a:p>
            <a:r>
              <a:rPr lang="en-US" dirty="0">
                <a:solidFill>
                  <a:schemeClr val="tx1"/>
                </a:solidFill>
              </a:rPr>
              <a:t>BS1220: Introduction to Software Design and Development</a:t>
            </a:r>
            <a:endParaRPr lang="en-GB" dirty="0">
              <a:solidFill>
                <a:schemeClr val="tx1"/>
              </a:solidFill>
            </a:endParaRPr>
          </a:p>
        </p:txBody>
      </p:sp>
      <p:sp>
        <p:nvSpPr>
          <p:cNvPr id="3" name="Subtitle 2">
            <a:extLst>
              <a:ext uri="{FF2B5EF4-FFF2-40B4-BE49-F238E27FC236}">
                <a16:creationId xmlns:a16="http://schemas.microsoft.com/office/drawing/2014/main" id="{1D7CC0EA-8BD1-4B44-AFB5-F43A2742D864}"/>
              </a:ext>
            </a:extLst>
          </p:cNvPr>
          <p:cNvSpPr>
            <a:spLocks noGrp="1"/>
          </p:cNvSpPr>
          <p:nvPr>
            <p:ph type="subTitle" idx="1"/>
          </p:nvPr>
        </p:nvSpPr>
        <p:spPr>
          <a:xfrm>
            <a:off x="7889065" y="4426039"/>
            <a:ext cx="3403426" cy="738820"/>
          </a:xfrm>
        </p:spPr>
        <p:txBody>
          <a:bodyPr>
            <a:normAutofit/>
          </a:bodyPr>
          <a:lstStyle/>
          <a:p>
            <a:r>
              <a:rPr lang="en-US" dirty="0"/>
              <a:t>Hybrid Session 1</a:t>
            </a:r>
            <a:endParaRPr lang="en-GB" dirty="0"/>
          </a:p>
        </p:txBody>
      </p:sp>
    </p:spTree>
    <p:extLst>
      <p:ext uri="{BB962C8B-B14F-4D97-AF65-F5344CB8AC3E}">
        <p14:creationId xmlns:p14="http://schemas.microsoft.com/office/powerpoint/2010/main" val="76834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2CD47-A0A3-401F-8029-9EB8D97191F6}"/>
              </a:ext>
            </a:extLst>
          </p:cNvPr>
          <p:cNvSpPr>
            <a:spLocks noGrp="1"/>
          </p:cNvSpPr>
          <p:nvPr>
            <p:ph type="title"/>
          </p:nvPr>
        </p:nvSpPr>
        <p:spPr>
          <a:xfrm>
            <a:off x="746228" y="1037967"/>
            <a:ext cx="3054091" cy="4709131"/>
          </a:xfrm>
        </p:spPr>
        <p:txBody>
          <a:bodyPr anchor="ctr">
            <a:normAutofit/>
          </a:bodyPr>
          <a:lstStyle/>
          <a:p>
            <a:r>
              <a:rPr lang="en-GB" dirty="0"/>
              <a:t>3.6: This session</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AFFED2D-1249-4CA0-8B07-9C09D8F635C0}"/>
              </a:ext>
            </a:extLst>
          </p:cNvPr>
          <p:cNvGraphicFramePr>
            <a:graphicFrameLocks noGrp="1"/>
          </p:cNvGraphicFramePr>
          <p:nvPr>
            <p:ph idx="1"/>
            <p:extLst>
              <p:ext uri="{D42A27DB-BD31-4B8C-83A1-F6EECF244321}">
                <p14:modId xmlns:p14="http://schemas.microsoft.com/office/powerpoint/2010/main" val="1859792408"/>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08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4E09F-7B1C-4BD9-BB7F-1AC8A00CE455}"/>
              </a:ext>
            </a:extLst>
          </p:cNvPr>
          <p:cNvSpPr>
            <a:spLocks noGrp="1"/>
          </p:cNvSpPr>
          <p:nvPr>
            <p:ph type="title"/>
          </p:nvPr>
        </p:nvSpPr>
        <p:spPr>
          <a:xfrm>
            <a:off x="746228" y="1037967"/>
            <a:ext cx="3054091" cy="4709131"/>
          </a:xfrm>
        </p:spPr>
        <p:txBody>
          <a:bodyPr anchor="ctr">
            <a:normAutofit/>
          </a:bodyPr>
          <a:lstStyle/>
          <a:p>
            <a:r>
              <a:rPr lang="en-GB" dirty="0"/>
              <a:t>Sessions This Week</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F53CF9D-BED1-46AA-BA39-20D81D75EBFF}"/>
              </a:ext>
            </a:extLst>
          </p:cNvPr>
          <p:cNvGraphicFramePr>
            <a:graphicFrameLocks noGrp="1"/>
          </p:cNvGraphicFramePr>
          <p:nvPr>
            <p:ph idx="1"/>
            <p:extLst>
              <p:ext uri="{D42A27DB-BD31-4B8C-83A1-F6EECF244321}">
                <p14:modId xmlns:p14="http://schemas.microsoft.com/office/powerpoint/2010/main" val="1004909616"/>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40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2515F8-C495-4AFB-91BA-B6E428392468}"/>
              </a:ext>
            </a:extLst>
          </p:cNvPr>
          <p:cNvSpPr>
            <a:spLocks noGrp="1"/>
          </p:cNvSpPr>
          <p:nvPr>
            <p:ph type="title"/>
          </p:nvPr>
        </p:nvSpPr>
        <p:spPr>
          <a:xfrm>
            <a:off x="609906" y="702155"/>
            <a:ext cx="3568661" cy="1269713"/>
          </a:xfrm>
        </p:spPr>
        <p:txBody>
          <a:bodyPr>
            <a:normAutofit fontScale="90000"/>
          </a:bodyPr>
          <a:lstStyle/>
          <a:p>
            <a:r>
              <a:rPr lang="en-GB" sz="4000" dirty="0"/>
              <a:t>Recap – Key Definitions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54E5E35-3830-44B3-9B61-D75988A8FE6C}"/>
              </a:ext>
            </a:extLst>
          </p:cNvPr>
          <p:cNvSpPr>
            <a:spLocks noGrp="1"/>
          </p:cNvSpPr>
          <p:nvPr>
            <p:ph idx="1"/>
          </p:nvPr>
        </p:nvSpPr>
        <p:spPr>
          <a:xfrm>
            <a:off x="609906" y="2340864"/>
            <a:ext cx="3568661" cy="3634486"/>
          </a:xfrm>
        </p:spPr>
        <p:txBody>
          <a:bodyPr>
            <a:normAutofit/>
          </a:bodyPr>
          <a:lstStyle/>
          <a:p>
            <a:r>
              <a:rPr lang="en-GB"/>
              <a:t>In your groups, come together to discuss your definitions for the keywords identified in 3.3 (pre-session content)</a:t>
            </a:r>
          </a:p>
          <a:p>
            <a:r>
              <a:rPr lang="en-GB"/>
              <a:t>Once you have agreed your definitions, one member of the group should add the definition to the Padlet</a:t>
            </a:r>
            <a:endParaRPr lang="en-GB" dirty="0"/>
          </a:p>
        </p:txBody>
      </p:sp>
    </p:spTree>
    <p:extLst>
      <p:ext uri="{BB962C8B-B14F-4D97-AF65-F5344CB8AC3E}">
        <p14:creationId xmlns:p14="http://schemas.microsoft.com/office/powerpoint/2010/main" val="140101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A45EF-CF18-48A6-B39C-1A98BFBDEEA6}"/>
              </a:ext>
            </a:extLst>
          </p:cNvPr>
          <p:cNvSpPr>
            <a:spLocks noGrp="1"/>
          </p:cNvSpPr>
          <p:nvPr>
            <p:ph type="title"/>
          </p:nvPr>
        </p:nvSpPr>
        <p:spPr>
          <a:xfrm>
            <a:off x="581192" y="1507414"/>
            <a:ext cx="5120255" cy="3903332"/>
          </a:xfrm>
        </p:spPr>
        <p:txBody>
          <a:bodyPr anchor="ctr">
            <a:normAutofit/>
          </a:bodyPr>
          <a:lstStyle/>
          <a:p>
            <a:r>
              <a:rPr lang="en-GB" sz="6600" dirty="0">
                <a:solidFill>
                  <a:schemeClr val="tx1">
                    <a:lumMod val="85000"/>
                    <a:lumOff val="15000"/>
                  </a:schemeClr>
                </a:solidFill>
              </a:rPr>
              <a:t>3.7: Defining Functions</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47D64AC-B715-4922-8D00-B91DA9BF93F9}"/>
              </a:ext>
            </a:extLst>
          </p:cNvPr>
          <p:cNvSpPr>
            <a:spLocks noGrp="1"/>
          </p:cNvSpPr>
          <p:nvPr>
            <p:ph idx="1"/>
          </p:nvPr>
        </p:nvSpPr>
        <p:spPr>
          <a:xfrm>
            <a:off x="6441743" y="1507415"/>
            <a:ext cx="4819091" cy="3903331"/>
          </a:xfrm>
          <a:ln w="57150">
            <a:noFill/>
          </a:ln>
        </p:spPr>
        <p:txBody>
          <a:bodyPr anchor="t">
            <a:normAutofit/>
          </a:bodyPr>
          <a:lstStyle/>
          <a:p>
            <a:pPr marL="0" indent="0">
              <a:buNone/>
            </a:pPr>
            <a:r>
              <a:rPr lang="en-GB" sz="3200" dirty="0"/>
              <a:t>def </a:t>
            </a:r>
            <a:r>
              <a:rPr lang="en-GB" sz="3200" dirty="0" err="1"/>
              <a:t>function_name</a:t>
            </a:r>
            <a:r>
              <a:rPr lang="en-GB" sz="3200" dirty="0"/>
              <a:t>():</a:t>
            </a:r>
          </a:p>
          <a:p>
            <a:pPr marL="324000" lvl="1" indent="0">
              <a:buNone/>
            </a:pPr>
            <a:r>
              <a:rPr lang="en-GB" sz="3200" dirty="0"/>
              <a:t>#code for function to run</a:t>
            </a:r>
          </a:p>
          <a:p>
            <a:pPr marL="0" lvl="1" indent="0">
              <a:buNone/>
            </a:pPr>
            <a:endParaRPr lang="en-GB" sz="3200" dirty="0"/>
          </a:p>
          <a:p>
            <a:pPr marL="0" lvl="1" indent="0">
              <a:buNone/>
            </a:pPr>
            <a:r>
              <a:rPr lang="en-GB" sz="3200" dirty="0" err="1"/>
              <a:t>function_name</a:t>
            </a:r>
            <a:r>
              <a:rPr lang="en-GB" sz="3200" dirty="0"/>
              <a:t>()</a:t>
            </a:r>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87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2F6D455-B89D-4EC0-AC9B-6F26E5AB05F0}"/>
              </a:ext>
            </a:extLst>
          </p:cNvPr>
          <p:cNvPicPr>
            <a:picLocks noChangeAspect="1"/>
          </p:cNvPicPr>
          <p:nvPr/>
        </p:nvPicPr>
        <p:blipFill rotWithShape="1">
          <a:blip r:embed="rId2"/>
          <a:srcRect t="23390" b="31520"/>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B15AE8C-1B5B-4499-B22E-2B71BEE840FF}"/>
              </a:ext>
            </a:extLst>
          </p:cNvPr>
          <p:cNvSpPr>
            <a:spLocks noGrp="1"/>
          </p:cNvSpPr>
          <p:nvPr>
            <p:ph type="title"/>
          </p:nvPr>
        </p:nvSpPr>
        <p:spPr>
          <a:xfrm>
            <a:off x="477981" y="1122362"/>
            <a:ext cx="4023360" cy="2802219"/>
          </a:xfrm>
        </p:spPr>
        <p:txBody>
          <a:bodyPr vert="horz" lIns="91440" tIns="45720" rIns="91440" bIns="45720" rtlCol="0" anchor="b">
            <a:normAutofit/>
          </a:bodyPr>
          <a:lstStyle/>
          <a:p>
            <a:br>
              <a:rPr lang="en-US" sz="3200" dirty="0">
                <a:solidFill>
                  <a:schemeClr val="bg1"/>
                </a:solidFill>
              </a:rPr>
            </a:br>
            <a:r>
              <a:rPr lang="en-US" sz="3200" dirty="0">
                <a:solidFill>
                  <a:schemeClr val="bg1"/>
                </a:solidFill>
              </a:rPr>
              <a:t>Demo 1</a:t>
            </a:r>
          </a:p>
        </p:txBody>
      </p:sp>
      <p:sp>
        <p:nvSpPr>
          <p:cNvPr id="5" name="Text Placeholder 4">
            <a:extLst>
              <a:ext uri="{FF2B5EF4-FFF2-40B4-BE49-F238E27FC236}">
                <a16:creationId xmlns:a16="http://schemas.microsoft.com/office/drawing/2014/main" id="{F3C90673-F3DF-4644-A1FD-BEB5E163664B}"/>
              </a:ext>
            </a:extLst>
          </p:cNvPr>
          <p:cNvSpPr>
            <a:spLocks noGrp="1"/>
          </p:cNvSpPr>
          <p:nvPr>
            <p:ph type="body" idx="1"/>
          </p:nvPr>
        </p:nvSpPr>
        <p:spPr>
          <a:xfrm>
            <a:off x="477980" y="3969352"/>
            <a:ext cx="4023359" cy="1208141"/>
          </a:xfrm>
        </p:spPr>
        <p:txBody>
          <a:bodyPr vert="horz" lIns="91440" tIns="45720" rIns="91440" bIns="45720" rtlCol="0" anchor="t">
            <a:normAutofit/>
          </a:bodyPr>
          <a:lstStyle/>
          <a:p>
            <a:r>
              <a:rPr lang="en-US" sz="1600" dirty="0">
                <a:solidFill>
                  <a:schemeClr val="bg1"/>
                </a:solidFill>
              </a:rPr>
              <a:t>Hello World Function</a:t>
            </a:r>
          </a:p>
        </p:txBody>
      </p:sp>
    </p:spTree>
    <p:extLst>
      <p:ext uri="{BB962C8B-B14F-4D97-AF65-F5344CB8AC3E}">
        <p14:creationId xmlns:p14="http://schemas.microsoft.com/office/powerpoint/2010/main" val="185178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C329F-DC0A-4B31-9D39-79641CDC1692}"/>
              </a:ext>
            </a:extLst>
          </p:cNvPr>
          <p:cNvSpPr>
            <a:spLocks noGrp="1"/>
          </p:cNvSpPr>
          <p:nvPr>
            <p:ph type="title"/>
          </p:nvPr>
        </p:nvSpPr>
        <p:spPr>
          <a:xfrm>
            <a:off x="581193" y="702156"/>
            <a:ext cx="6309003" cy="1013800"/>
          </a:xfrm>
        </p:spPr>
        <p:txBody>
          <a:bodyPr>
            <a:normAutofit/>
          </a:bodyPr>
          <a:lstStyle/>
          <a:p>
            <a:r>
              <a:rPr lang="en-GB" sz="4400" dirty="0">
                <a:solidFill>
                  <a:schemeClr val="tx2"/>
                </a:solidFill>
              </a:rPr>
              <a:t>Demo 2 Scenario</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E6AB5531-C815-4942-9B41-DF8DDDEE1CA0}"/>
              </a:ext>
            </a:extLst>
          </p:cNvPr>
          <p:cNvSpPr>
            <a:spLocks noGrp="1"/>
          </p:cNvSpPr>
          <p:nvPr>
            <p:ph idx="1"/>
          </p:nvPr>
        </p:nvSpPr>
        <p:spPr>
          <a:xfrm>
            <a:off x="581194" y="1896533"/>
            <a:ext cx="6309003" cy="3962266"/>
          </a:xfrm>
        </p:spPr>
        <p:txBody>
          <a:bodyPr>
            <a:normAutofit/>
          </a:bodyPr>
          <a:lstStyle/>
          <a:p>
            <a:pPr marL="0" indent="0">
              <a:buNone/>
            </a:pPr>
            <a:r>
              <a:rPr lang="en-GB" sz="3200" dirty="0">
                <a:solidFill>
                  <a:schemeClr val="tx2"/>
                </a:solidFill>
              </a:rPr>
              <a:t>You need to write a program which takes in four numbers from the user, multiplies them together, and prints the answer </a:t>
            </a:r>
          </a:p>
        </p:txBody>
      </p:sp>
      <p:pic>
        <p:nvPicPr>
          <p:cNvPr id="5" name="Picture 4">
            <a:extLst>
              <a:ext uri="{FF2B5EF4-FFF2-40B4-BE49-F238E27FC236}">
                <a16:creationId xmlns:a16="http://schemas.microsoft.com/office/drawing/2014/main" id="{BC8506AA-2ACD-4174-AE77-EF6BA3709D6D}"/>
              </a:ext>
            </a:extLst>
          </p:cNvPr>
          <p:cNvPicPr>
            <a:picLocks noChangeAspect="1"/>
          </p:cNvPicPr>
          <p:nvPr/>
        </p:nvPicPr>
        <p:blipFill rotWithShape="1">
          <a:blip r:embed="rId3"/>
          <a:srcRect t="1991" r="-2" b="-2"/>
          <a:stretch/>
        </p:blipFill>
        <p:spPr>
          <a:xfrm>
            <a:off x="7521283" y="10"/>
            <a:ext cx="4670717" cy="6857990"/>
          </a:xfrm>
          <a:prstGeom prst="rect">
            <a:avLst/>
          </a:prstGeom>
        </p:spPr>
      </p:pic>
    </p:spTree>
    <p:extLst>
      <p:ext uri="{BB962C8B-B14F-4D97-AF65-F5344CB8AC3E}">
        <p14:creationId xmlns:p14="http://schemas.microsoft.com/office/powerpoint/2010/main" val="49976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92570C3A-3F23-4A5B-A4B7-B0FAB1E038DF}"/>
              </a:ext>
            </a:extLst>
          </p:cNvPr>
          <p:cNvPicPr>
            <a:picLocks noGrp="1" noChangeAspect="1"/>
          </p:cNvPicPr>
          <p:nvPr>
            <p:ph idx="4294967295"/>
          </p:nvPr>
        </p:nvPicPr>
        <p:blipFill rotWithShape="1">
          <a:blip r:embed="rId2"/>
          <a:srcRect t="15413"/>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7695657-4834-4DEB-A529-4DB28F69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187" y="4219240"/>
            <a:ext cx="11301984" cy="94997"/>
          </a:xfrm>
          <a:prstGeom prst="rect">
            <a:avLst/>
          </a:prstGeom>
          <a:solidFill>
            <a:srgbClr val="E729A0">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C6DB5293-7EEA-499F-BC82-82AE6721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187" y="4376057"/>
            <a:ext cx="11303626" cy="2034709"/>
          </a:xfrm>
          <a:prstGeom prst="rect">
            <a:avLst/>
          </a:prstGeom>
          <a:solidFill>
            <a:srgbClr val="E729A0">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FDC195E4-3A0F-46AF-9CB5-D439EC058BEA}"/>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chemeClr val="bg1"/>
                </a:solidFill>
              </a:rPr>
              <a:t>Task 1 – WRITE THE PSEUDOCode</a:t>
            </a:r>
          </a:p>
        </p:txBody>
      </p:sp>
      <p:sp>
        <p:nvSpPr>
          <p:cNvPr id="2" name="Text Placeholder 1">
            <a:extLst>
              <a:ext uri="{FF2B5EF4-FFF2-40B4-BE49-F238E27FC236}">
                <a16:creationId xmlns:a16="http://schemas.microsoft.com/office/drawing/2014/main" id="{A8F838D4-D62F-4FDD-BED8-AF88F299C54B}"/>
              </a:ext>
            </a:extLst>
          </p:cNvPr>
          <p:cNvSpPr>
            <a:spLocks noGrp="1"/>
          </p:cNvSpPr>
          <p:nvPr>
            <p:ph type="body" idx="1"/>
          </p:nvPr>
        </p:nvSpPr>
        <p:spPr>
          <a:xfrm>
            <a:off x="609598" y="5504576"/>
            <a:ext cx="10965142" cy="447491"/>
          </a:xfrm>
        </p:spPr>
        <p:txBody>
          <a:bodyPr vert="horz" lIns="91440" tIns="45720" rIns="91440" bIns="45720" rtlCol="0" anchor="t">
            <a:normAutofit/>
          </a:bodyPr>
          <a:lstStyle/>
          <a:p>
            <a:endParaRPr lang="en-US" sz="1600">
              <a:solidFill>
                <a:schemeClr val="bg1"/>
              </a:solidFill>
            </a:endParaRPr>
          </a:p>
        </p:txBody>
      </p:sp>
    </p:spTree>
    <p:extLst>
      <p:ext uri="{BB962C8B-B14F-4D97-AF65-F5344CB8AC3E}">
        <p14:creationId xmlns:p14="http://schemas.microsoft.com/office/powerpoint/2010/main" val="2932814710"/>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E41"/>
      </a:dk2>
      <a:lt2>
        <a:srgbClr val="E2E8E4"/>
      </a:lt2>
      <a:accent1>
        <a:srgbClr val="E729A0"/>
      </a:accent1>
      <a:accent2>
        <a:srgbClr val="CC17D5"/>
      </a:accent2>
      <a:accent3>
        <a:srgbClr val="8F29E7"/>
      </a:accent3>
      <a:accent4>
        <a:srgbClr val="523FDC"/>
      </a:accent4>
      <a:accent5>
        <a:srgbClr val="2961E7"/>
      </a:accent5>
      <a:accent6>
        <a:srgbClr val="179ED5"/>
      </a:accent6>
      <a:hlink>
        <a:srgbClr val="616FC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Widescreen</PresentationFormat>
  <Paragraphs>83</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Gill Sans MT</vt:lpstr>
      <vt:lpstr>Raleway</vt:lpstr>
      <vt:lpstr>Tw Cen MT</vt:lpstr>
      <vt:lpstr>Wingdings 2</vt:lpstr>
      <vt:lpstr>DividendVTI</vt:lpstr>
      <vt:lpstr>Don’t Forget</vt:lpstr>
      <vt:lpstr>BS1220: Introduction to Software Design and Development</vt:lpstr>
      <vt:lpstr>3.6: This session</vt:lpstr>
      <vt:lpstr>Sessions This Week</vt:lpstr>
      <vt:lpstr>Recap – Key Definitions</vt:lpstr>
      <vt:lpstr>3.7: Defining Functions</vt:lpstr>
      <vt:lpstr> Demo 1</vt:lpstr>
      <vt:lpstr>Demo 2 Scenario</vt:lpstr>
      <vt:lpstr>Task 1 – WRITE THE PSEUDOCode</vt:lpstr>
      <vt:lpstr>PSEUDOCODE</vt:lpstr>
      <vt:lpstr>Demo</vt:lpstr>
      <vt:lpstr>PRACTICE</vt:lpstr>
      <vt:lpstr>Question 2</vt:lpstr>
      <vt:lpstr>Pseudocode</vt:lpstr>
      <vt:lpstr>PowerPoint Presentation</vt:lpstr>
      <vt:lpstr>3.8: Return Statement</vt:lpstr>
      <vt:lpstr>Demo – Using the RETURN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Forget</dc:title>
  <dc:creator>Claire Ancient</dc:creator>
  <cp:lastModifiedBy>Eric Mamphey</cp:lastModifiedBy>
  <cp:revision>3</cp:revision>
  <dcterms:created xsi:type="dcterms:W3CDTF">2020-10-03T09:13:52Z</dcterms:created>
  <dcterms:modified xsi:type="dcterms:W3CDTF">2020-10-21T00:00:54Z</dcterms:modified>
</cp:coreProperties>
</file>