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5" r:id="rId1"/>
    <p:sldMasterId id="2147483666" r:id="rId2"/>
  </p:sldMasterIdLst>
  <p:notesMasterIdLst>
    <p:notesMasterId r:id="rId31"/>
  </p:notesMasterIdLst>
  <p:sldIdLst>
    <p:sldId id="256" r:id="rId3"/>
    <p:sldId id="257" r:id="rId4"/>
    <p:sldId id="258" r:id="rId5"/>
    <p:sldId id="259" r:id="rId6"/>
    <p:sldId id="260" r:id="rId7"/>
    <p:sldId id="261" r:id="rId8"/>
    <p:sldId id="283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9144000" cy="5143500" type="screen16x9"/>
  <p:notesSz cx="6858000" cy="9144000"/>
  <p:embeddedFontLst>
    <p:embeddedFont>
      <p:font typeface="Playfair Display"/>
      <p:regular r:id="rId32"/>
      <p:bold r:id="rId33"/>
      <p:italic r:id="rId34"/>
      <p:boldItalic r:id="rId35"/>
    </p:embeddedFont>
    <p:embeddedFont>
      <p:font typeface="Montserrat" panose="020B0604020202020204" charset="0"/>
      <p:regular r:id="rId36"/>
      <p:bold r:id="rId37"/>
    </p:embeddedFont>
    <p:embeddedFont>
      <p:font typeface="Oswald" panose="020B0604020202020204" charset="0"/>
      <p:regular r:id="rId38"/>
      <p:bold r:id="rId39"/>
    </p:embeddedFont>
    <p:embeddedFont>
      <p:font typeface="Trebuchet MS" panose="020B0603020202020204" pitchFamily="3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416" autoAdjust="0"/>
  </p:normalViewPr>
  <p:slideViewPr>
    <p:cSldViewPr snapToGrid="0">
      <p:cViewPr varScale="1">
        <p:scale>
          <a:sx n="92" d="100"/>
          <a:sy n="92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8.fntdata"/><Relationship Id="rId21" Type="http://schemas.openxmlformats.org/officeDocument/2006/relationships/slide" Target="slides/slide19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634675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 dirty="0" smtClean="0"/>
              <a:t>- Grupo</a:t>
            </a:r>
          </a:p>
          <a:p>
            <a:pPr lvl="0">
              <a:spcBef>
                <a:spcPts val="0"/>
              </a:spcBef>
              <a:buNone/>
            </a:pPr>
            <a:r>
              <a:rPr lang="pt-PT" dirty="0" smtClean="0"/>
              <a:t>- Tema escolhido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16954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dirty="0" err="1" smtClean="0"/>
              <a:t>Reserva</a:t>
            </a:r>
            <a:r>
              <a:rPr lang="en-US" dirty="0" smtClean="0"/>
              <a:t>:</a:t>
            </a:r>
            <a:r>
              <a:rPr lang="en-US" baseline="0" dirty="0" smtClean="0"/>
              <a:t> Exemplar – </a:t>
            </a:r>
            <a:r>
              <a:rPr lang="en-US" baseline="0" dirty="0" err="1" smtClean="0"/>
              <a:t>Utilizador</a:t>
            </a:r>
            <a:endParaRPr lang="en-US" baseline="0" dirty="0" smtClean="0"/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baseline="0" dirty="0" err="1" smtClean="0"/>
              <a:t>Publicação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Livro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Editora</a:t>
            </a:r>
            <a:endParaRPr lang="en-US" baseline="0" dirty="0" smtClean="0"/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baseline="0" dirty="0" err="1" smtClean="0"/>
              <a:t>Autoria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Livro</a:t>
            </a:r>
            <a:r>
              <a:rPr lang="en-US" baseline="0" dirty="0" smtClean="0"/>
              <a:t> - </a:t>
            </a:r>
            <a:r>
              <a:rPr lang="en-US" baseline="0" dirty="0" err="1" smtClean="0"/>
              <a:t>Autor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9171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7287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dirty="0" smtClean="0"/>
              <a:t>12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tabelas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9706423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1711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complicado</a:t>
            </a:r>
            <a:endParaRPr lang="en-US" dirty="0" smtClean="0"/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dirty="0" smtClean="0"/>
              <a:t>Outros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casos</a:t>
            </a:r>
            <a:r>
              <a:rPr lang="en-US" baseline="0" dirty="0" smtClean="0"/>
              <a:t> PK, 1 </a:t>
            </a:r>
            <a:r>
              <a:rPr lang="en-US" baseline="0" dirty="0" err="1" smtClean="0"/>
              <a:t>atributo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55526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58463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22591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dirty="0" smtClean="0"/>
              <a:t>3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transações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mostra</a:t>
            </a:r>
            <a:r>
              <a:rPr lang="en-US" baseline="0" dirty="0" smtClean="0"/>
              <a:t>-se 1</a:t>
            </a:r>
            <a:endParaRPr lang="en-US" dirty="0" smtClean="0"/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dirty="0" err="1" smtClean="0"/>
              <a:t>Livro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reservas</a:t>
            </a:r>
            <a:endParaRPr lang="en-US" baseline="0" dirty="0" smtClean="0"/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baseline="0" dirty="0" smtClean="0"/>
              <a:t>Exemplar </a:t>
            </a:r>
            <a:r>
              <a:rPr lang="en-US" baseline="0" dirty="0" err="1" smtClean="0"/>
              <a:t>Requisitavel</a:t>
            </a:r>
            <a:endParaRPr lang="en-US" baseline="0" dirty="0" smtClean="0"/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baseline="0" dirty="0" err="1" smtClean="0"/>
              <a:t>Inserir</a:t>
            </a:r>
            <a:endParaRPr lang="en-US" baseline="0" dirty="0" smtClean="0"/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baseline="0" dirty="0" smtClean="0"/>
              <a:t>Estado exemplar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baseline="0" dirty="0" smtClean="0"/>
              <a:t>Estado </a:t>
            </a:r>
            <a:r>
              <a:rPr lang="en-US" baseline="0" dirty="0" err="1" smtClean="0"/>
              <a:t>reservas</a:t>
            </a:r>
            <a:endParaRPr lang="en-US" baseline="0" dirty="0" smtClean="0"/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50344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- </a:t>
            </a:r>
            <a:r>
              <a:rPr lang="en-US" dirty="0" err="1" smtClean="0"/>
              <a:t>Garantido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triggers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55807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- </a:t>
            </a:r>
            <a:r>
              <a:rPr lang="en-US" dirty="0" err="1" smtClean="0"/>
              <a:t>Garantido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triggers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131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dirty="0" smtClean="0">
                <a:solidFill>
                  <a:schemeClr val="dk1"/>
                </a:solidFill>
              </a:rPr>
              <a:t>-</a:t>
            </a:r>
            <a:r>
              <a:rPr lang="pt-PT" baseline="0" dirty="0" smtClean="0">
                <a:solidFill>
                  <a:schemeClr val="dk1"/>
                </a:solidFill>
              </a:rPr>
              <a:t> Apresentação etapas</a:t>
            </a:r>
            <a:endParaRPr lang="pt-PT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3281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68915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- </a:t>
            </a:r>
            <a:r>
              <a:rPr lang="en-US" dirty="0" err="1" smtClean="0"/>
              <a:t>Garantida</a:t>
            </a:r>
            <a:r>
              <a:rPr lang="en-US" baseline="0" dirty="0" smtClean="0"/>
              <a:t> no </a:t>
            </a:r>
            <a:r>
              <a:rPr lang="en-US" baseline="0" dirty="0" err="1" smtClean="0"/>
              <a:t>código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sql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transações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52985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2451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680444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937195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012688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79873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941368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502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016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41726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pt-PT" dirty="0" smtClean="0"/>
              <a:t>- 1ª</a:t>
            </a:r>
            <a:r>
              <a:rPr lang="pt-PT" baseline="0" dirty="0" smtClean="0"/>
              <a:t> fase do desenvolvimento conceptual</a:t>
            </a:r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pt-PT" baseline="0" dirty="0" smtClean="0"/>
              <a:t>- Métodos usados para levantamento requisitos (entrevistas, internet)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46710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0231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8398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- </a:t>
            </a:r>
            <a:r>
              <a:rPr lang="en-US" dirty="0" err="1" smtClean="0"/>
              <a:t>Validação</a:t>
            </a:r>
            <a:r>
              <a:rPr lang="en-US" dirty="0" smtClean="0"/>
              <a:t> antes de passer para </a:t>
            </a:r>
            <a:r>
              <a:rPr lang="en-US" dirty="0" err="1" smtClean="0"/>
              <a:t>lógico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9005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5094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4286250" y="0"/>
            <a:ext cx="723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4358475" y="0"/>
            <a:ext cx="3853199" cy="51434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799"/>
          </a:xfrm>
          <a:prstGeom prst="rect">
            <a:avLst/>
          </a:prstGeom>
          <a:solidFill>
            <a:schemeClr val="dk2"/>
          </a:solidFill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11700" y="999925"/>
            <a:ext cx="8520599" cy="2146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0" y="0"/>
            <a:ext cx="9144000" cy="5176499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2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 flipH="1">
            <a:off x="-3832" y="12039"/>
            <a:ext cx="10925833" cy="5165065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 flipH="1">
            <a:off x="14659" y="660"/>
            <a:ext cx="10500940" cy="5165065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-846666" y="-661"/>
            <a:ext cx="2167466" cy="5176308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 rot="10800000" flipH="1">
            <a:off x="-524933" y="131"/>
            <a:ext cx="1403434" cy="5176308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ctrTitle"/>
          </p:nvPr>
        </p:nvSpPr>
        <p:spPr>
          <a:xfrm>
            <a:off x="1082040" y="1242060"/>
            <a:ext cx="7050900" cy="1102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ubTitle" idx="1"/>
          </p:nvPr>
        </p:nvSpPr>
        <p:spPr>
          <a:xfrm>
            <a:off x="1082040" y="2423159"/>
            <a:ext cx="7035899" cy="694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2800"/>
            </a:lvl1pPr>
            <a:lvl2pPr lvl="1">
              <a:spcBef>
                <a:spcPts val="0"/>
              </a:spcBef>
              <a:defRPr sz="2400"/>
            </a:lvl2pPr>
            <a:lvl3pPr lvl="2">
              <a:spcBef>
                <a:spcPts val="0"/>
              </a:spcBef>
              <a:defRPr sz="2000"/>
            </a:lvl3pPr>
            <a:lvl4pPr lvl="3">
              <a:spcBef>
                <a:spcPts val="0"/>
              </a:spcBef>
              <a:defRPr sz="1800"/>
            </a:lvl4pPr>
            <a:lvl5pPr lvl="4">
              <a:spcBef>
                <a:spcPts val="0"/>
              </a:spcBef>
              <a:defRPr sz="1800"/>
            </a:lvl5pPr>
            <a:lvl6pPr lvl="5">
              <a:spcBef>
                <a:spcPts val="0"/>
              </a:spcBef>
              <a:defRPr sz="1800"/>
            </a:lvl6pPr>
            <a:lvl7pPr lvl="6">
              <a:spcBef>
                <a:spcPts val="0"/>
              </a:spcBef>
              <a:defRPr sz="1800"/>
            </a:lvl7pPr>
            <a:lvl8pPr lvl="7">
              <a:spcBef>
                <a:spcPts val="0"/>
              </a:spcBef>
              <a:defRPr sz="1800"/>
            </a:lvl8pPr>
            <a:lvl9pPr lvl="8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4648200" y="1244242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2800"/>
            </a:lvl1pPr>
            <a:lvl2pPr lvl="1">
              <a:spcBef>
                <a:spcPts val="0"/>
              </a:spcBef>
              <a:defRPr sz="2400"/>
            </a:lvl2pPr>
            <a:lvl3pPr lvl="2">
              <a:spcBef>
                <a:spcPts val="0"/>
              </a:spcBef>
              <a:defRPr sz="2000"/>
            </a:lvl3pPr>
            <a:lvl4pPr lvl="3">
              <a:spcBef>
                <a:spcPts val="0"/>
              </a:spcBef>
              <a:defRPr sz="1800"/>
            </a:lvl4pPr>
            <a:lvl5pPr lvl="4">
              <a:spcBef>
                <a:spcPts val="0"/>
              </a:spcBef>
              <a:defRPr sz="1800"/>
            </a:lvl5pPr>
            <a:lvl6pPr lvl="5">
              <a:spcBef>
                <a:spcPts val="0"/>
              </a:spcBef>
              <a:defRPr sz="1800"/>
            </a:lvl6pPr>
            <a:lvl7pPr lvl="6">
              <a:spcBef>
                <a:spcPts val="0"/>
              </a:spcBef>
              <a:defRPr sz="1800"/>
            </a:lvl7pPr>
            <a:lvl8pPr lvl="7">
              <a:spcBef>
                <a:spcPts val="0"/>
              </a:spcBef>
              <a:defRPr sz="1800"/>
            </a:lvl8pPr>
            <a:lvl9pPr lvl="8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Shape 89"/>
          <p:cNvGrpSpPr/>
          <p:nvPr/>
        </p:nvGrpSpPr>
        <p:grpSpPr>
          <a:xfrm>
            <a:off x="-6264" y="3700039"/>
            <a:ext cx="9150267" cy="2325488"/>
            <a:chOff x="-6264" y="4933386"/>
            <a:chExt cx="9150267" cy="3100650"/>
          </a:xfrm>
        </p:grpSpPr>
        <p:sp>
          <p:nvSpPr>
            <p:cNvPr id="90" name="Shape 90"/>
            <p:cNvSpPr/>
            <p:nvPr/>
          </p:nvSpPr>
          <p:spPr>
            <a:xfrm>
              <a:off x="-7" y="5537200"/>
              <a:ext cx="9144008" cy="1574769"/>
            </a:xfrm>
            <a:custGeom>
              <a:avLst/>
              <a:gdLst/>
              <a:ahLst/>
              <a:cxnLst/>
              <a:rect l="0" t="0" r="0" b="0"/>
              <a:pathLst>
                <a:path w="9144009" h="1257301" extrusionOk="0">
                  <a:moveTo>
                    <a:pt x="5" y="266700"/>
                  </a:moveTo>
                  <a:cubicBezTo>
                    <a:pt x="8115305" y="1257301"/>
                    <a:pt x="7620009" y="0"/>
                    <a:pt x="9144009" y="186267"/>
                  </a:cubicBezTo>
                  <a:cubicBezTo>
                    <a:pt x="9144008" y="441678"/>
                    <a:pt x="9143998" y="818763"/>
                    <a:pt x="9143997" y="1074174"/>
                  </a:cubicBezTo>
                  <a:lnTo>
                    <a:pt x="0" y="1086874"/>
                  </a:lnTo>
                  <a:cubicBezTo>
                    <a:pt x="0" y="854041"/>
                    <a:pt x="5" y="499533"/>
                    <a:pt x="5" y="266700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 rot="5400000" flipH="1">
              <a:off x="3018543" y="1908578"/>
              <a:ext cx="3100650" cy="9150266"/>
            </a:xfrm>
            <a:custGeom>
              <a:avLst/>
              <a:gdLst/>
              <a:ahLst/>
              <a:cxnLst/>
              <a:rect l="0" t="0" r="0" b="0"/>
              <a:pathLst>
                <a:path w="8053639" h="6879900" extrusionOk="0">
                  <a:moveTo>
                    <a:pt x="4696126" y="16025"/>
                  </a:moveTo>
                  <a:lnTo>
                    <a:pt x="2920537" y="0"/>
                  </a:lnTo>
                  <a:cubicBezTo>
                    <a:pt x="2927053" y="2293300"/>
                    <a:pt x="2933568" y="4586600"/>
                    <a:pt x="2940084" y="6879900"/>
                  </a:cubicBezTo>
                  <a:lnTo>
                    <a:pt x="4085318" y="6861462"/>
                  </a:lnTo>
                  <a:cubicBezTo>
                    <a:pt x="8053639" y="4651267"/>
                    <a:pt x="0" y="3113439"/>
                    <a:pt x="4696126" y="16025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-7" y="5740400"/>
              <a:ext cx="9144010" cy="1574769"/>
            </a:xfrm>
            <a:custGeom>
              <a:avLst/>
              <a:gdLst/>
              <a:ahLst/>
              <a:cxnLst/>
              <a:rect l="0" t="0" r="0" b="0"/>
              <a:pathLst>
                <a:path w="9144011" h="1257301" extrusionOk="0">
                  <a:moveTo>
                    <a:pt x="7" y="266700"/>
                  </a:moveTo>
                  <a:cubicBezTo>
                    <a:pt x="8115307" y="1257301"/>
                    <a:pt x="7620011" y="0"/>
                    <a:pt x="9144011" y="186267"/>
                  </a:cubicBezTo>
                  <a:lnTo>
                    <a:pt x="9144011" y="921775"/>
                  </a:lnTo>
                  <a:lnTo>
                    <a:pt x="0" y="931914"/>
                  </a:lnTo>
                  <a:cubicBezTo>
                    <a:pt x="0" y="699081"/>
                    <a:pt x="7" y="499533"/>
                    <a:pt x="7" y="266700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buNone/>
              <a:defRPr sz="2400"/>
            </a:lvl1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accent5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rot="5400000">
            <a:off x="4550700" y="-498599"/>
            <a:ext cx="42600" cy="84557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>
                <a:solidFill>
                  <a:schemeClr val="lt1"/>
                </a:solidFill>
              </a:rPr>
              <a:t>‹#›</a:t>
            </a:fld>
            <a:endParaRPr lang="pt-PT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599" cy="333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999899" cy="333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234050"/>
            <a:ext cx="3999899" cy="333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3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>
                <a:solidFill>
                  <a:schemeClr val="lt1"/>
                </a:solidFill>
              </a:rPr>
              <a:t>‹#›</a:t>
            </a:fld>
            <a:endParaRPr lang="pt-PT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7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199" cy="1786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9214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599" cy="333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layfair Display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PT"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pt-PT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560"/>
              </a:spcBef>
              <a:buClr>
                <a:schemeClr val="dk2"/>
              </a:buClr>
              <a:buSzPct val="100000"/>
              <a:buFont typeface="Trebuchet MS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PT" sz="1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pt-PT" sz="13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ctrTitle"/>
          </p:nvPr>
        </p:nvSpPr>
        <p:spPr>
          <a:xfrm>
            <a:off x="883725" y="2268950"/>
            <a:ext cx="7035899" cy="694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 sz="3600"/>
              <a:t>Gestão de Dados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subTitle" idx="1"/>
          </p:nvPr>
        </p:nvSpPr>
        <p:spPr>
          <a:xfrm>
            <a:off x="1054040" y="2963159"/>
            <a:ext cx="7035899" cy="694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/>
              <a:t>Biblioteca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311625" y="191250"/>
            <a:ext cx="4617000" cy="105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pt-PT" sz="1600">
                <a:solidFill>
                  <a:srgbClr val="CCCCCC"/>
                </a:solidFill>
                <a:latin typeface="Trebuchet MS"/>
                <a:ea typeface="Trebuchet MS"/>
                <a:cs typeface="Trebuchet MS"/>
                <a:sym typeface="Trebuchet MS"/>
              </a:rPr>
              <a:t>Mestrado Integrado em Engenharia Informática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pt-PT" sz="1600">
                <a:solidFill>
                  <a:srgbClr val="CCCCCC"/>
                </a:solidFill>
                <a:latin typeface="Trebuchet MS"/>
                <a:ea typeface="Trebuchet MS"/>
                <a:cs typeface="Trebuchet MS"/>
                <a:sym typeface="Trebuchet MS"/>
              </a:rPr>
              <a:t>Unidade Curricular de Base de Dados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pt-PT" sz="1600">
                <a:solidFill>
                  <a:srgbClr val="CCCCCC"/>
                </a:solidFill>
                <a:latin typeface="Trebuchet MS"/>
                <a:ea typeface="Trebuchet MS"/>
                <a:cs typeface="Trebuchet MS"/>
                <a:sym typeface="Trebuchet MS"/>
              </a:rPr>
              <a:t>11 de Fevereiro de 2015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9125" y="299175"/>
            <a:ext cx="1905000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/>
        </p:nvSpPr>
        <p:spPr>
          <a:xfrm>
            <a:off x="6521625" y="1242150"/>
            <a:ext cx="2160000" cy="50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pt-PT" sz="1300" b="1">
                <a:solidFill>
                  <a:srgbClr val="999999"/>
                </a:solidFill>
              </a:rPr>
              <a:t>Universidade do Minho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pt-PT" sz="1300">
                <a:solidFill>
                  <a:srgbClr val="999999"/>
                </a:solidFill>
              </a:rPr>
              <a:t>Escola de Engenharia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 txBox="1"/>
          <p:nvPr/>
        </p:nvSpPr>
        <p:spPr>
          <a:xfrm>
            <a:off x="6537251" y="4103750"/>
            <a:ext cx="2660374" cy="105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pt-PT" b="1" u="sng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Grupo </a:t>
            </a:r>
            <a:r>
              <a:rPr lang="pt-PT" b="1" u="sng" dirty="0" smtClean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08:</a:t>
            </a:r>
          </a:p>
          <a:p>
            <a:pPr lvl="4"/>
            <a:r>
              <a:rPr lang="pt-PT" dirty="0" smtClean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    André </a:t>
            </a:r>
            <a:r>
              <a:rPr lang="pt-PT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Santos</a:t>
            </a:r>
            <a:br>
              <a:rPr lang="pt-PT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pt-PT" dirty="0" smtClean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    Jéssica </a:t>
            </a:r>
            <a:r>
              <a:rPr lang="pt-PT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Pereira</a:t>
            </a:r>
            <a:br>
              <a:rPr lang="pt-PT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pt-PT" dirty="0" smtClean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    Mariana </a:t>
            </a:r>
            <a:r>
              <a:rPr lang="pt-PT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Carvalho</a:t>
            </a:r>
            <a:br>
              <a:rPr lang="pt-PT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lang="pt-PT" dirty="0">
              <a:solidFill>
                <a:srgbClr val="F3F3F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436125" y="4591150"/>
            <a:ext cx="2324400" cy="30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Ano Letivo 2015/2016</a:t>
            </a:r>
          </a:p>
        </p:txBody>
      </p:sp>
    </p:spTree>
  </p:cSld>
  <p:clrMapOvr>
    <a:masterClrMapping/>
  </p:clrMapOvr>
  <p:transition spd="slow" advTm="37198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457200" y="1015650"/>
            <a:ext cx="8229600" cy="357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Derivação do Modelo para Obtenção de Tabelas</a:t>
            </a: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600" b="1" dirty="0">
                <a:solidFill>
                  <a:srgbClr val="000000"/>
                </a:solidFill>
              </a:rPr>
              <a:t>Relacionamentos N para N</a:t>
            </a: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marL="9144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980000"/>
                </a:solidFill>
              </a:rPr>
              <a:t>Exemplar-Reservado-Utilizador </a:t>
            </a:r>
            <a:r>
              <a:rPr lang="pt-PT" sz="1400" dirty="0">
                <a:solidFill>
                  <a:srgbClr val="000000"/>
                </a:solidFill>
              </a:rPr>
              <a:t>= {Exemplar, Utilizador, DataReserva, Estado}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980000"/>
                </a:solidFill>
              </a:rPr>
              <a:t>Livro-Publicado-Editora </a:t>
            </a:r>
            <a:r>
              <a:rPr lang="pt-PT" sz="1400" dirty="0">
                <a:solidFill>
                  <a:srgbClr val="000000"/>
                </a:solidFill>
              </a:rPr>
              <a:t>= {Livro, Editora, Edicao, Ano}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980000"/>
                </a:solidFill>
              </a:rPr>
              <a:t>Autor-Escreve-Livro </a:t>
            </a:r>
            <a:r>
              <a:rPr lang="pt-PT" sz="1400" dirty="0">
                <a:solidFill>
                  <a:srgbClr val="000000"/>
                </a:solidFill>
              </a:rPr>
              <a:t>= {Livro, Autor}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pt-PT" sz="1400" dirty="0">
                <a:solidFill>
                  <a:srgbClr val="000000"/>
                </a:solidFill>
              </a:rPr>
              <a:t>	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b="1" u="sng" dirty="0">
                <a:solidFill>
                  <a:srgbClr val="000000"/>
                </a:solidFill>
              </a:rPr>
              <a:t>Total:</a:t>
            </a:r>
            <a:r>
              <a:rPr lang="pt-PT" sz="1400" dirty="0">
                <a:solidFill>
                  <a:srgbClr val="000000"/>
                </a:solidFill>
              </a:rPr>
              <a:t> 3 tabelas </a:t>
            </a:r>
            <a:r>
              <a:rPr lang="pt-PT" sz="1400" dirty="0" smtClean="0">
                <a:solidFill>
                  <a:srgbClr val="000000"/>
                </a:solidFill>
              </a:rPr>
              <a:t>de relacionamentos N para N</a:t>
            </a:r>
            <a:endParaRPr lang="pt-PT" sz="1400" dirty="0">
              <a:solidFill>
                <a:srgbClr val="000000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endParaRPr sz="1400" dirty="0">
              <a:solidFill>
                <a:srgbClr val="000000"/>
              </a:solidFill>
            </a:endParaRPr>
          </a:p>
        </p:txBody>
      </p:sp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457200" y="271900"/>
            <a:ext cx="8229600" cy="699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Lógica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10</a:t>
            </a:fld>
            <a:endParaRPr lang="pt-PT"/>
          </a:p>
        </p:txBody>
      </p:sp>
      <p:sp>
        <p:nvSpPr>
          <p:cNvPr id="174" name="Shape 174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 advTm="215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457200" y="1015650"/>
            <a:ext cx="8229600" cy="357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Derivação do Modelo para Obtenção de Tabelas</a:t>
            </a: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600" b="1" dirty="0">
                <a:solidFill>
                  <a:srgbClr val="000000"/>
                </a:solidFill>
              </a:rPr>
              <a:t>Atributo Multivalor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1400" b="1" dirty="0">
              <a:solidFill>
                <a:srgbClr val="980000"/>
              </a:solidFill>
            </a:endParaRP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980000"/>
                </a:solidFill>
              </a:rPr>
              <a:t>CDU </a:t>
            </a:r>
            <a:r>
              <a:rPr lang="pt-PT" sz="1400" dirty="0">
                <a:solidFill>
                  <a:schemeClr val="dk1"/>
                </a:solidFill>
              </a:rPr>
              <a:t>= {CDU, Livro}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b="1" u="sng" dirty="0">
                <a:solidFill>
                  <a:srgbClr val="000000"/>
                </a:solidFill>
              </a:rPr>
              <a:t>Total:</a:t>
            </a:r>
            <a:r>
              <a:rPr lang="pt-PT" sz="1400" b="1" dirty="0">
                <a:solidFill>
                  <a:srgbClr val="000000"/>
                </a:solidFill>
              </a:rPr>
              <a:t> </a:t>
            </a:r>
            <a:r>
              <a:rPr lang="pt-PT" sz="1400" dirty="0">
                <a:solidFill>
                  <a:srgbClr val="000000"/>
                </a:solidFill>
              </a:rPr>
              <a:t>1 </a:t>
            </a:r>
            <a:r>
              <a:rPr lang="pt-PT" sz="1400" dirty="0" smtClean="0">
                <a:solidFill>
                  <a:srgbClr val="000000"/>
                </a:solidFill>
              </a:rPr>
              <a:t>tabela de atributo multivalor</a:t>
            </a:r>
          </a:p>
          <a:p>
            <a:pPr marL="139700" lvl="0" rtl="0">
              <a:spcBef>
                <a:spcPts val="0"/>
              </a:spcBef>
              <a:buClr>
                <a:srgbClr val="000000"/>
              </a:buClr>
              <a:buSzPct val="100000"/>
            </a:pPr>
            <a:endParaRPr lang="pt-PT" sz="1400" dirty="0" smtClean="0">
              <a:solidFill>
                <a:srgbClr val="000000"/>
              </a:solidFill>
            </a:endParaRPr>
          </a:p>
          <a:p>
            <a:pPr marL="139700" lvl="0" rtl="0">
              <a:spcBef>
                <a:spcPts val="0"/>
              </a:spcBef>
              <a:buClr>
                <a:srgbClr val="000000"/>
              </a:buClr>
              <a:buSzPct val="100000"/>
            </a:pPr>
            <a:endParaRPr lang="pt-PT" sz="1400" dirty="0" smtClean="0">
              <a:solidFill>
                <a:srgbClr val="000000"/>
              </a:solidFill>
            </a:endParaRPr>
          </a:p>
          <a:p>
            <a:pPr marL="139700" lvl="0" rtl="0">
              <a:spcBef>
                <a:spcPts val="0"/>
              </a:spcBef>
              <a:buClr>
                <a:srgbClr val="000000"/>
              </a:buClr>
              <a:buSzPct val="100000"/>
            </a:pPr>
            <a:endParaRPr lang="pt-PT" sz="1600" dirty="0" smtClean="0">
              <a:solidFill>
                <a:srgbClr val="000000"/>
              </a:solidFill>
            </a:endParaRPr>
          </a:p>
          <a:p>
            <a:pPr marL="425450" lvl="0" indent="-28575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600" b="1" dirty="0" smtClean="0">
                <a:solidFill>
                  <a:srgbClr val="000000"/>
                </a:solidFill>
              </a:rPr>
              <a:t>Da derivação resulta também a definição das chaves estrangeiras</a:t>
            </a:r>
            <a:endParaRPr lang="pt-PT" sz="1600" b="1" dirty="0">
              <a:solidFill>
                <a:srgbClr val="000000"/>
              </a:solidFill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457200" y="271900"/>
            <a:ext cx="8229600" cy="699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Lógica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11</a:t>
            </a:fld>
            <a:endParaRPr lang="pt-PT"/>
          </a:p>
        </p:txBody>
      </p:sp>
      <p:sp>
        <p:nvSpPr>
          <p:cNvPr id="182" name="Shape 182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 advTm="617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475" y="140110"/>
            <a:ext cx="8029051" cy="500338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 txBox="1">
            <a:spLocks noGrp="1"/>
          </p:cNvSpPr>
          <p:nvPr>
            <p:ph type="title" idx="4294967295"/>
          </p:nvPr>
        </p:nvSpPr>
        <p:spPr>
          <a:xfrm>
            <a:off x="0" y="1"/>
            <a:ext cx="8229600" cy="520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pt-PT" sz="2400">
                <a:solidFill>
                  <a:srgbClr val="000000"/>
                </a:solidFill>
              </a:rPr>
              <a:t>Modelo Lógico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12</a:t>
            </a:fld>
            <a:endParaRPr lang="pt-PT"/>
          </a:p>
        </p:txBody>
      </p:sp>
      <p:sp>
        <p:nvSpPr>
          <p:cNvPr id="190" name="Shape 190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 advTm="1263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Validação Segundo Regras de Normalização </a:t>
            </a: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000000"/>
              </a:solidFill>
            </a:endParaRP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600" b="1" u="sng" dirty="0">
                <a:solidFill>
                  <a:srgbClr val="000000"/>
                </a:solidFill>
              </a:rPr>
              <a:t>1ª Forma Normal (1FN)</a:t>
            </a:r>
          </a:p>
          <a:p>
            <a:pPr lvl="0" rtl="0">
              <a:spcBef>
                <a:spcPts val="0"/>
              </a:spcBef>
              <a:buNone/>
            </a:pPr>
            <a:endParaRPr sz="1800" b="1" dirty="0">
              <a:solidFill>
                <a:srgbClr val="00387E"/>
              </a:solidFill>
            </a:endParaRP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pt-PT" sz="1400" dirty="0">
                <a:solidFill>
                  <a:srgbClr val="000000"/>
                </a:solidFill>
              </a:rPr>
              <a:t>Chave primária como identificador único em cada tabela</a:t>
            </a:r>
          </a:p>
          <a:p>
            <a:pPr marL="457200" lvl="0" indent="457200" rtl="0">
              <a:spcBef>
                <a:spcPts val="0"/>
              </a:spcBef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pt-PT" sz="1400" dirty="0">
                <a:solidFill>
                  <a:srgbClr val="000000"/>
                </a:solidFill>
              </a:rPr>
              <a:t>Valores atómicos nos atributos</a:t>
            </a:r>
          </a:p>
          <a:p>
            <a:pPr marL="457200" lvl="0" indent="457200" rtl="0">
              <a:spcBef>
                <a:spcPts val="0"/>
              </a:spcBef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pt-PT" sz="1400" dirty="0">
                <a:solidFill>
                  <a:srgbClr val="000000"/>
                </a:solidFill>
              </a:rPr>
              <a:t>Nomes únicos para tabelas e atributos de cada uma delas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Lógica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13</a:t>
            </a:fld>
            <a:endParaRPr lang="pt-PT"/>
          </a:p>
        </p:txBody>
      </p:sp>
      <p:sp>
        <p:nvSpPr>
          <p:cNvPr id="198" name="Shape 198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Validação Segundo Regras de Normalização </a:t>
            </a: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00387E"/>
              </a:solidFill>
            </a:endParaRP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600" b="1" u="sng" dirty="0">
                <a:solidFill>
                  <a:srgbClr val="000000"/>
                </a:solidFill>
              </a:rPr>
              <a:t>2ª Forma Normal (2FN</a:t>
            </a:r>
            <a:r>
              <a:rPr lang="pt-PT" sz="1600" b="1" u="sng" dirty="0" smtClean="0">
                <a:solidFill>
                  <a:srgbClr val="000000"/>
                </a:solidFill>
              </a:rPr>
              <a:t>)</a:t>
            </a:r>
          </a:p>
          <a:p>
            <a:pPr marL="139700" lvl="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pt-PT" sz="1400" b="1" dirty="0">
                <a:solidFill>
                  <a:srgbClr val="000000"/>
                </a:solidFill>
              </a:rPr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 sz="1400" b="1" dirty="0" smtClean="0">
                <a:solidFill>
                  <a:srgbClr val="000000"/>
                </a:solidFill>
              </a:rPr>
              <a:t>	</a:t>
            </a:r>
            <a:r>
              <a:rPr lang="pt-PT" sz="1400" dirty="0" smtClean="0">
                <a:solidFill>
                  <a:srgbClr val="000000"/>
                </a:solidFill>
              </a:rPr>
              <a:t>Todas as relações na 1FN</a:t>
            </a:r>
            <a:r>
              <a:rPr lang="pt-PT" sz="1400" b="1" dirty="0">
                <a:solidFill>
                  <a:srgbClr val="000000"/>
                </a:solidFill>
              </a:rPr>
              <a:t>	</a:t>
            </a:r>
            <a:endParaRPr lang="pt-PT" sz="1400" b="1" dirty="0" smtClean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lang="pt-PT" sz="1400" b="1" dirty="0" smtClean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000000"/>
                </a:solidFill>
              </a:rPr>
              <a:t>	</a:t>
            </a:r>
            <a:r>
              <a:rPr lang="pt-PT" sz="1400" dirty="0" smtClean="0">
                <a:solidFill>
                  <a:srgbClr val="000000"/>
                </a:solidFill>
              </a:rPr>
              <a:t>Dependência </a:t>
            </a:r>
            <a:r>
              <a:rPr lang="pt-PT" sz="1400" dirty="0">
                <a:solidFill>
                  <a:srgbClr val="000000"/>
                </a:solidFill>
              </a:rPr>
              <a:t>funcional total em relação à chave </a:t>
            </a:r>
            <a:r>
              <a:rPr lang="pt-PT" sz="1400" dirty="0" smtClean="0">
                <a:solidFill>
                  <a:srgbClr val="000000"/>
                </a:solidFill>
              </a:rPr>
              <a:t>primária</a:t>
            </a:r>
          </a:p>
          <a:p>
            <a:pPr lvl="0" rtl="0">
              <a:spcBef>
                <a:spcPts val="0"/>
              </a:spcBef>
              <a:buNone/>
            </a:pPr>
            <a:endParaRPr lang="pt-PT" sz="1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PT" sz="1400" b="1" dirty="0" smtClean="0">
                <a:solidFill>
                  <a:srgbClr val="000000"/>
                </a:solidFill>
              </a:rPr>
              <a:t>	</a:t>
            </a:r>
            <a:r>
              <a:rPr lang="pt-PT" sz="1400" b="1" u="sng" dirty="0" smtClean="0">
                <a:solidFill>
                  <a:srgbClr val="000000"/>
                </a:solidFill>
              </a:rPr>
              <a:t>EXEMPLO:</a:t>
            </a:r>
          </a:p>
          <a:p>
            <a:r>
              <a:rPr lang="pt-BR" sz="1400" b="1" dirty="0" smtClean="0"/>
              <a:t>	</a:t>
            </a:r>
            <a:r>
              <a:rPr lang="en-US" sz="1400" b="1" dirty="0" err="1">
                <a:solidFill>
                  <a:schemeClr val="tx1"/>
                </a:solidFill>
              </a:rPr>
              <a:t>Livro-Publicado-Editora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</a:rPr>
              <a:t>= {</a:t>
            </a:r>
            <a:r>
              <a:rPr lang="pt-BR" sz="1400" dirty="0" smtClean="0">
                <a:solidFill>
                  <a:schemeClr val="tx1"/>
                </a:solidFill>
              </a:rPr>
              <a:t>Livro,Editora</a:t>
            </a:r>
            <a:r>
              <a:rPr lang="pt-BR" sz="1400" dirty="0">
                <a:solidFill>
                  <a:schemeClr val="tx1"/>
                </a:solidFill>
              </a:rPr>
              <a:t>, Edicao, </a:t>
            </a:r>
            <a:r>
              <a:rPr lang="pt-BR" sz="1400" dirty="0" smtClean="0">
                <a:solidFill>
                  <a:schemeClr val="tx1"/>
                </a:solidFill>
              </a:rPr>
              <a:t>Ano}</a:t>
            </a:r>
            <a:endParaRPr lang="pt-BR" sz="1400" dirty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	</a:t>
            </a:r>
          </a:p>
          <a:p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b="1" dirty="0" err="1" smtClean="0">
                <a:solidFill>
                  <a:schemeClr val="tx1"/>
                </a:solidFill>
              </a:rPr>
              <a:t>Livro,Editora,Edicao</a:t>
            </a:r>
            <a:r>
              <a:rPr lang="en-US" sz="1400" dirty="0" smtClean="0">
                <a:solidFill>
                  <a:schemeClr val="tx1"/>
                </a:solidFill>
              </a:rPr>
              <a:t>-</a:t>
            </a:r>
            <a:r>
              <a:rPr lang="en-US" sz="1400" dirty="0">
                <a:solidFill>
                  <a:schemeClr val="tx1"/>
                </a:solidFill>
              </a:rPr>
              <a:t>&gt; </a:t>
            </a:r>
            <a:r>
              <a:rPr lang="en-US" sz="1400" dirty="0" err="1">
                <a:solidFill>
                  <a:schemeClr val="tx1"/>
                </a:solidFill>
              </a:rPr>
              <a:t>Ano</a:t>
            </a:r>
            <a:r>
              <a:rPr lang="en-US" sz="1400" dirty="0">
                <a:solidFill>
                  <a:schemeClr val="tx1"/>
                </a:solidFill>
              </a:rPr>
              <a:t> (</a:t>
            </a:r>
            <a:r>
              <a:rPr lang="en-US" sz="1400" dirty="0" err="1">
                <a:solidFill>
                  <a:schemeClr val="tx1"/>
                </a:solidFill>
              </a:rPr>
              <a:t>Chave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primária</a:t>
            </a:r>
            <a:r>
              <a:rPr lang="en-US" sz="1400" dirty="0">
                <a:solidFill>
                  <a:schemeClr val="tx1"/>
                </a:solidFill>
              </a:rPr>
              <a:t>) </a:t>
            </a:r>
            <a:endParaRPr lang="pt-PT" sz="1400" b="1" u="sng" dirty="0">
              <a:solidFill>
                <a:schemeClr val="tx1"/>
              </a:solidFill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Lógica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14</a:t>
            </a:fld>
            <a:endParaRPr lang="pt-PT"/>
          </a:p>
        </p:txBody>
      </p:sp>
      <p:sp>
        <p:nvSpPr>
          <p:cNvPr id="206" name="Shape 206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Validação Segundo Regras de Normalização </a:t>
            </a: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000000"/>
              </a:solidFill>
            </a:endParaRP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600" b="1" u="sng" dirty="0">
                <a:solidFill>
                  <a:srgbClr val="000000"/>
                </a:solidFill>
              </a:rPr>
              <a:t>3ª Forma Normal (3FN)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000000"/>
                </a:solidFill>
              </a:rPr>
              <a:t>		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000000"/>
                </a:solidFill>
              </a:rPr>
              <a:t>	</a:t>
            </a:r>
            <a:r>
              <a:rPr lang="pt-PT" sz="1400" dirty="0" smtClean="0">
                <a:solidFill>
                  <a:srgbClr val="000000"/>
                </a:solidFill>
              </a:rPr>
              <a:t>Todas </a:t>
            </a:r>
            <a:r>
              <a:rPr lang="pt-PT" sz="1400" dirty="0">
                <a:solidFill>
                  <a:srgbClr val="000000"/>
                </a:solidFill>
              </a:rPr>
              <a:t>as relações na 2FN</a:t>
            </a:r>
          </a:p>
          <a:p>
            <a:pPr lvl="0" rtl="0">
              <a:spcBef>
                <a:spcPts val="0"/>
              </a:spcBef>
              <a:buNone/>
            </a:pPr>
            <a:endParaRPr sz="1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PT" sz="1400" dirty="0">
                <a:solidFill>
                  <a:srgbClr val="000000"/>
                </a:solidFill>
              </a:rPr>
              <a:t>	</a:t>
            </a:r>
            <a:r>
              <a:rPr lang="pt-PT" sz="1400" dirty="0" smtClean="0">
                <a:solidFill>
                  <a:srgbClr val="000000"/>
                </a:solidFill>
              </a:rPr>
              <a:t>Não </a:t>
            </a:r>
            <a:r>
              <a:rPr lang="pt-PT" sz="1400" dirty="0">
                <a:solidFill>
                  <a:srgbClr val="000000"/>
                </a:solidFill>
              </a:rPr>
              <a:t>existem dependências transitivas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Lógica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15</a:t>
            </a:fld>
            <a:endParaRPr lang="pt-PT"/>
          </a:p>
        </p:txBody>
      </p:sp>
      <p:sp>
        <p:nvSpPr>
          <p:cNvPr id="214" name="Shape 214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Validação Segundo Regras de </a:t>
            </a:r>
            <a:r>
              <a:rPr lang="pt-PT" sz="2400" b="1" dirty="0" smtClean="0">
                <a:solidFill>
                  <a:srgbClr val="000000"/>
                </a:solidFill>
              </a:rPr>
              <a:t>Normalização</a:t>
            </a:r>
            <a:endParaRPr lang="pt-PT" sz="24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000000"/>
              </a:solidFill>
            </a:endParaRP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600" b="1" u="sng" dirty="0">
                <a:solidFill>
                  <a:srgbClr val="000000"/>
                </a:solidFill>
              </a:rPr>
              <a:t>Forma Normal Boyce-Codd (FNBC)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000000"/>
                </a:solidFill>
              </a:rPr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000000"/>
                </a:solidFill>
              </a:rPr>
              <a:t>	</a:t>
            </a:r>
            <a:r>
              <a:rPr lang="pt-PT" sz="1400" dirty="0" smtClean="0">
                <a:solidFill>
                  <a:srgbClr val="000000"/>
                </a:solidFill>
              </a:rPr>
              <a:t>Todas as relações na 3ª </a:t>
            </a:r>
            <a:r>
              <a:rPr lang="pt-PT" sz="1400" dirty="0">
                <a:solidFill>
                  <a:srgbClr val="000000"/>
                </a:solidFill>
              </a:rPr>
              <a:t>FN</a:t>
            </a:r>
          </a:p>
          <a:p>
            <a:pPr lvl="0" rtl="0">
              <a:spcBef>
                <a:spcPts val="0"/>
              </a:spcBef>
              <a:buNone/>
            </a:pPr>
            <a:endParaRPr sz="1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PT" sz="1400" dirty="0">
                <a:solidFill>
                  <a:srgbClr val="000000"/>
                </a:solidFill>
              </a:rPr>
              <a:t>	</a:t>
            </a:r>
            <a:r>
              <a:rPr lang="pt-PT" sz="1400" dirty="0" smtClean="0">
                <a:solidFill>
                  <a:srgbClr val="000000"/>
                </a:solidFill>
              </a:rPr>
              <a:t>Todos </a:t>
            </a:r>
            <a:r>
              <a:rPr lang="pt-PT" sz="1400" dirty="0">
                <a:solidFill>
                  <a:srgbClr val="000000"/>
                </a:solidFill>
              </a:rPr>
              <a:t>os determinantes das dependências funcionais são chaves </a:t>
            </a:r>
            <a:r>
              <a:rPr lang="pt-PT" sz="1400" dirty="0" smtClean="0">
                <a:solidFill>
                  <a:srgbClr val="000000"/>
                </a:solidFill>
              </a:rPr>
              <a:t>candidatas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 sz="1400" dirty="0">
                <a:solidFill>
                  <a:srgbClr val="000000"/>
                </a:solidFill>
              </a:rPr>
              <a:t>	</a:t>
            </a:r>
            <a:endParaRPr lang="pt-PT" sz="1400" dirty="0" smtClean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PT" sz="1400" dirty="0">
                <a:solidFill>
                  <a:srgbClr val="000000"/>
                </a:solidFill>
              </a:rPr>
              <a:t>	</a:t>
            </a:r>
            <a:r>
              <a:rPr lang="pt-PT" sz="1400" b="1" u="sng" dirty="0" smtClean="0">
                <a:solidFill>
                  <a:srgbClr val="000000"/>
                </a:solidFill>
              </a:rPr>
              <a:t>EXEMPLO:</a:t>
            </a:r>
            <a:endParaRPr lang="pt-PT" sz="1400" b="1" u="sng" dirty="0">
              <a:solidFill>
                <a:srgbClr val="000000"/>
              </a:solidFill>
            </a:endParaRPr>
          </a:p>
          <a:p>
            <a:r>
              <a:rPr lang="en-US" sz="1800" b="1" dirty="0" smtClean="0">
                <a:solidFill>
                  <a:srgbClr val="00387E"/>
                </a:solidFill>
              </a:rPr>
              <a:t>	</a:t>
            </a:r>
            <a:r>
              <a:rPr lang="pt-BR" sz="1400" b="1" dirty="0" smtClean="0">
                <a:solidFill>
                  <a:schemeClr val="tx1"/>
                </a:solidFill>
              </a:rPr>
              <a:t>Utilizador = {</a:t>
            </a:r>
            <a:r>
              <a:rPr lang="pt-BR" sz="1400" dirty="0" smtClean="0">
                <a:solidFill>
                  <a:schemeClr val="tx1"/>
                </a:solidFill>
              </a:rPr>
              <a:t>idUser</a:t>
            </a:r>
            <a:r>
              <a:rPr lang="pt-BR" sz="1400" dirty="0">
                <a:solidFill>
                  <a:schemeClr val="tx1"/>
                </a:solidFill>
              </a:rPr>
              <a:t>, Nome, Tipo, Email, Telefone, CC, </a:t>
            </a:r>
            <a:r>
              <a:rPr lang="pt-BR" sz="1400" dirty="0" smtClean="0">
                <a:solidFill>
                  <a:schemeClr val="tx1"/>
                </a:solidFill>
              </a:rPr>
              <a:t>NroMecanografico}</a:t>
            </a:r>
          </a:p>
          <a:p>
            <a:r>
              <a:rPr lang="pt-BR" sz="1400" dirty="0">
                <a:solidFill>
                  <a:schemeClr val="tx1"/>
                </a:solidFill>
              </a:rPr>
              <a:t>	</a:t>
            </a:r>
          </a:p>
          <a:p>
            <a:r>
              <a:rPr lang="pt-BR" sz="1400" dirty="0">
                <a:solidFill>
                  <a:schemeClr val="tx1"/>
                </a:solidFill>
              </a:rPr>
              <a:t>	</a:t>
            </a:r>
            <a:r>
              <a:rPr lang="pt-BR" sz="1400" b="1" dirty="0" smtClean="0">
                <a:solidFill>
                  <a:schemeClr val="tx1"/>
                </a:solidFill>
              </a:rPr>
              <a:t>idUser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  <a:r>
              <a:rPr lang="pt-BR" sz="1400" dirty="0">
                <a:solidFill>
                  <a:schemeClr val="tx1"/>
                </a:solidFill>
              </a:rPr>
              <a:t>-&gt; Nome, Tipo, Email, Telefone, CC, NroMecanografico (Chave primária) 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	</a:t>
            </a:r>
            <a:r>
              <a:rPr lang="en-US" sz="1400" b="1" dirty="0" smtClean="0">
                <a:solidFill>
                  <a:schemeClr val="tx1"/>
                </a:solidFill>
              </a:rPr>
              <a:t>CC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-&gt; </a:t>
            </a:r>
            <a:r>
              <a:rPr lang="en-US" sz="1400" dirty="0" err="1">
                <a:solidFill>
                  <a:schemeClr val="tx1"/>
                </a:solidFill>
              </a:rPr>
              <a:t>idUser</a:t>
            </a:r>
            <a:r>
              <a:rPr lang="en-US" sz="1400" dirty="0">
                <a:solidFill>
                  <a:schemeClr val="tx1"/>
                </a:solidFill>
              </a:rPr>
              <a:t>, Nome, </a:t>
            </a:r>
            <a:r>
              <a:rPr lang="en-US" sz="1400" dirty="0" err="1">
                <a:solidFill>
                  <a:schemeClr val="tx1"/>
                </a:solidFill>
              </a:rPr>
              <a:t>Tipo</a:t>
            </a:r>
            <a:r>
              <a:rPr lang="en-US" sz="1400" dirty="0">
                <a:solidFill>
                  <a:schemeClr val="tx1"/>
                </a:solidFill>
              </a:rPr>
              <a:t>, Email, </a:t>
            </a:r>
            <a:r>
              <a:rPr lang="en-US" sz="1400" dirty="0" err="1">
                <a:solidFill>
                  <a:schemeClr val="tx1"/>
                </a:solidFill>
              </a:rPr>
              <a:t>Telefone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NroMecanografico</a:t>
            </a:r>
            <a:r>
              <a:rPr lang="en-US" sz="1400" dirty="0">
                <a:solidFill>
                  <a:schemeClr val="tx1"/>
                </a:solidFill>
              </a:rPr>
              <a:t> (</a:t>
            </a:r>
            <a:r>
              <a:rPr lang="en-US" sz="1400" dirty="0" err="1">
                <a:solidFill>
                  <a:schemeClr val="tx1"/>
                </a:solidFill>
              </a:rPr>
              <a:t>Chave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candidata</a:t>
            </a:r>
            <a:r>
              <a:rPr lang="en-US" sz="1400" dirty="0">
                <a:solidFill>
                  <a:schemeClr val="tx1"/>
                </a:solidFill>
              </a:rPr>
              <a:t>) 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	</a:t>
            </a:r>
            <a:r>
              <a:rPr lang="en-US" sz="1400" b="1" dirty="0" err="1" smtClean="0">
                <a:solidFill>
                  <a:schemeClr val="tx1"/>
                </a:solidFill>
              </a:rPr>
              <a:t>NroMecanografico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-&gt; </a:t>
            </a:r>
            <a:r>
              <a:rPr lang="en-US" sz="1400" dirty="0" err="1">
                <a:solidFill>
                  <a:schemeClr val="tx1"/>
                </a:solidFill>
              </a:rPr>
              <a:t>idUser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dUser</a:t>
            </a:r>
            <a:r>
              <a:rPr lang="en-US" sz="1400" dirty="0">
                <a:solidFill>
                  <a:schemeClr val="tx1"/>
                </a:solidFill>
              </a:rPr>
              <a:t>, Nome, </a:t>
            </a:r>
            <a:r>
              <a:rPr lang="en-US" sz="1400" dirty="0" err="1">
                <a:solidFill>
                  <a:schemeClr val="tx1"/>
                </a:solidFill>
              </a:rPr>
              <a:t>Tipo</a:t>
            </a:r>
            <a:r>
              <a:rPr lang="en-US" sz="1400" dirty="0">
                <a:solidFill>
                  <a:schemeClr val="tx1"/>
                </a:solidFill>
              </a:rPr>
              <a:t>, Email, </a:t>
            </a:r>
            <a:r>
              <a:rPr lang="en-US" sz="1400" dirty="0" err="1">
                <a:solidFill>
                  <a:schemeClr val="tx1"/>
                </a:solidFill>
              </a:rPr>
              <a:t>Telefone</a:t>
            </a:r>
            <a:r>
              <a:rPr lang="en-US" sz="1400" dirty="0">
                <a:solidFill>
                  <a:schemeClr val="tx1"/>
                </a:solidFill>
              </a:rPr>
              <a:t>, CC (</a:t>
            </a:r>
            <a:r>
              <a:rPr lang="en-US" sz="1400" dirty="0" err="1">
                <a:solidFill>
                  <a:schemeClr val="tx1"/>
                </a:solidFill>
              </a:rPr>
              <a:t>Chave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candidata</a:t>
            </a:r>
            <a:r>
              <a:rPr lang="en-US" sz="1400" dirty="0">
                <a:solidFill>
                  <a:schemeClr val="tx1"/>
                </a:solidFill>
              </a:rPr>
              <a:t>) </a:t>
            </a:r>
            <a:endParaRPr sz="1400" b="1" dirty="0">
              <a:solidFill>
                <a:schemeClr val="tx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800" b="1" dirty="0">
              <a:solidFill>
                <a:srgbClr val="00387E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PT" sz="1800" b="1" dirty="0">
                <a:solidFill>
                  <a:srgbClr val="00387E"/>
                </a:solidFill>
              </a:rPr>
              <a:t>		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Lógica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16</a:t>
            </a:fld>
            <a:endParaRPr lang="pt-PT"/>
          </a:p>
        </p:txBody>
      </p:sp>
      <p:sp>
        <p:nvSpPr>
          <p:cNvPr id="222" name="Shape 222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8229600" cy="708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pt-PT" sz="3600">
                <a:solidFill>
                  <a:srgbClr val="000000"/>
                </a:solidFill>
              </a:rPr>
              <a:t> Modelação Lógica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17</a:t>
            </a:fld>
            <a:endParaRPr lang="pt-PT"/>
          </a:p>
        </p:txBody>
      </p:sp>
      <p:sp>
        <p:nvSpPr>
          <p:cNvPr id="229" name="Shape 229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1775" y="672899"/>
            <a:ext cx="6063724" cy="4053418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/>
        </p:nvSpPr>
        <p:spPr>
          <a:xfrm>
            <a:off x="0" y="997775"/>
            <a:ext cx="4014299" cy="358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Char char="●"/>
            </a:pPr>
            <a:r>
              <a:rPr lang="pt-PT" sz="1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Validação Segundo Transações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 sz="1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</a:p>
          <a:p>
            <a:pPr lvl="0" rtl="0">
              <a:spcBef>
                <a:spcPts val="0"/>
              </a:spcBef>
              <a:buNone/>
            </a:pPr>
            <a:endParaRPr sz="18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rtl="0">
              <a:spcBef>
                <a:spcPts val="0"/>
              </a:spcBef>
              <a:buNone/>
            </a:pPr>
            <a:r>
              <a:rPr lang="pt-PT" sz="1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Exemplo: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18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pt-PT" sz="2400" b="1" u="sng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Efectuar Requisição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Restrições de Integridade</a:t>
            </a: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000000"/>
                </a:solidFill>
              </a:rPr>
              <a:t>Integridade de Domínio</a:t>
            </a: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marL="457200" lvl="0" indent="-31115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300" dirty="0">
                <a:solidFill>
                  <a:srgbClr val="000000"/>
                </a:solidFill>
              </a:rPr>
              <a:t>Chave para Colecção na tabela Livro pode assumir nulo</a:t>
            </a:r>
          </a:p>
          <a:p>
            <a:pPr lvl="0" rtl="0">
              <a:spcBef>
                <a:spcPts val="0"/>
              </a:spcBef>
              <a:buNone/>
            </a:pPr>
            <a:endParaRPr sz="600" dirty="0">
              <a:solidFill>
                <a:srgbClr val="000000"/>
              </a:solidFill>
            </a:endParaRPr>
          </a:p>
          <a:p>
            <a:pPr marL="457200" lvl="0" indent="-3111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300" dirty="0">
                <a:solidFill>
                  <a:srgbClr val="000000"/>
                </a:solidFill>
              </a:rPr>
              <a:t>Atributo </a:t>
            </a:r>
            <a:r>
              <a:rPr lang="pt-PT" sz="1300" b="1" dirty="0" smtClean="0">
                <a:solidFill>
                  <a:srgbClr val="000000"/>
                </a:solidFill>
              </a:rPr>
              <a:t>Disponibilidade (INT)</a:t>
            </a:r>
            <a:r>
              <a:rPr lang="pt-PT" sz="1300" dirty="0" smtClean="0">
                <a:solidFill>
                  <a:srgbClr val="000000"/>
                </a:solidFill>
              </a:rPr>
              <a:t>, </a:t>
            </a:r>
            <a:r>
              <a:rPr lang="pt-PT" sz="1300" dirty="0">
                <a:solidFill>
                  <a:srgbClr val="000000"/>
                </a:solidFill>
              </a:rPr>
              <a:t>na tabela </a:t>
            </a:r>
            <a:r>
              <a:rPr lang="pt-PT" sz="1300" b="1" dirty="0">
                <a:solidFill>
                  <a:srgbClr val="000000"/>
                </a:solidFill>
              </a:rPr>
              <a:t>Exemplar</a:t>
            </a:r>
            <a:r>
              <a:rPr lang="pt-PT" sz="1300" dirty="0">
                <a:solidFill>
                  <a:srgbClr val="000000"/>
                </a:solidFill>
              </a:rPr>
              <a:t>:</a:t>
            </a:r>
          </a:p>
          <a:p>
            <a:pPr marL="457200" lvl="0" indent="3873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pt-PT" sz="1300" b="1" dirty="0">
                <a:solidFill>
                  <a:srgbClr val="000000"/>
                </a:solidFill>
              </a:rPr>
              <a:t>0 -</a:t>
            </a:r>
            <a:r>
              <a:rPr lang="pt-PT" sz="1300" dirty="0">
                <a:solidFill>
                  <a:srgbClr val="000000"/>
                </a:solidFill>
              </a:rPr>
              <a:t> caso o exemplar não seja requisitável;</a:t>
            </a:r>
          </a:p>
          <a:p>
            <a:pPr marL="457200" lvl="0" indent="3873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pt-PT" sz="1300" b="1" dirty="0">
                <a:solidFill>
                  <a:srgbClr val="000000"/>
                </a:solidFill>
              </a:rPr>
              <a:t>1 - </a:t>
            </a:r>
            <a:r>
              <a:rPr lang="pt-PT" sz="1300" dirty="0">
                <a:solidFill>
                  <a:srgbClr val="000000"/>
                </a:solidFill>
              </a:rPr>
              <a:t>se já se encontrar </a:t>
            </a:r>
            <a:r>
              <a:rPr lang="pt-PT" sz="1300" dirty="0" smtClean="0">
                <a:solidFill>
                  <a:srgbClr val="000000"/>
                </a:solidFill>
              </a:rPr>
              <a:t>requisitado;</a:t>
            </a:r>
          </a:p>
          <a:p>
            <a:pPr marL="457200" lvl="0" indent="3873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pt-PT" sz="1300" b="1" dirty="0" smtClean="0">
                <a:solidFill>
                  <a:srgbClr val="000000"/>
                </a:solidFill>
              </a:rPr>
              <a:t>2 </a:t>
            </a:r>
            <a:r>
              <a:rPr lang="pt-PT" sz="1300" b="1" dirty="0">
                <a:solidFill>
                  <a:srgbClr val="000000"/>
                </a:solidFill>
              </a:rPr>
              <a:t>-</a:t>
            </a:r>
            <a:r>
              <a:rPr lang="pt-PT" sz="1300" dirty="0">
                <a:solidFill>
                  <a:srgbClr val="000000"/>
                </a:solidFill>
              </a:rPr>
              <a:t> caso esteja disponível.</a:t>
            </a:r>
          </a:p>
          <a:p>
            <a:pPr marL="457200" lvl="0" indent="3873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endParaRPr sz="600" dirty="0">
              <a:solidFill>
                <a:srgbClr val="000000"/>
              </a:solidFill>
            </a:endParaRPr>
          </a:p>
          <a:p>
            <a:pPr marL="457200" lvl="0" indent="-3111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300" dirty="0">
                <a:solidFill>
                  <a:srgbClr val="000000"/>
                </a:solidFill>
              </a:rPr>
              <a:t>Atributo </a:t>
            </a:r>
            <a:r>
              <a:rPr lang="pt-PT" sz="1300" b="1" dirty="0" smtClean="0">
                <a:solidFill>
                  <a:srgbClr val="000000"/>
                </a:solidFill>
              </a:rPr>
              <a:t>Estado (INT)</a:t>
            </a:r>
            <a:r>
              <a:rPr lang="pt-PT" sz="1300" dirty="0" smtClean="0">
                <a:solidFill>
                  <a:srgbClr val="000000"/>
                </a:solidFill>
              </a:rPr>
              <a:t>, </a:t>
            </a:r>
            <a:r>
              <a:rPr lang="pt-PT" sz="1300" dirty="0">
                <a:solidFill>
                  <a:srgbClr val="000000"/>
                </a:solidFill>
              </a:rPr>
              <a:t>na tabela </a:t>
            </a:r>
            <a:r>
              <a:rPr lang="pt-PT" sz="1300" b="1" dirty="0">
                <a:solidFill>
                  <a:srgbClr val="000000"/>
                </a:solidFill>
              </a:rPr>
              <a:t>Requisição</a:t>
            </a:r>
            <a:r>
              <a:rPr lang="pt-PT" sz="1300" dirty="0">
                <a:solidFill>
                  <a:srgbClr val="000000"/>
                </a:solidFill>
              </a:rPr>
              <a:t>: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PT" sz="1300" dirty="0">
                <a:solidFill>
                  <a:srgbClr val="000000"/>
                </a:solidFill>
              </a:rPr>
              <a:t>        </a:t>
            </a:r>
            <a:r>
              <a:rPr lang="pt-PT" sz="1300" b="1" dirty="0" smtClean="0">
                <a:solidFill>
                  <a:srgbClr val="000000"/>
                </a:solidFill>
              </a:rPr>
              <a:t>0 </a:t>
            </a:r>
            <a:r>
              <a:rPr lang="pt-PT" sz="1300" b="1" dirty="0">
                <a:solidFill>
                  <a:srgbClr val="000000"/>
                </a:solidFill>
              </a:rPr>
              <a:t>–</a:t>
            </a:r>
            <a:r>
              <a:rPr lang="pt-PT" sz="1300" dirty="0">
                <a:solidFill>
                  <a:srgbClr val="000000"/>
                </a:solidFill>
              </a:rPr>
              <a:t> caso a requisição esteja ativa, ou seja, o exemplar encontra-se com o utilizador;</a:t>
            </a:r>
          </a:p>
          <a:p>
            <a:pPr marL="457200" lvl="0" indent="3873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pt-PT" sz="1300" b="1" dirty="0">
                <a:solidFill>
                  <a:srgbClr val="000000"/>
                </a:solidFill>
              </a:rPr>
              <a:t>1 –</a:t>
            </a:r>
            <a:r>
              <a:rPr lang="pt-PT" sz="1300" dirty="0">
                <a:solidFill>
                  <a:srgbClr val="000000"/>
                </a:solidFill>
              </a:rPr>
              <a:t> caso o exemplar já tenha sido entregue.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PT" sz="1400" dirty="0">
                <a:solidFill>
                  <a:srgbClr val="000000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	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Lógica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18</a:t>
            </a:fld>
            <a:endParaRPr lang="pt-PT"/>
          </a:p>
        </p:txBody>
      </p:sp>
      <p:sp>
        <p:nvSpPr>
          <p:cNvPr id="239" name="Shape 239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Restrições de </a:t>
            </a:r>
            <a:r>
              <a:rPr lang="pt-PT" sz="2400" b="1" dirty="0" smtClean="0">
                <a:solidFill>
                  <a:srgbClr val="000000"/>
                </a:solidFill>
              </a:rPr>
              <a:t>Integridade – Integridade de Domínio</a:t>
            </a:r>
            <a:endParaRPr lang="pt-PT" sz="24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marL="457200" lvl="0" indent="-3111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300" dirty="0">
                <a:solidFill>
                  <a:schemeClr val="dk1"/>
                </a:solidFill>
              </a:rPr>
              <a:t>Atributo </a:t>
            </a:r>
            <a:r>
              <a:rPr lang="pt-PT" sz="1300" b="1" dirty="0" smtClean="0">
                <a:solidFill>
                  <a:schemeClr val="dk1"/>
                </a:solidFill>
              </a:rPr>
              <a:t>Tipo </a:t>
            </a:r>
            <a:r>
              <a:rPr lang="pt-PT" sz="1300" b="1" dirty="0" smtClean="0">
                <a:solidFill>
                  <a:schemeClr val="dk1"/>
                </a:solidFill>
              </a:rPr>
              <a:t>(VARCHAR(2)) </a:t>
            </a:r>
            <a:r>
              <a:rPr lang="pt-PT" sz="1300" dirty="0">
                <a:solidFill>
                  <a:schemeClr val="dk1"/>
                </a:solidFill>
              </a:rPr>
              <a:t>na tabela </a:t>
            </a:r>
            <a:r>
              <a:rPr lang="pt-PT" sz="1300" b="1" dirty="0" smtClean="0">
                <a:solidFill>
                  <a:schemeClr val="dk1"/>
                </a:solidFill>
              </a:rPr>
              <a:t>Utilizador</a:t>
            </a:r>
            <a:r>
              <a:rPr lang="pt-PT" sz="1300" dirty="0" smtClean="0">
                <a:solidFill>
                  <a:schemeClr val="dk1"/>
                </a:solidFill>
              </a:rPr>
              <a:t>:</a:t>
            </a:r>
          </a:p>
          <a:p>
            <a:pPr marL="1460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pt-PT" sz="1300" b="1" dirty="0">
                <a:solidFill>
                  <a:schemeClr val="dk1"/>
                </a:solidFill>
              </a:rPr>
              <a:t>	</a:t>
            </a:r>
            <a:r>
              <a:rPr lang="pt-PT" sz="1300" b="1" dirty="0" smtClean="0">
                <a:solidFill>
                  <a:schemeClr val="dk1"/>
                </a:solidFill>
              </a:rPr>
              <a:t>A </a:t>
            </a:r>
            <a:r>
              <a:rPr lang="pt-PT" sz="1300" b="1" dirty="0">
                <a:solidFill>
                  <a:schemeClr val="dk1"/>
                </a:solidFill>
              </a:rPr>
              <a:t>–</a:t>
            </a:r>
            <a:r>
              <a:rPr lang="pt-PT" sz="1300" dirty="0">
                <a:solidFill>
                  <a:schemeClr val="dk1"/>
                </a:solidFill>
              </a:rPr>
              <a:t> caso o utilizador seja um aluno de licenciatura;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PT" sz="1300" dirty="0">
                <a:solidFill>
                  <a:schemeClr val="dk1"/>
                </a:solidFill>
              </a:rPr>
              <a:t>        	</a:t>
            </a:r>
            <a:r>
              <a:rPr lang="pt-PT" sz="1300" b="1" dirty="0" smtClean="0">
                <a:solidFill>
                  <a:schemeClr val="dk1"/>
                </a:solidFill>
              </a:rPr>
              <a:t>PG/ID </a:t>
            </a:r>
            <a:r>
              <a:rPr lang="pt-PT" sz="1300" b="1" dirty="0">
                <a:solidFill>
                  <a:schemeClr val="dk1"/>
                </a:solidFill>
              </a:rPr>
              <a:t>–</a:t>
            </a:r>
            <a:r>
              <a:rPr lang="pt-PT" sz="1300" dirty="0">
                <a:solidFill>
                  <a:schemeClr val="dk1"/>
                </a:solidFill>
              </a:rPr>
              <a:t> caso o utilizador seja aluno de pós graduação;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PT" sz="1300" dirty="0">
                <a:solidFill>
                  <a:schemeClr val="dk1"/>
                </a:solidFill>
              </a:rPr>
              <a:t>        	</a:t>
            </a:r>
            <a:r>
              <a:rPr lang="pt-PT" sz="1300" b="1" dirty="0" smtClean="0">
                <a:solidFill>
                  <a:schemeClr val="dk1"/>
                </a:solidFill>
              </a:rPr>
              <a:t>D </a:t>
            </a:r>
            <a:r>
              <a:rPr lang="pt-PT" sz="1300" b="1" dirty="0">
                <a:solidFill>
                  <a:schemeClr val="dk1"/>
                </a:solidFill>
              </a:rPr>
              <a:t>–</a:t>
            </a:r>
            <a:r>
              <a:rPr lang="pt-PT" sz="1300" dirty="0">
                <a:solidFill>
                  <a:schemeClr val="dk1"/>
                </a:solidFill>
              </a:rPr>
              <a:t> se o utilizador é um docente;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PT" sz="1300" dirty="0">
                <a:solidFill>
                  <a:schemeClr val="dk1"/>
                </a:solidFill>
              </a:rPr>
              <a:t>        	</a:t>
            </a:r>
            <a:r>
              <a:rPr lang="pt-PT" sz="1300" b="1" dirty="0" smtClean="0">
                <a:solidFill>
                  <a:schemeClr val="dk1"/>
                </a:solidFill>
              </a:rPr>
              <a:t>F </a:t>
            </a:r>
            <a:r>
              <a:rPr lang="pt-PT" sz="1300" b="1" dirty="0">
                <a:solidFill>
                  <a:schemeClr val="dk1"/>
                </a:solidFill>
              </a:rPr>
              <a:t>–</a:t>
            </a:r>
            <a:r>
              <a:rPr lang="pt-PT" sz="1300" dirty="0">
                <a:solidFill>
                  <a:schemeClr val="dk1"/>
                </a:solidFill>
              </a:rPr>
              <a:t> se o utilizador é um funcionário;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PT" sz="1300" dirty="0">
                <a:solidFill>
                  <a:schemeClr val="dk1"/>
                </a:solidFill>
              </a:rPr>
              <a:t>        	</a:t>
            </a:r>
            <a:r>
              <a:rPr lang="pt-PT" sz="1300" b="1" dirty="0" smtClean="0">
                <a:solidFill>
                  <a:schemeClr val="dk1"/>
                </a:solidFill>
              </a:rPr>
              <a:t>LE </a:t>
            </a:r>
            <a:r>
              <a:rPr lang="pt-PT" sz="1300" b="1" dirty="0">
                <a:solidFill>
                  <a:schemeClr val="dk1"/>
                </a:solidFill>
              </a:rPr>
              <a:t>–</a:t>
            </a:r>
            <a:r>
              <a:rPr lang="pt-PT" sz="1300" dirty="0">
                <a:solidFill>
                  <a:schemeClr val="dk1"/>
                </a:solidFill>
              </a:rPr>
              <a:t> se o utilizador é um leitor externo, não estando por isso registado na universidade;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PT" sz="1300" dirty="0">
                <a:solidFill>
                  <a:schemeClr val="dk1"/>
                </a:solidFill>
              </a:rPr>
              <a:t>        	</a:t>
            </a:r>
            <a:r>
              <a:rPr lang="pt-PT" sz="1300" b="1" dirty="0" smtClean="0">
                <a:solidFill>
                  <a:schemeClr val="dk1"/>
                </a:solidFill>
              </a:rPr>
              <a:t>X </a:t>
            </a:r>
            <a:r>
              <a:rPr lang="pt-PT" sz="1300" b="1" dirty="0">
                <a:solidFill>
                  <a:schemeClr val="dk1"/>
                </a:solidFill>
              </a:rPr>
              <a:t>– </a:t>
            </a:r>
            <a:r>
              <a:rPr lang="pt-PT" sz="1300" dirty="0">
                <a:solidFill>
                  <a:schemeClr val="dk1"/>
                </a:solidFill>
              </a:rPr>
              <a:t>caso o utilizador seja aluno de Erasmus.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600" dirty="0">
              <a:solidFill>
                <a:schemeClr val="dk1"/>
              </a:solidFill>
            </a:endParaRPr>
          </a:p>
          <a:p>
            <a:pPr marL="457200" lvl="0" indent="-3111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300" dirty="0">
                <a:solidFill>
                  <a:schemeClr val="dk1"/>
                </a:solidFill>
              </a:rPr>
              <a:t>Atributo </a:t>
            </a:r>
            <a:r>
              <a:rPr lang="pt-PT" sz="1300" b="1" dirty="0" smtClean="0">
                <a:solidFill>
                  <a:schemeClr val="dk1"/>
                </a:solidFill>
              </a:rPr>
              <a:t>Estado </a:t>
            </a:r>
            <a:r>
              <a:rPr lang="pt-PT" sz="1300" b="1" dirty="0" smtClean="0">
                <a:solidFill>
                  <a:schemeClr val="dk1"/>
                </a:solidFill>
              </a:rPr>
              <a:t>(INT) </a:t>
            </a:r>
            <a:r>
              <a:rPr lang="pt-PT" sz="1300" dirty="0">
                <a:solidFill>
                  <a:schemeClr val="dk1"/>
                </a:solidFill>
              </a:rPr>
              <a:t>na tabela resultante do relacionamento </a:t>
            </a:r>
            <a:r>
              <a:rPr lang="pt-PT" sz="1300" b="1" dirty="0">
                <a:solidFill>
                  <a:schemeClr val="dk1"/>
                </a:solidFill>
              </a:rPr>
              <a:t>Exemplar – Utilizador</a:t>
            </a:r>
            <a:r>
              <a:rPr lang="pt-PT" sz="1300" dirty="0">
                <a:solidFill>
                  <a:schemeClr val="dk1"/>
                </a:solidFill>
              </a:rPr>
              <a:t>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PT" sz="1300" dirty="0">
                <a:solidFill>
                  <a:schemeClr val="dk1"/>
                </a:solidFill>
              </a:rPr>
              <a:t>        	</a:t>
            </a:r>
            <a:r>
              <a:rPr lang="pt-PT" sz="1300" b="1" dirty="0" smtClean="0">
                <a:solidFill>
                  <a:schemeClr val="dk1"/>
                </a:solidFill>
              </a:rPr>
              <a:t>0 </a:t>
            </a:r>
            <a:r>
              <a:rPr lang="pt-PT" sz="1300" b="1" dirty="0">
                <a:solidFill>
                  <a:schemeClr val="dk1"/>
                </a:solidFill>
              </a:rPr>
              <a:t>–</a:t>
            </a:r>
            <a:r>
              <a:rPr lang="pt-PT" sz="1300" dirty="0">
                <a:solidFill>
                  <a:schemeClr val="dk1"/>
                </a:solidFill>
              </a:rPr>
              <a:t> caso tenha sido efetuada uma reserva sobre o exemplar;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PT" sz="1300" dirty="0">
                <a:solidFill>
                  <a:schemeClr val="dk1"/>
                </a:solidFill>
              </a:rPr>
              <a:t>        	</a:t>
            </a:r>
            <a:r>
              <a:rPr lang="pt-PT" sz="1300" b="1" dirty="0" smtClean="0">
                <a:solidFill>
                  <a:schemeClr val="dk1"/>
                </a:solidFill>
              </a:rPr>
              <a:t>1 </a:t>
            </a:r>
            <a:r>
              <a:rPr lang="pt-PT" sz="1300" b="1" dirty="0">
                <a:solidFill>
                  <a:schemeClr val="dk1"/>
                </a:solidFill>
              </a:rPr>
              <a:t>–</a:t>
            </a:r>
            <a:r>
              <a:rPr lang="pt-PT" sz="1300" dirty="0">
                <a:solidFill>
                  <a:schemeClr val="dk1"/>
                </a:solidFill>
              </a:rPr>
              <a:t> se o exemplar já estiver pronto a levantar;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PT" sz="1300" dirty="0">
                <a:solidFill>
                  <a:schemeClr val="dk1"/>
                </a:solidFill>
              </a:rPr>
              <a:t>        	</a:t>
            </a:r>
            <a:r>
              <a:rPr lang="pt-PT" sz="1300" b="1" dirty="0" smtClean="0">
                <a:solidFill>
                  <a:schemeClr val="dk1"/>
                </a:solidFill>
              </a:rPr>
              <a:t>2 </a:t>
            </a:r>
            <a:r>
              <a:rPr lang="pt-PT" sz="1300" b="1" dirty="0">
                <a:solidFill>
                  <a:schemeClr val="dk1"/>
                </a:solidFill>
              </a:rPr>
              <a:t>–</a:t>
            </a:r>
            <a:r>
              <a:rPr lang="pt-PT" sz="1300" dirty="0">
                <a:solidFill>
                  <a:schemeClr val="dk1"/>
                </a:solidFill>
              </a:rPr>
              <a:t> caso o exemplar já tenha sido levantado após o pedido de reserva;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PT" sz="1300" dirty="0">
                <a:solidFill>
                  <a:schemeClr val="dk1"/>
                </a:solidFill>
              </a:rPr>
              <a:t>        	</a:t>
            </a:r>
            <a:r>
              <a:rPr lang="pt-PT" sz="1300" b="1" dirty="0" smtClean="0">
                <a:solidFill>
                  <a:schemeClr val="dk1"/>
                </a:solidFill>
              </a:rPr>
              <a:t>3 </a:t>
            </a:r>
            <a:r>
              <a:rPr lang="pt-PT" sz="1300" b="1" dirty="0">
                <a:solidFill>
                  <a:schemeClr val="dk1"/>
                </a:solidFill>
              </a:rPr>
              <a:t>–</a:t>
            </a:r>
            <a:r>
              <a:rPr lang="pt-PT" sz="1300" dirty="0">
                <a:solidFill>
                  <a:schemeClr val="dk1"/>
                </a:solidFill>
              </a:rPr>
              <a:t> caso a reserva tenha sido cancelada.</a:t>
            </a: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000000"/>
              </a:solidFill>
            </a:endParaRPr>
          </a:p>
        </p:txBody>
      </p:sp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Lógica</a:t>
            </a:r>
          </a:p>
        </p:txBody>
      </p:sp>
      <p:sp>
        <p:nvSpPr>
          <p:cNvPr id="246" name="Shape 24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19</a:t>
            </a:fld>
            <a:endParaRPr lang="pt-PT"/>
          </a:p>
        </p:txBody>
      </p:sp>
      <p:sp>
        <p:nvSpPr>
          <p:cNvPr id="247" name="Shape 247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939442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SzPct val="100000"/>
              <a:buChar char="●"/>
            </a:pPr>
            <a:r>
              <a:rPr lang="pt-PT" sz="1800" dirty="0"/>
              <a:t>Introdução</a:t>
            </a:r>
          </a:p>
          <a:p>
            <a:pPr marL="914400" lvl="0" indent="-342900" rtl="0">
              <a:lnSpc>
                <a:spcPct val="100000"/>
              </a:lnSpc>
              <a:spcBef>
                <a:spcPts val="0"/>
              </a:spcBef>
              <a:buSzPct val="163636"/>
              <a:buChar char="○"/>
            </a:pPr>
            <a:r>
              <a:rPr lang="pt-PT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Contextualização</a:t>
            </a:r>
          </a:p>
          <a:p>
            <a:pPr marL="914400" lvl="0" indent="-342900" rtl="0">
              <a:lnSpc>
                <a:spcPct val="100000"/>
              </a:lnSpc>
              <a:spcBef>
                <a:spcPts val="0"/>
              </a:spcBef>
              <a:buSzPct val="163636"/>
              <a:buChar char="○"/>
            </a:pPr>
            <a:r>
              <a:rPr lang="pt-PT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Apresentação do caso de estudo</a:t>
            </a:r>
          </a:p>
          <a:p>
            <a:pPr marL="914400" lvl="0" indent="-342900" rtl="0">
              <a:lnSpc>
                <a:spcPct val="100000"/>
              </a:lnSpc>
              <a:spcBef>
                <a:spcPts val="0"/>
              </a:spcBef>
              <a:buSzPct val="163636"/>
              <a:buChar char="○"/>
            </a:pPr>
            <a:r>
              <a:rPr lang="pt-PT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Motivação</a:t>
            </a:r>
          </a:p>
          <a:p>
            <a:pPr marL="914400" lvl="0" indent="-342900" rtl="0">
              <a:lnSpc>
                <a:spcPct val="100000"/>
              </a:lnSpc>
              <a:spcBef>
                <a:spcPts val="0"/>
              </a:spcBef>
              <a:buSzPct val="163636"/>
              <a:buChar char="○"/>
            </a:pPr>
            <a:r>
              <a:rPr lang="pt-PT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Objetivos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pt-PT" sz="1800" dirty="0"/>
              <a:t>Modelação Conceptual</a:t>
            </a:r>
          </a:p>
          <a:p>
            <a:pPr marL="914400" lvl="0" indent="-342900" rtl="0">
              <a:spcBef>
                <a:spcPts val="0"/>
              </a:spcBef>
              <a:buSzPct val="163636"/>
              <a:buChar char="○"/>
            </a:pPr>
            <a:r>
              <a:rPr lang="pt-PT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Levantamento de Requisitos</a:t>
            </a:r>
          </a:p>
          <a:p>
            <a:pPr marL="914400" lvl="0" indent="-342900" rtl="0">
              <a:spcBef>
                <a:spcPts val="0"/>
              </a:spcBef>
              <a:buSzPct val="163636"/>
              <a:buChar char="○"/>
            </a:pPr>
            <a:r>
              <a:rPr lang="pt-PT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Identificação de Entidades</a:t>
            </a:r>
          </a:p>
          <a:p>
            <a:pPr marL="914400" lvl="0" indent="-342900" rtl="0">
              <a:spcBef>
                <a:spcPts val="0"/>
              </a:spcBef>
              <a:buSzPct val="163636"/>
              <a:buChar char="○"/>
            </a:pPr>
            <a:r>
              <a:rPr lang="pt-PT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Modelo Conceptual Final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2000" dirty="0"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dirty="0"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dirty="0"/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pt-PT" dirty="0"/>
              <a:t/>
            </a:r>
            <a:br>
              <a:rPr lang="pt-PT" dirty="0"/>
            </a:br>
            <a:endParaRPr lang="pt-PT" dirty="0"/>
          </a:p>
        </p:txBody>
      </p:sp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535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lvl="0" indent="457200">
              <a:spcBef>
                <a:spcPts val="0"/>
              </a:spcBef>
              <a:buNone/>
            </a:pPr>
            <a:r>
              <a:rPr lang="pt-PT" sz="3600">
                <a:solidFill>
                  <a:schemeClr val="lt1"/>
                </a:solidFill>
              </a:rPr>
              <a:t>Conteúdo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2</a:t>
            </a:fld>
            <a:endParaRPr lang="pt-PT"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4648200" y="928817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pt-PT" sz="1800"/>
              <a:t>Modelação Lógica</a:t>
            </a:r>
          </a:p>
          <a:p>
            <a:pPr marL="914400" lvl="0" indent="-342900" rtl="0">
              <a:lnSpc>
                <a:spcPct val="100000"/>
              </a:lnSpc>
              <a:spcBef>
                <a:spcPts val="0"/>
              </a:spcBef>
              <a:buSzPct val="163636"/>
              <a:buChar char="○"/>
            </a:pPr>
            <a:r>
              <a:rPr lang="pt-PT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Derivação do Modelo </a:t>
            </a:r>
          </a:p>
          <a:p>
            <a:pPr marL="914400" lvl="0" indent="-342900" rtl="0">
              <a:lnSpc>
                <a:spcPct val="100000"/>
              </a:lnSpc>
              <a:spcBef>
                <a:spcPts val="0"/>
              </a:spcBef>
              <a:buSzPct val="163636"/>
              <a:buChar char="○"/>
            </a:pPr>
            <a:r>
              <a:rPr lang="pt-PT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Validação Segundo Regras de Normalização</a:t>
            </a:r>
          </a:p>
          <a:p>
            <a:pPr marL="914400" lvl="0" indent="-342900" rtl="0">
              <a:lnSpc>
                <a:spcPct val="100000"/>
              </a:lnSpc>
              <a:spcBef>
                <a:spcPts val="0"/>
              </a:spcBef>
              <a:buSzPct val="163636"/>
              <a:buChar char="○"/>
            </a:pPr>
            <a:r>
              <a:rPr lang="pt-PT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Validação Segundo Transações</a:t>
            </a:r>
          </a:p>
          <a:p>
            <a:pPr marL="914400" lvl="0" indent="-342900" rtl="0">
              <a:lnSpc>
                <a:spcPct val="100000"/>
              </a:lnSpc>
              <a:spcBef>
                <a:spcPts val="0"/>
              </a:spcBef>
              <a:buSzPct val="163636"/>
              <a:buChar char="○"/>
            </a:pPr>
            <a:r>
              <a:rPr lang="pt-PT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Restrições de Integridade</a:t>
            </a:r>
          </a:p>
          <a:p>
            <a:pPr marL="914400" lvl="0" indent="-342900" rtl="0">
              <a:lnSpc>
                <a:spcPct val="100000"/>
              </a:lnSpc>
              <a:spcBef>
                <a:spcPts val="0"/>
              </a:spcBef>
              <a:buSzPct val="163636"/>
              <a:buChar char="○"/>
            </a:pPr>
            <a:r>
              <a:rPr lang="pt-PT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Tamanho Inicial e Crescimento Futuro</a:t>
            </a:r>
          </a:p>
          <a:p>
            <a:pPr marL="457200" lvl="0" indent="-6985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pt-PT" sz="1800"/>
              <a:t>Modelação Física</a:t>
            </a:r>
          </a:p>
          <a:p>
            <a:pPr marL="914400" lvl="0" indent="-342900" rtl="0">
              <a:spcBef>
                <a:spcPts val="0"/>
              </a:spcBef>
              <a:buSzPct val="163636"/>
              <a:buChar char="○"/>
            </a:pPr>
            <a:r>
              <a:rPr lang="pt-PT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Tradução do Modelo</a:t>
            </a:r>
          </a:p>
          <a:p>
            <a:pPr marL="914400" lvl="0" indent="-342900" rtl="0">
              <a:spcBef>
                <a:spcPts val="0"/>
              </a:spcBef>
              <a:buSzPct val="163636"/>
              <a:buChar char="○"/>
            </a:pPr>
            <a:r>
              <a:rPr lang="pt-PT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Transações</a:t>
            </a:r>
          </a:p>
          <a:p>
            <a:pPr marL="914400" lvl="0" indent="-342900" rtl="0">
              <a:spcBef>
                <a:spcPts val="0"/>
              </a:spcBef>
              <a:buSzPct val="163636"/>
              <a:buChar char="○"/>
            </a:pPr>
            <a:r>
              <a:rPr lang="pt-PT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Estimativa de Espaço em Disco</a:t>
            </a:r>
          </a:p>
          <a:p>
            <a:pPr marL="914400" lvl="0" indent="-342900" rtl="0">
              <a:spcBef>
                <a:spcPts val="0"/>
              </a:spcBef>
              <a:buSzPct val="163636"/>
              <a:buChar char="○"/>
            </a:pPr>
            <a:r>
              <a:rPr lang="pt-PT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Vistas</a:t>
            </a:r>
          </a:p>
          <a:p>
            <a:pPr lvl="0" rtl="0"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>
              <a:spcBef>
                <a:spcPts val="0"/>
              </a:spcBef>
              <a:buSzPct val="100000"/>
              <a:buChar char="●"/>
            </a:pPr>
            <a:r>
              <a:rPr lang="pt-PT" sz="1800"/>
              <a:t>Conclusões e Trabalho Futuro</a:t>
            </a:r>
          </a:p>
        </p:txBody>
      </p:sp>
    </p:spTree>
  </p:cSld>
  <p:clrMapOvr>
    <a:masterClrMapping/>
  </p:clrMapOvr>
  <p:transition spd="slow" advTm="1092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Restrições de Integridade</a:t>
            </a: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pt-PT" sz="1800" b="1" dirty="0">
                <a:solidFill>
                  <a:srgbClr val="000000"/>
                </a:solidFill>
              </a:rPr>
              <a:t>Integridade de Entidade</a:t>
            </a: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>
                <a:solidFill>
                  <a:srgbClr val="000000"/>
                </a:solidFill>
              </a:rPr>
              <a:t>Valores de chave primária não </a:t>
            </a:r>
            <a:r>
              <a:rPr lang="pt-PT" sz="1400" dirty="0" smtClean="0">
                <a:solidFill>
                  <a:srgbClr val="000000"/>
                </a:solidFill>
              </a:rPr>
              <a:t>nulos</a:t>
            </a:r>
            <a:endParaRPr sz="600" dirty="0">
              <a:solidFill>
                <a:srgbClr val="000000"/>
              </a:solidFill>
            </a:endParaRP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>
                <a:solidFill>
                  <a:srgbClr val="000000"/>
                </a:solidFill>
              </a:rPr>
              <a:t>Não existem valores de chaves primárias </a:t>
            </a:r>
            <a:r>
              <a:rPr lang="pt-PT" sz="1400" dirty="0" smtClean="0">
                <a:solidFill>
                  <a:srgbClr val="000000"/>
                </a:solidFill>
              </a:rPr>
              <a:t>iguais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 smtClean="0">
                <a:solidFill>
                  <a:srgbClr val="000000"/>
                </a:solidFill>
              </a:rPr>
              <a:t>Garantida pelo SGBD</a:t>
            </a:r>
            <a:endParaRPr lang="pt-PT" sz="1400" dirty="0">
              <a:solidFill>
                <a:srgbClr val="000000"/>
              </a:solidFill>
            </a:endParaRPr>
          </a:p>
          <a:p>
            <a:pPr lvl="0" indent="457200" rtl="0">
              <a:spcBef>
                <a:spcPts val="0"/>
              </a:spcBef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pt-PT" sz="1800" b="1" dirty="0">
                <a:solidFill>
                  <a:schemeClr val="dk1"/>
                </a:solidFill>
              </a:rPr>
              <a:t>Restrições de Multiplicidade</a:t>
            </a: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chemeClr val="dk1"/>
              </a:solidFill>
            </a:endParaRPr>
          </a:p>
          <a:p>
            <a:pPr marL="457200" lvl="0" indent="-311150" rtl="0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>
                <a:solidFill>
                  <a:schemeClr val="dk1"/>
                </a:solidFill>
              </a:rPr>
              <a:t>Impostas na decisão dos relacionamentos entre tabelas</a:t>
            </a:r>
          </a:p>
          <a:p>
            <a:pPr lvl="0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t-PT" sz="1400" b="1" dirty="0">
                <a:solidFill>
                  <a:schemeClr val="dk1"/>
                </a:solidFill>
              </a:rPr>
              <a:t>		</a:t>
            </a:r>
          </a:p>
          <a:p>
            <a:pPr lvl="0" indent="457200" rtl="0">
              <a:spcBef>
                <a:spcPts val="0"/>
              </a:spcBef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1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000000"/>
              </a:solidFill>
            </a:endParaRPr>
          </a:p>
        </p:txBody>
      </p:sp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Lógica</a:t>
            </a:r>
          </a:p>
        </p:txBody>
      </p:sp>
      <p:sp>
        <p:nvSpPr>
          <p:cNvPr id="254" name="Shape 25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20</a:t>
            </a:fld>
            <a:endParaRPr lang="pt-PT"/>
          </a:p>
        </p:txBody>
      </p:sp>
      <p:sp>
        <p:nvSpPr>
          <p:cNvPr id="255" name="Shape 255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Restrições de Integridade</a:t>
            </a: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pt-PT" sz="1800" b="1" dirty="0">
                <a:solidFill>
                  <a:srgbClr val="000000"/>
                </a:solidFill>
              </a:rPr>
              <a:t>Restrições Gerais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000000"/>
                </a:solidFill>
              </a:rPr>
              <a:t>	 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>
                <a:solidFill>
                  <a:srgbClr val="000000"/>
                </a:solidFill>
              </a:rPr>
              <a:t>O número de renovações de requisição de um exemplar não pode exceder o número máximo de renovações </a:t>
            </a:r>
          </a:p>
          <a:p>
            <a:pPr marL="285750" lvl="0" indent="-285750" rtl="0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sz="1400" dirty="0">
              <a:solidFill>
                <a:srgbClr val="000000"/>
              </a:solidFill>
            </a:endParaRP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>
                <a:solidFill>
                  <a:srgbClr val="000000"/>
                </a:solidFill>
              </a:rPr>
              <a:t>Um utilizador não pode efetuar requisição se o livro não for requisitável ou tiver reservas por parte de outros utilizadores</a:t>
            </a:r>
          </a:p>
          <a:p>
            <a:pPr marL="285750" lvl="0" indent="-285750" rtl="0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sz="1400" dirty="0">
              <a:solidFill>
                <a:srgbClr val="000000"/>
              </a:solidFill>
            </a:endParaRP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>
                <a:solidFill>
                  <a:srgbClr val="000000"/>
                </a:solidFill>
              </a:rPr>
              <a:t>Uma reserva só pode ser efetuada se o exemplar for </a:t>
            </a:r>
            <a:r>
              <a:rPr lang="pt-PT" sz="1400" dirty="0" smtClean="0">
                <a:solidFill>
                  <a:srgbClr val="000000"/>
                </a:solidFill>
              </a:rPr>
              <a:t>requisitável.</a:t>
            </a:r>
            <a:endParaRPr lang="pt-PT" sz="1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000000"/>
              </a:solidFill>
            </a:endParaRPr>
          </a:p>
        </p:txBody>
      </p:sp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Lógica</a:t>
            </a:r>
          </a:p>
        </p:txBody>
      </p:sp>
      <p:sp>
        <p:nvSpPr>
          <p:cNvPr id="262" name="Shape 262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21</a:t>
            </a:fld>
            <a:endParaRPr lang="pt-PT"/>
          </a:p>
        </p:txBody>
      </p:sp>
      <p:sp>
        <p:nvSpPr>
          <p:cNvPr id="263" name="Shape 263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457200" y="939450"/>
            <a:ext cx="8016900" cy="3505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Tamanho Inicial e Crescimento Futuro</a:t>
            </a:r>
          </a:p>
          <a:p>
            <a:pPr lvl="0" rtl="0">
              <a:spcBef>
                <a:spcPts val="0"/>
              </a:spcBef>
              <a:buNone/>
            </a:pPr>
            <a:endParaRPr sz="1200" b="1" dirty="0">
              <a:solidFill>
                <a:srgbClr val="000000"/>
              </a:solidFill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800" b="1" dirty="0">
                <a:solidFill>
                  <a:schemeClr val="dk1"/>
                </a:solidFill>
              </a:rPr>
              <a:t>Valores baseados na BGUM</a:t>
            </a:r>
          </a:p>
          <a:p>
            <a:pPr lvl="0" rtl="0">
              <a:spcBef>
                <a:spcPts val="0"/>
              </a:spcBef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600" b="1" dirty="0">
              <a:solidFill>
                <a:srgbClr val="000000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000000"/>
                </a:solidFill>
              </a:rPr>
              <a:t>Tamanho Inicial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chemeClr val="dk1"/>
                </a:solidFill>
              </a:rPr>
              <a:t>30.000</a:t>
            </a:r>
            <a:r>
              <a:rPr lang="pt-PT" sz="1400" dirty="0">
                <a:solidFill>
                  <a:schemeClr val="dk1"/>
                </a:solidFill>
              </a:rPr>
              <a:t> exemplares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chemeClr val="dk1"/>
                </a:solidFill>
              </a:rPr>
              <a:t>5.000</a:t>
            </a:r>
            <a:r>
              <a:rPr lang="pt-PT" sz="1400" dirty="0">
                <a:solidFill>
                  <a:schemeClr val="dk1"/>
                </a:solidFill>
              </a:rPr>
              <a:t> livros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chemeClr val="dk1"/>
                </a:solidFill>
              </a:rPr>
              <a:t>15</a:t>
            </a:r>
            <a:r>
              <a:rPr lang="pt-PT" sz="1400" dirty="0">
                <a:solidFill>
                  <a:schemeClr val="dk1"/>
                </a:solidFill>
              </a:rPr>
              <a:t> coleções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chemeClr val="dk1"/>
                </a:solidFill>
              </a:rPr>
              <a:t>3.000</a:t>
            </a:r>
            <a:r>
              <a:rPr lang="pt-PT" sz="1400" dirty="0">
                <a:solidFill>
                  <a:schemeClr val="dk1"/>
                </a:solidFill>
              </a:rPr>
              <a:t> utilizadores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chemeClr val="dk1"/>
                </a:solidFill>
              </a:rPr>
              <a:t>1950</a:t>
            </a:r>
            <a:r>
              <a:rPr lang="pt-PT" sz="1400" dirty="0">
                <a:solidFill>
                  <a:schemeClr val="dk1"/>
                </a:solidFill>
              </a:rPr>
              <a:t> localizações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chemeClr val="dk1"/>
                </a:solidFill>
              </a:rPr>
              <a:t>3.000</a:t>
            </a:r>
            <a:r>
              <a:rPr lang="pt-PT" sz="1400" dirty="0">
                <a:solidFill>
                  <a:schemeClr val="dk1"/>
                </a:solidFill>
              </a:rPr>
              <a:t> autores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chemeClr val="dk1"/>
                </a:solidFill>
              </a:rPr>
              <a:t>1.000</a:t>
            </a:r>
            <a:r>
              <a:rPr lang="pt-PT" sz="1400" dirty="0">
                <a:solidFill>
                  <a:schemeClr val="dk1"/>
                </a:solidFill>
              </a:rPr>
              <a:t> editoras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chemeClr val="dk1"/>
                </a:solidFill>
              </a:rPr>
              <a:t>300 </a:t>
            </a:r>
            <a:r>
              <a:rPr lang="pt-PT" sz="1400" dirty="0">
                <a:solidFill>
                  <a:schemeClr val="dk1"/>
                </a:solidFill>
              </a:rPr>
              <a:t>requisições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chemeClr val="dk1"/>
                </a:solidFill>
              </a:rPr>
              <a:t>10</a:t>
            </a:r>
            <a:r>
              <a:rPr lang="pt-PT" sz="1400" dirty="0">
                <a:solidFill>
                  <a:schemeClr val="dk1"/>
                </a:solidFill>
              </a:rPr>
              <a:t> reservas</a:t>
            </a:r>
          </a:p>
          <a:p>
            <a:pPr lvl="0" rtl="0">
              <a:spcBef>
                <a:spcPts val="0"/>
              </a:spcBef>
              <a:buNone/>
            </a:pPr>
            <a:endParaRPr sz="18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000000"/>
              </a:solidFill>
            </a:endParaRPr>
          </a:p>
        </p:txBody>
      </p:sp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693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Lógica</a:t>
            </a:r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22</a:t>
            </a:fld>
            <a:endParaRPr lang="pt-PT"/>
          </a:p>
        </p:txBody>
      </p:sp>
      <p:sp>
        <p:nvSpPr>
          <p:cNvPr id="271" name="Shape 271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  <p:sp>
        <p:nvSpPr>
          <p:cNvPr id="272" name="Shape 272"/>
          <p:cNvSpPr txBox="1">
            <a:spLocks noGrp="1"/>
          </p:cNvSpPr>
          <p:nvPr>
            <p:ph type="body" idx="2"/>
          </p:nvPr>
        </p:nvSpPr>
        <p:spPr>
          <a:xfrm>
            <a:off x="4518200" y="1691700"/>
            <a:ext cx="3580200" cy="2727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endParaRPr sz="1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PT" sz="1400" b="1">
                <a:solidFill>
                  <a:schemeClr val="dk1"/>
                </a:solidFill>
              </a:rPr>
              <a:t>Crescimento Futuro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 b="1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t-PT" sz="1400" b="1">
                <a:solidFill>
                  <a:schemeClr val="dk1"/>
                </a:solidFill>
              </a:rPr>
              <a:t>150 </a:t>
            </a:r>
            <a:r>
              <a:rPr lang="pt-PT" sz="1400">
                <a:solidFill>
                  <a:schemeClr val="dk1"/>
                </a:solidFill>
              </a:rPr>
              <a:t>exemplares por ano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t-PT" sz="1400" b="1">
                <a:solidFill>
                  <a:schemeClr val="dk1"/>
                </a:solidFill>
              </a:rPr>
              <a:t>10 </a:t>
            </a:r>
            <a:r>
              <a:rPr lang="pt-PT" sz="1400">
                <a:solidFill>
                  <a:schemeClr val="dk1"/>
                </a:solidFill>
              </a:rPr>
              <a:t>livros por ano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t-PT" sz="1400" b="1">
                <a:solidFill>
                  <a:schemeClr val="dk1"/>
                </a:solidFill>
              </a:rPr>
              <a:t>1</a:t>
            </a:r>
            <a:r>
              <a:rPr lang="pt-PT" sz="1400">
                <a:solidFill>
                  <a:schemeClr val="dk1"/>
                </a:solidFill>
              </a:rPr>
              <a:t> coleção por ano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t-PT" sz="1400" b="1">
                <a:solidFill>
                  <a:schemeClr val="dk1"/>
                </a:solidFill>
              </a:rPr>
              <a:t>3.000</a:t>
            </a:r>
            <a:r>
              <a:rPr lang="pt-PT" sz="1400">
                <a:solidFill>
                  <a:schemeClr val="dk1"/>
                </a:solidFill>
              </a:rPr>
              <a:t> utilizadores por ano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t-PT" sz="1400" b="1">
                <a:solidFill>
                  <a:schemeClr val="dk1"/>
                </a:solidFill>
              </a:rPr>
              <a:t>3</a:t>
            </a:r>
            <a:r>
              <a:rPr lang="pt-PT" sz="1400">
                <a:solidFill>
                  <a:schemeClr val="dk1"/>
                </a:solidFill>
              </a:rPr>
              <a:t> autores e editoras por ano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t-PT" sz="1400" b="1">
                <a:solidFill>
                  <a:schemeClr val="dk1"/>
                </a:solidFill>
              </a:rPr>
              <a:t>50</a:t>
            </a:r>
            <a:r>
              <a:rPr lang="pt-PT" sz="1400">
                <a:solidFill>
                  <a:schemeClr val="dk1"/>
                </a:solidFill>
              </a:rPr>
              <a:t> requisições por dia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t-PT" sz="1400" b="1">
                <a:solidFill>
                  <a:schemeClr val="dk1"/>
                </a:solidFill>
              </a:rPr>
              <a:t>10</a:t>
            </a:r>
            <a:r>
              <a:rPr lang="pt-PT" sz="1400">
                <a:solidFill>
                  <a:schemeClr val="dk1"/>
                </a:solidFill>
              </a:rPr>
              <a:t> reservas por dia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457200" y="1244249"/>
            <a:ext cx="8229600" cy="3505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Tradução do modelo</a:t>
            </a:r>
          </a:p>
          <a:p>
            <a:pPr lvl="0" rtl="0">
              <a:spcBef>
                <a:spcPts val="0"/>
              </a:spcBef>
              <a:buNone/>
            </a:pPr>
            <a:endParaRPr sz="6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600" dirty="0">
              <a:solidFill>
                <a:srgbClr val="000000"/>
              </a:solidFill>
            </a:endParaRP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rgbClr val="000000"/>
                </a:solidFill>
              </a:rPr>
              <a:t>SGBD escolhido: </a:t>
            </a:r>
            <a:r>
              <a:rPr lang="pt-PT" sz="1600" dirty="0" smtClean="0">
                <a:solidFill>
                  <a:srgbClr val="000000"/>
                </a:solidFill>
              </a:rPr>
              <a:t>MySQL</a:t>
            </a:r>
            <a:endParaRPr sz="600" dirty="0">
              <a:solidFill>
                <a:srgbClr val="000000"/>
              </a:solidFill>
            </a:endParaRP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rgbClr val="000000"/>
                </a:solidFill>
              </a:rPr>
              <a:t>Derivação das tabelas do modelo lógico para o </a:t>
            </a:r>
            <a:r>
              <a:rPr lang="pt-PT" sz="1600" dirty="0" smtClean="0">
                <a:solidFill>
                  <a:srgbClr val="000000"/>
                </a:solidFill>
              </a:rPr>
              <a:t>físico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sz="600" dirty="0">
              <a:solidFill>
                <a:srgbClr val="000000"/>
              </a:solidFill>
            </a:endParaRP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600" dirty="0" smtClean="0">
                <a:solidFill>
                  <a:srgbClr val="000000"/>
                </a:solidFill>
              </a:rPr>
              <a:t>Integridade de domínio garantida por triggers</a:t>
            </a:r>
          </a:p>
          <a:p>
            <a:pPr marL="457200" lvl="0" indent="-3302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000000"/>
                </a:solidFill>
              </a:rPr>
              <a:t>Restrições Gerais:</a:t>
            </a:r>
          </a:p>
          <a:p>
            <a:pPr lvl="0"/>
            <a:endParaRPr lang="pt-BR" sz="600" dirty="0">
              <a:solidFill>
                <a:srgbClr val="000000"/>
              </a:solidFill>
            </a:endParaRPr>
          </a:p>
          <a:p>
            <a:pPr marL="914400" lvl="1" indent="-3175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000000"/>
                </a:solidFill>
              </a:rPr>
              <a:t>Número máximo de requisições por utilizador</a:t>
            </a:r>
          </a:p>
          <a:p>
            <a:pPr marL="914400" lvl="1" indent="-3175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000000"/>
                </a:solidFill>
              </a:rPr>
              <a:t>Utilizador só pode requisitar livros que podem ser requisitados ou que não estejam já reservados por outrem</a:t>
            </a:r>
          </a:p>
          <a:p>
            <a:pPr marL="914400" lvl="1" indent="-3175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000000"/>
                </a:solidFill>
              </a:rPr>
              <a:t>Utilizador apenas pode efetuar reserva se o exemplar for </a:t>
            </a:r>
            <a:r>
              <a:rPr lang="pt-BR" sz="1400" dirty="0" smtClean="0">
                <a:solidFill>
                  <a:srgbClr val="000000"/>
                </a:solidFill>
              </a:rPr>
              <a:t>requisitável</a:t>
            </a:r>
          </a:p>
          <a:p>
            <a:pPr marL="596900" lvl="1">
              <a:buClr>
                <a:srgbClr val="000000"/>
              </a:buClr>
            </a:pPr>
            <a:endParaRPr lang="pt-PT" sz="1600" dirty="0" smtClean="0">
              <a:solidFill>
                <a:srgbClr val="000000"/>
              </a:solidFill>
            </a:endParaRP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600" dirty="0" smtClean="0">
                <a:solidFill>
                  <a:srgbClr val="000000"/>
                </a:solidFill>
              </a:rPr>
              <a:t>Não há atributos derivados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sz="600" dirty="0">
              <a:solidFill>
                <a:srgbClr val="000000"/>
              </a:solidFill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Física</a:t>
            </a:r>
          </a:p>
        </p:txBody>
      </p:sp>
      <p:sp>
        <p:nvSpPr>
          <p:cNvPr id="279" name="Shape 27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23</a:t>
            </a:fld>
            <a:endParaRPr lang="pt-PT"/>
          </a:p>
        </p:txBody>
      </p:sp>
      <p:sp>
        <p:nvSpPr>
          <p:cNvPr id="280" name="Shape 280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457200" y="1244249"/>
            <a:ext cx="8229600" cy="3505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 smtClean="0">
                <a:solidFill>
                  <a:srgbClr val="000000"/>
                </a:solidFill>
              </a:rPr>
              <a:t>Validação segundo Transações</a:t>
            </a:r>
            <a:endParaRPr lang="pt-PT" sz="2400" b="1" dirty="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457200" lvl="0" indent="-34290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000000"/>
                </a:solidFill>
              </a:rPr>
              <a:t>Gerado código SQL para 3 transações relevantes:</a:t>
            </a:r>
          </a:p>
          <a:p>
            <a:pPr lvl="0">
              <a:lnSpc>
                <a:spcPct val="115000"/>
              </a:lnSpc>
            </a:pPr>
            <a:endParaRPr lang="pt-BR" sz="600" dirty="0">
              <a:solidFill>
                <a:srgbClr val="000000"/>
              </a:solidFill>
            </a:endParaRPr>
          </a:p>
          <a:p>
            <a:pPr marL="914400" lvl="1" indent="-31750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000000"/>
                </a:solidFill>
              </a:rPr>
              <a:t>Qual(is) a(s) localização(ões) (piso, estante e prateleira) dos exemplares de um livro com determinado título?</a:t>
            </a:r>
          </a:p>
          <a:p>
            <a:pPr marL="914400" lvl="1" indent="-31750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000000"/>
                </a:solidFill>
              </a:rPr>
              <a:t>Efetuar requisição</a:t>
            </a:r>
          </a:p>
          <a:p>
            <a:pPr marL="914400" lvl="1" indent="-31750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000000"/>
                </a:solidFill>
              </a:rPr>
              <a:t>Efetuar uma </a:t>
            </a:r>
            <a:r>
              <a:rPr lang="pt-BR" sz="1400" dirty="0" smtClean="0">
                <a:solidFill>
                  <a:srgbClr val="000000"/>
                </a:solidFill>
              </a:rPr>
              <a:t>reserva</a:t>
            </a:r>
          </a:p>
          <a:p>
            <a:pPr marL="596900" lvl="1">
              <a:lnSpc>
                <a:spcPct val="115000"/>
              </a:lnSpc>
              <a:buClr>
                <a:srgbClr val="000000"/>
              </a:buClr>
            </a:pPr>
            <a:endParaRPr lang="pt-PT" sz="1800" dirty="0" smtClean="0">
              <a:solidFill>
                <a:srgbClr val="000000"/>
              </a:solidFill>
            </a:endParaRPr>
          </a:p>
          <a:p>
            <a:pPr marL="457200" lvl="0" indent="-34290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PT" sz="1800" dirty="0" smtClean="0">
                <a:solidFill>
                  <a:srgbClr val="000000"/>
                </a:solidFill>
              </a:rPr>
              <a:t>Aplicação </a:t>
            </a:r>
            <a:r>
              <a:rPr lang="pt-PT" sz="1800" dirty="0">
                <a:solidFill>
                  <a:srgbClr val="000000"/>
                </a:solidFill>
              </a:rPr>
              <a:t>das restrições de integridade </a:t>
            </a:r>
            <a:r>
              <a:rPr lang="pt-PT" sz="1800" dirty="0" smtClean="0">
                <a:solidFill>
                  <a:srgbClr val="000000"/>
                </a:solidFill>
              </a:rPr>
              <a:t>gerais</a:t>
            </a:r>
            <a:endParaRPr lang="pt-PT" sz="1800" dirty="0">
              <a:solidFill>
                <a:srgbClr val="000000"/>
              </a:solidFill>
            </a:endParaRPr>
          </a:p>
        </p:txBody>
      </p:sp>
      <p:sp>
        <p:nvSpPr>
          <p:cNvPr id="286" name="Shape 28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 dirty="0">
                <a:solidFill>
                  <a:srgbClr val="FFFFFF"/>
                </a:solidFill>
              </a:rPr>
              <a:t>Modelação Física</a:t>
            </a:r>
          </a:p>
        </p:txBody>
      </p:sp>
      <p:sp>
        <p:nvSpPr>
          <p:cNvPr id="287" name="Shape 28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24</a:t>
            </a:fld>
            <a:endParaRPr lang="pt-PT"/>
          </a:p>
        </p:txBody>
      </p:sp>
      <p:sp>
        <p:nvSpPr>
          <p:cNvPr id="288" name="Shape 288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457200" y="1244249"/>
            <a:ext cx="8229600" cy="3505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chemeClr val="dk1"/>
                </a:solidFill>
              </a:rPr>
              <a:t>Estimativa Espaço em disco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chemeClr val="dk1"/>
                </a:solidFill>
              </a:rPr>
              <a:t>Povoamento e tamanho inicial</a:t>
            </a: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sz="1400" dirty="0">
              <a:solidFill>
                <a:schemeClr val="dk1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chemeClr val="dk1"/>
                </a:solidFill>
              </a:rPr>
              <a:t>Total espaço ocupado 5.5 MB</a:t>
            </a: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sz="1400" dirty="0">
              <a:solidFill>
                <a:schemeClr val="dk1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600" dirty="0" smtClean="0">
                <a:solidFill>
                  <a:schemeClr val="dk1"/>
                </a:solidFill>
              </a:rPr>
              <a:t>Crescimento Futuro</a:t>
            </a:r>
          </a:p>
          <a:p>
            <a:pPr marL="914400" lvl="1" indent="-3175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 smtClean="0">
                <a:solidFill>
                  <a:schemeClr val="dk1"/>
                </a:solidFill>
              </a:rPr>
              <a:t>50 requisições por dia</a:t>
            </a:r>
          </a:p>
          <a:p>
            <a:pPr marL="914400" lvl="1" indent="-3175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 smtClean="0">
                <a:solidFill>
                  <a:schemeClr val="dk1"/>
                </a:solidFill>
              </a:rPr>
              <a:t>3000 novos utilizadores</a:t>
            </a:r>
          </a:p>
          <a:p>
            <a:pPr marL="914400" lvl="1" indent="-3175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 smtClean="0">
                <a:solidFill>
                  <a:schemeClr val="dk1"/>
                </a:solidFill>
              </a:rPr>
              <a:t>Ao fim de um ano: aumento de 8.3 MB</a:t>
            </a:r>
            <a:endParaRPr lang="pt-PT" sz="1400" dirty="0">
              <a:solidFill>
                <a:schemeClr val="dk1"/>
              </a:solidFill>
            </a:endParaRPr>
          </a:p>
        </p:txBody>
      </p:sp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Física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25</a:t>
            </a:fld>
            <a:endParaRPr lang="pt-PT"/>
          </a:p>
        </p:txBody>
      </p:sp>
      <p:sp>
        <p:nvSpPr>
          <p:cNvPr id="296" name="Shape 296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26</a:t>
            </a:fld>
            <a:endParaRPr lang="pt-PT"/>
          </a:p>
        </p:txBody>
      </p:sp>
      <p:pic>
        <p:nvPicPr>
          <p:cNvPr id="302" name="Shape 3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6850" y="1147074"/>
            <a:ext cx="5210590" cy="3996374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Shape 303"/>
          <p:cNvSpPr txBox="1"/>
          <p:nvPr/>
        </p:nvSpPr>
        <p:spPr>
          <a:xfrm>
            <a:off x="150470" y="1455175"/>
            <a:ext cx="3183039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Char char="●"/>
            </a:pPr>
            <a:r>
              <a:rPr lang="pt-PT" sz="20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 Utilizadores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Char char="●"/>
            </a:pPr>
            <a:r>
              <a:rPr lang="pt-PT" sz="20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Permissões </a:t>
            </a:r>
            <a:r>
              <a:rPr lang="pt-PT" sz="20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 </a:t>
            </a:r>
            <a:r>
              <a:rPr lang="pt-PT" sz="20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acesso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Char char="●"/>
            </a:pPr>
            <a:r>
              <a:rPr lang="pt-PT" sz="20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Vistas</a:t>
            </a:r>
            <a:r>
              <a:rPr lang="pt-PT" sz="2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000000"/>
                </a:solidFill>
              </a:rPr>
              <a:t>Modelação Física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457200" y="1285875"/>
            <a:ext cx="8229600" cy="334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800" dirty="0">
                <a:solidFill>
                  <a:schemeClr val="dk1"/>
                </a:solidFill>
              </a:rPr>
              <a:t>Seguida metodologia de desenvolvimento Base de </a:t>
            </a:r>
            <a:r>
              <a:rPr lang="pt-PT" sz="1800" dirty="0" smtClean="0">
                <a:solidFill>
                  <a:schemeClr val="dk1"/>
                </a:solidFill>
              </a:rPr>
              <a:t>Dados:</a:t>
            </a:r>
          </a:p>
          <a:p>
            <a:pPr marL="857250" lvl="0" indent="-28575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pt-PT" sz="1800" dirty="0" smtClean="0">
                <a:solidFill>
                  <a:schemeClr val="dk1"/>
                </a:solidFill>
              </a:rPr>
              <a:t>Modelação Conceptual</a:t>
            </a:r>
            <a:endParaRPr lang="pt-PT" sz="1800" dirty="0">
              <a:solidFill>
                <a:schemeClr val="dk1"/>
              </a:solidFill>
            </a:endParaRPr>
          </a:p>
          <a:p>
            <a:pPr marL="857250" lvl="0" indent="-28575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pt-PT" sz="1800" dirty="0" smtClean="0">
                <a:solidFill>
                  <a:schemeClr val="dk1"/>
                </a:solidFill>
              </a:rPr>
              <a:t>Modelação Lógica</a:t>
            </a:r>
            <a:endParaRPr lang="pt-PT" sz="1800" dirty="0">
              <a:solidFill>
                <a:schemeClr val="dk1"/>
              </a:solidFill>
            </a:endParaRPr>
          </a:p>
          <a:p>
            <a:pPr marL="857250" lvl="0" indent="-28575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pt-PT" sz="1800" dirty="0" smtClean="0">
                <a:solidFill>
                  <a:schemeClr val="dk1"/>
                </a:solidFill>
              </a:rPr>
              <a:t>Modelação Física</a:t>
            </a:r>
            <a:endParaRPr lang="pt-PT" sz="1800" dirty="0">
              <a:solidFill>
                <a:schemeClr val="dk1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pt-PT" sz="1800" dirty="0" smtClean="0">
              <a:solidFill>
                <a:schemeClr val="dk1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800" dirty="0" smtClean="0">
                <a:solidFill>
                  <a:schemeClr val="dk1"/>
                </a:solidFill>
              </a:rPr>
              <a:t>Revisão </a:t>
            </a:r>
            <a:r>
              <a:rPr lang="pt-PT" sz="1800" dirty="0">
                <a:solidFill>
                  <a:schemeClr val="dk1"/>
                </a:solidFill>
              </a:rPr>
              <a:t>dos modelos e requisitos obrigou a alterações constantes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400050" lvl="0" indent="-2857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800" dirty="0">
                <a:solidFill>
                  <a:schemeClr val="dk1"/>
                </a:solidFill>
              </a:rPr>
              <a:t>Possíveis melhorias:</a:t>
            </a:r>
          </a:p>
          <a:p>
            <a:pPr marL="857250" lvl="0" indent="-2857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800" dirty="0">
                <a:solidFill>
                  <a:schemeClr val="dk1"/>
                </a:solidFill>
              </a:rPr>
              <a:t>Atributo DataReserva como chave primária</a:t>
            </a:r>
          </a:p>
          <a:p>
            <a:pPr marL="857250" lvl="0" indent="-285750" rtl="0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800" dirty="0">
                <a:solidFill>
                  <a:schemeClr val="dk1"/>
                </a:solidFill>
              </a:rPr>
              <a:t>Reserva como entidade</a:t>
            </a:r>
          </a:p>
          <a:p>
            <a:pPr marL="857250" lvl="0" indent="-285750" rtl="0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800" dirty="0">
                <a:solidFill>
                  <a:schemeClr val="dk1"/>
                </a:solidFill>
              </a:rPr>
              <a:t>CDU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  <p:sp>
        <p:nvSpPr>
          <p:cNvPr id="311" name="Shape 3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27</a:t>
            </a:fld>
            <a:endParaRPr lang="pt-PT"/>
          </a:p>
        </p:txBody>
      </p:sp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Conclusões e Trabalho Futuro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ctrTitle"/>
          </p:nvPr>
        </p:nvSpPr>
        <p:spPr>
          <a:xfrm>
            <a:off x="883725" y="2268950"/>
            <a:ext cx="7035899" cy="694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 dirty="0"/>
              <a:t>Gestão de Dados</a:t>
            </a:r>
          </a:p>
        </p:txBody>
      </p:sp>
      <p:sp>
        <p:nvSpPr>
          <p:cNvPr id="318" name="Shape 318"/>
          <p:cNvSpPr txBox="1">
            <a:spLocks noGrp="1"/>
          </p:cNvSpPr>
          <p:nvPr>
            <p:ph type="subTitle" idx="1"/>
          </p:nvPr>
        </p:nvSpPr>
        <p:spPr>
          <a:xfrm>
            <a:off x="1054040" y="2963159"/>
            <a:ext cx="7035899" cy="694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0" lvl="0" indent="457200" algn="ctr" rtl="0">
              <a:spcBef>
                <a:spcPts val="0"/>
              </a:spcBef>
              <a:buNone/>
            </a:pPr>
            <a:r>
              <a:rPr lang="pt-PT" dirty="0"/>
              <a:t>Biblioteca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311625" y="191250"/>
            <a:ext cx="4617000" cy="105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pt-PT" sz="1600" dirty="0">
                <a:solidFill>
                  <a:srgbClr val="CCCCCC"/>
                </a:solidFill>
                <a:latin typeface="Trebuchet MS"/>
                <a:ea typeface="Trebuchet MS"/>
                <a:cs typeface="Trebuchet MS"/>
                <a:sym typeface="Trebuchet MS"/>
              </a:rPr>
              <a:t>Mestrado Integrado em Engenharia Informática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pt-PT" sz="1600" dirty="0">
                <a:solidFill>
                  <a:srgbClr val="CCCCCC"/>
                </a:solidFill>
                <a:latin typeface="Trebuchet MS"/>
                <a:ea typeface="Trebuchet MS"/>
                <a:cs typeface="Trebuchet MS"/>
                <a:sym typeface="Trebuchet MS"/>
              </a:rPr>
              <a:t>Unidade Curricular de Base de Dados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pt-PT" sz="1600" dirty="0">
                <a:solidFill>
                  <a:srgbClr val="CCCCCC"/>
                </a:solidFill>
                <a:latin typeface="Trebuchet MS"/>
                <a:ea typeface="Trebuchet MS"/>
                <a:cs typeface="Trebuchet MS"/>
                <a:sym typeface="Trebuchet MS"/>
              </a:rPr>
              <a:t>11 de Fevereiro de 2015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320" name="Shape 3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9125" y="299175"/>
            <a:ext cx="1905000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Shape 321"/>
          <p:cNvSpPr txBox="1"/>
          <p:nvPr/>
        </p:nvSpPr>
        <p:spPr>
          <a:xfrm>
            <a:off x="6521625" y="1242150"/>
            <a:ext cx="2160000" cy="50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pt-PT" sz="1300" b="1">
                <a:solidFill>
                  <a:srgbClr val="999999"/>
                </a:solidFill>
              </a:rPr>
              <a:t>Universidade do Minho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pt-PT" sz="1300">
                <a:solidFill>
                  <a:srgbClr val="999999"/>
                </a:solidFill>
              </a:rPr>
              <a:t>Escola de Engenharia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 txBox="1"/>
          <p:nvPr/>
        </p:nvSpPr>
        <p:spPr>
          <a:xfrm>
            <a:off x="436125" y="4591150"/>
            <a:ext cx="2324400" cy="30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Ano Letivo 2015/2016</a:t>
            </a:r>
          </a:p>
        </p:txBody>
      </p:sp>
      <p:sp>
        <p:nvSpPr>
          <p:cNvPr id="9" name="Shape 106"/>
          <p:cNvSpPr txBox="1"/>
          <p:nvPr/>
        </p:nvSpPr>
        <p:spPr>
          <a:xfrm>
            <a:off x="6918251" y="4103750"/>
            <a:ext cx="2147091" cy="1039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pt-PT" u="sng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Grupo </a:t>
            </a:r>
            <a:r>
              <a:rPr lang="pt-PT" u="sng" dirty="0" smtClean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08:</a:t>
            </a:r>
          </a:p>
          <a:p>
            <a:pPr lvl="4"/>
            <a:r>
              <a:rPr lang="pt-PT" dirty="0" smtClean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    André </a:t>
            </a:r>
            <a:r>
              <a:rPr lang="pt-PT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Santos</a:t>
            </a:r>
            <a:br>
              <a:rPr lang="pt-PT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pt-PT" dirty="0" smtClean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    Jéssica </a:t>
            </a:r>
            <a:r>
              <a:rPr lang="pt-PT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Pereira</a:t>
            </a:r>
            <a:br>
              <a:rPr lang="pt-PT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pt-PT" dirty="0" smtClean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    Mariana </a:t>
            </a:r>
            <a:r>
              <a:rPr lang="pt-PT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Carvalho</a:t>
            </a:r>
            <a:br>
              <a:rPr lang="pt-PT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lang="pt-PT" dirty="0">
              <a:solidFill>
                <a:srgbClr val="F3F3F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817725" y="1252249"/>
            <a:ext cx="8229600" cy="349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Contextualização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800" dirty="0"/>
              <a:t>Base de dados para gestão de </a:t>
            </a:r>
            <a:r>
              <a:rPr lang="pt-PT" sz="1800" dirty="0" smtClean="0"/>
              <a:t>livros</a:t>
            </a:r>
            <a:endParaRPr lang="pt-PT" sz="1800" dirty="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800" dirty="0"/>
              <a:t>Inspirado no sistema da Biblioteca Geral da Universidade do </a:t>
            </a:r>
            <a:r>
              <a:rPr lang="pt-PT" sz="1800" dirty="0" smtClean="0"/>
              <a:t>Minho (BGUM)</a:t>
            </a:r>
            <a:endParaRPr lang="pt-PT" sz="1800" dirty="0"/>
          </a:p>
          <a:p>
            <a:pPr marL="0" lvl="0" indent="0" rtl="0">
              <a:spcBef>
                <a:spcPts val="0"/>
              </a:spcBef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pt-PT" sz="2400" b="1" dirty="0">
                <a:solidFill>
                  <a:schemeClr val="dk1"/>
                </a:solidFill>
              </a:rPr>
              <a:t>Serviços oferecidos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PT" sz="1800" dirty="0"/>
              <a:t>Consulta de exemplares disponíveis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PT" sz="1800" dirty="0"/>
              <a:t>Empréstimo de </a:t>
            </a:r>
            <a:r>
              <a:rPr lang="pt-PT" sz="1800" dirty="0" smtClean="0"/>
              <a:t>exemplares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PT" sz="1800" dirty="0" smtClean="0"/>
              <a:t>Reserva </a:t>
            </a:r>
            <a:r>
              <a:rPr lang="pt-PT" sz="1800" dirty="0"/>
              <a:t>de </a:t>
            </a:r>
            <a:r>
              <a:rPr lang="pt-PT" sz="1800" dirty="0" smtClean="0"/>
              <a:t>exemplares</a:t>
            </a:r>
            <a:endParaRPr lang="pt-PT" sz="1800" dirty="0"/>
          </a:p>
        </p:txBody>
      </p:sp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04800" y="435599"/>
            <a:ext cx="8229600" cy="60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45720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Introdução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3</a:t>
            </a:fld>
            <a:endParaRPr lang="pt-PT"/>
          </a:p>
        </p:txBody>
      </p:sp>
    </p:spTree>
  </p:cSld>
  <p:clrMapOvr>
    <a:masterClrMapping/>
  </p:clrMapOvr>
  <p:transition spd="slow" advTm="847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961950" y="1244249"/>
            <a:ext cx="7296599" cy="3223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pt-PT" sz="2400" b="1" dirty="0" smtClean="0">
                <a:solidFill>
                  <a:srgbClr val="000000"/>
                </a:solidFill>
              </a:rPr>
              <a:t>Motivação</a:t>
            </a:r>
            <a:endParaRPr lang="pt-PT" sz="2400" b="1" dirty="0">
              <a:solidFill>
                <a:srgbClr val="000000"/>
              </a:solidFill>
            </a:endParaRPr>
          </a:p>
          <a:p>
            <a:pPr marL="457200" indent="-342900">
              <a:buFont typeface="Arial" panose="020B0604020202020204" pitchFamily="34" charset="0"/>
              <a:buChar char="•"/>
            </a:pPr>
            <a:r>
              <a:rPr lang="pt-PT" sz="1800" dirty="0"/>
              <a:t>Necessidade de organizar informação </a:t>
            </a:r>
            <a:r>
              <a:rPr lang="pt-PT" sz="1800" dirty="0" smtClean="0"/>
              <a:t>bibliográfica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PT" sz="1800" dirty="0" smtClean="0"/>
              <a:t>Compreender </a:t>
            </a:r>
            <a:r>
              <a:rPr lang="pt-PT" sz="1800" dirty="0"/>
              <a:t>funcionamento da </a:t>
            </a:r>
            <a:r>
              <a:rPr lang="pt-PT" sz="1800" dirty="0" smtClean="0"/>
              <a:t>biblioteca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PT" sz="1800" dirty="0" smtClean="0"/>
              <a:t>Compreender </a:t>
            </a:r>
            <a:r>
              <a:rPr lang="pt-PT" sz="1800" dirty="0"/>
              <a:t>metodologia de concepção de uma base de dados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800" dirty="0"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Objectivos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PT" sz="1800" dirty="0"/>
              <a:t>Satisfazer os requisitos dos utilizadores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buNone/>
            </a:pPr>
            <a:endParaRPr sz="2000" dirty="0"/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27200" y="320499"/>
            <a:ext cx="8229600" cy="744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457200">
              <a:spcBef>
                <a:spcPts val="0"/>
              </a:spcBef>
              <a:buNone/>
            </a:pPr>
            <a:r>
              <a:rPr lang="pt-PT" sz="3600">
                <a:solidFill>
                  <a:srgbClr val="F3F3F3"/>
                </a:solidFill>
              </a:rPr>
              <a:t>Introdução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4</a:t>
            </a:fld>
            <a:endParaRPr lang="pt-PT"/>
          </a:p>
        </p:txBody>
      </p:sp>
    </p:spTree>
  </p:cSld>
  <p:clrMapOvr>
    <a:masterClrMapping/>
  </p:clrMapOvr>
  <p:transition spd="slow" advTm="380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886275" y="780875"/>
            <a:ext cx="8229600" cy="3760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pt-PT" sz="2400" b="1" dirty="0">
                <a:solidFill>
                  <a:schemeClr val="dk1"/>
                </a:solidFill>
              </a:rPr>
              <a:t>Levantamento de Requisitos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/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/>
              <a:t>Saber a designação de todas as coleções existentes.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/>
              <a:t>Saber quantos livros cada coleção tem.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/>
              <a:t>Saber lista de nomes dos autores dos livros da biblioteca.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/>
              <a:t>Para uma dada editora, saber a sua designação.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/>
              <a:t>Pesquisar um livro segundo: ISSN, ISBN, código de barras e título.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 smtClean="0"/>
              <a:t>Saber </a:t>
            </a:r>
            <a:r>
              <a:rPr lang="pt-PT" sz="1400" dirty="0"/>
              <a:t>a localização de livros de uma certa CDU.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/>
              <a:t>Para cada exemplar saber o estado de disponibilidade (reservado, requisitado ou não requisitável), o estado de conservação do exemplar bem como a sua localização na biblioteca (piso, estante e prateleira).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/>
              <a:t>Reservar exemplares de um ou mais livros.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/>
              <a:t>...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457200" y="338701"/>
            <a:ext cx="8229600" cy="520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45720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Conceptual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5</a:t>
            </a:fld>
            <a:endParaRPr lang="pt-PT"/>
          </a:p>
        </p:txBody>
      </p:sp>
    </p:spTree>
  </p:cSld>
  <p:clrMapOvr>
    <a:masterClrMapping/>
  </p:clrMapOvr>
  <p:transition spd="slow" advTm="271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1254500" y="1733575"/>
            <a:ext cx="6627859" cy="2536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800" dirty="0" smtClean="0"/>
              <a:t>Identificação de entidades: Exemplar</a:t>
            </a:r>
            <a:r>
              <a:rPr lang="pt-PT" sz="1800" dirty="0"/>
              <a:t>, Requisição, Localização, </a:t>
            </a:r>
            <a:r>
              <a:rPr lang="pt-PT" sz="1800" dirty="0" smtClean="0"/>
              <a:t>Utilizador, Livro, Autor, Editora, Coleção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800" dirty="0" smtClean="0"/>
              <a:t>Identificação de atributos</a:t>
            </a:r>
          </a:p>
          <a:p>
            <a:endParaRPr lang="pt-PT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800" dirty="0" smtClean="0"/>
              <a:t>Identificação de relacionamentos e respectivos atributos</a:t>
            </a:r>
            <a:r>
              <a:rPr lang="pt-PT" sz="2000" dirty="0"/>
              <a:t/>
            </a:r>
            <a:br>
              <a:rPr lang="pt-PT" sz="2000" dirty="0"/>
            </a:br>
            <a:r>
              <a:rPr lang="pt-PT" sz="2000" dirty="0"/>
              <a:t>	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pt-PT" sz="2000" dirty="0"/>
              <a:t/>
            </a:r>
            <a:br>
              <a:rPr lang="pt-PT" sz="2000" dirty="0"/>
            </a:br>
            <a:endParaRPr lang="pt-PT" sz="2000" dirty="0"/>
          </a:p>
        </p:txBody>
      </p:sp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457200" y="1017476"/>
            <a:ext cx="8229600" cy="563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pt-PT" sz="2400" dirty="0" smtClean="0">
                <a:solidFill>
                  <a:srgbClr val="000000"/>
                </a:solidFill>
              </a:rPr>
              <a:t>Entidades, Atributos e Relacionamentos</a:t>
            </a:r>
            <a:endParaRPr lang="pt-PT" sz="2400" dirty="0">
              <a:solidFill>
                <a:srgbClr val="000000"/>
              </a:solidFill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6</a:t>
            </a:fld>
            <a:endParaRPr lang="pt-PT"/>
          </a:p>
        </p:txBody>
      </p:sp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457200" y="338701"/>
            <a:ext cx="8229600" cy="520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Conceptual</a:t>
            </a:r>
          </a:p>
        </p:txBody>
      </p:sp>
    </p:spTree>
  </p:cSld>
  <p:clrMapOvr>
    <a:masterClrMapping/>
  </p:clrMapOvr>
  <p:transition spd="slow" advTm="212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1000500" y="1733575"/>
            <a:ext cx="7219599" cy="173883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PT" sz="2000" dirty="0" smtClean="0"/>
              <a:t>Para cada cada requisito verificou-se de que forma o modelo dava resposta</a:t>
            </a:r>
          </a:p>
          <a:p>
            <a:pPr lvl="0" rtl="0">
              <a:spcBef>
                <a:spcPts val="0"/>
              </a:spcBef>
            </a:pPr>
            <a:endParaRPr lang="pt-PT" sz="2000" dirty="0" smtClean="0"/>
          </a:p>
          <a:p>
            <a:pPr marL="3429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PT" sz="2000" dirty="0" smtClean="0"/>
              <a:t>Consideradas 3 transações importantes</a:t>
            </a:r>
            <a:r>
              <a:rPr lang="pt-PT" sz="2000" dirty="0"/>
              <a:t> </a:t>
            </a:r>
            <a:r>
              <a:rPr lang="pt-PT" sz="2000" dirty="0" smtClean="0"/>
              <a:t>usadas na validação:</a:t>
            </a:r>
          </a:p>
          <a:p>
            <a:pPr marL="914400" lvl="1" indent="-31750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002060"/>
                </a:solidFill>
              </a:rPr>
              <a:t>Qual(is) a(s) localização(ões) (piso, estante e prateleira) dos exemplares de um livro com determinado título?</a:t>
            </a:r>
          </a:p>
          <a:p>
            <a:pPr marL="914400" lvl="1" indent="-31750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002060"/>
                </a:solidFill>
              </a:rPr>
              <a:t>Efetuar requisição</a:t>
            </a:r>
          </a:p>
          <a:p>
            <a:pPr marL="914400" lvl="1" indent="-31750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002060"/>
                </a:solidFill>
              </a:rPr>
              <a:t>Efetuar uma reserva</a:t>
            </a:r>
          </a:p>
          <a:p>
            <a:pPr marL="3429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PT" sz="2000" dirty="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pt-PT" sz="2000" dirty="0"/>
              <a:t/>
            </a:r>
            <a:br>
              <a:rPr lang="pt-PT" sz="2000" dirty="0"/>
            </a:br>
            <a:endParaRPr lang="pt-PT" sz="2000" dirty="0"/>
          </a:p>
        </p:txBody>
      </p:sp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457200" y="1017476"/>
            <a:ext cx="8229600" cy="563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pt-PT" sz="2400" dirty="0" smtClean="0">
                <a:solidFill>
                  <a:srgbClr val="000000"/>
                </a:solidFill>
              </a:rPr>
              <a:t>Validação segundo requisitos e transações</a:t>
            </a:r>
            <a:endParaRPr lang="pt-PT" sz="2400" dirty="0">
              <a:solidFill>
                <a:srgbClr val="000000"/>
              </a:solidFill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7</a:t>
            </a:fld>
            <a:endParaRPr lang="pt-PT"/>
          </a:p>
        </p:txBody>
      </p:sp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457200" y="338701"/>
            <a:ext cx="8229600" cy="520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Conceptual</a:t>
            </a:r>
          </a:p>
        </p:txBody>
      </p:sp>
    </p:spTree>
    <p:extLst>
      <p:ext uri="{BB962C8B-B14F-4D97-AF65-F5344CB8AC3E}">
        <p14:creationId xmlns:p14="http://schemas.microsoft.com/office/powerpoint/2010/main" val="3185865399"/>
      </p:ext>
    </p:extLst>
  </p:cSld>
  <p:clrMapOvr>
    <a:masterClrMapping/>
  </p:clrMapOvr>
  <p:transition spd="slow" advTm="212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 idx="4294967295"/>
          </p:nvPr>
        </p:nvSpPr>
        <p:spPr>
          <a:xfrm>
            <a:off x="0" y="1"/>
            <a:ext cx="8229600" cy="520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pt-PT" sz="2400">
                <a:solidFill>
                  <a:srgbClr val="000000"/>
                </a:solidFill>
              </a:rPr>
              <a:t>Modelo Conceptual Final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8</a:t>
            </a:fld>
            <a:endParaRPr lang="pt-PT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777" y="504356"/>
            <a:ext cx="5890110" cy="4738976"/>
          </a:xfrm>
          <a:prstGeom prst="rect">
            <a:avLst/>
          </a:prstGeom>
        </p:spPr>
      </p:pic>
    </p:spTree>
  </p:cSld>
  <p:clrMapOvr>
    <a:masterClrMapping/>
  </p:clrMapOvr>
  <p:transition spd="slow" advTm="194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457200" y="1015650"/>
            <a:ext cx="8229600" cy="357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Derivação do Modelo para Obtenção de Tabelas</a:t>
            </a: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600" b="1" dirty="0">
                <a:solidFill>
                  <a:srgbClr val="000000"/>
                </a:solidFill>
              </a:rPr>
              <a:t>Tabelas Base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1400" b="1" dirty="0">
              <a:solidFill>
                <a:srgbClr val="980000"/>
              </a:solidFill>
            </a:endParaRP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980000"/>
                </a:solidFill>
              </a:rPr>
              <a:t>Utilizador</a:t>
            </a:r>
            <a:r>
              <a:rPr lang="pt-PT" sz="1400" b="1" dirty="0">
                <a:solidFill>
                  <a:srgbClr val="000000"/>
                </a:solidFill>
              </a:rPr>
              <a:t> </a:t>
            </a:r>
            <a:r>
              <a:rPr lang="pt-PT" sz="1400" dirty="0">
                <a:solidFill>
                  <a:srgbClr val="000000"/>
                </a:solidFill>
              </a:rPr>
              <a:t>= {idUser, Tipo, Nome, Email, CC, NroMecanografico, Telefone}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980000"/>
                </a:solidFill>
              </a:rPr>
              <a:t>Livro </a:t>
            </a:r>
            <a:r>
              <a:rPr lang="pt-PT" sz="1400" dirty="0">
                <a:solidFill>
                  <a:srgbClr val="000000"/>
                </a:solidFill>
              </a:rPr>
              <a:t>= {idLivro, Titulo, CodBarras, ISBN, ISSN, Coleccao}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980000"/>
                </a:solidFill>
              </a:rPr>
              <a:t>Autor </a:t>
            </a:r>
            <a:r>
              <a:rPr lang="pt-PT" sz="1400" dirty="0">
                <a:solidFill>
                  <a:srgbClr val="000000"/>
                </a:solidFill>
              </a:rPr>
              <a:t>= {idAutor, PrimeirosNomes, Apelido}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980000"/>
                </a:solidFill>
              </a:rPr>
              <a:t>Editora </a:t>
            </a:r>
            <a:r>
              <a:rPr lang="pt-PT" sz="1400" dirty="0">
                <a:solidFill>
                  <a:srgbClr val="000000"/>
                </a:solidFill>
              </a:rPr>
              <a:t>= {idEditora, Designacao}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980000"/>
                </a:solidFill>
              </a:rPr>
              <a:t>Requisicao </a:t>
            </a:r>
            <a:r>
              <a:rPr lang="pt-PT" sz="1400" dirty="0">
                <a:solidFill>
                  <a:srgbClr val="000000"/>
                </a:solidFill>
              </a:rPr>
              <a:t>= {idRequisicao, DataRequisicao, DataEntrega, Estado, </a:t>
            </a:r>
            <a:r>
              <a:rPr lang="pt-PT" sz="1400" dirty="0" smtClean="0">
                <a:solidFill>
                  <a:srgbClr val="000000"/>
                </a:solidFill>
              </a:rPr>
              <a:t>NroMaxRenovacoes,             	    NrRenovacoes</a:t>
            </a:r>
            <a:r>
              <a:rPr lang="pt-PT" sz="1400" dirty="0">
                <a:solidFill>
                  <a:srgbClr val="000000"/>
                </a:solidFill>
              </a:rPr>
              <a:t>, </a:t>
            </a:r>
            <a:r>
              <a:rPr lang="pt-PT" sz="1400" dirty="0" smtClean="0">
                <a:solidFill>
                  <a:srgbClr val="000000"/>
                </a:solidFill>
              </a:rPr>
              <a:t>Exemplar</a:t>
            </a:r>
            <a:r>
              <a:rPr lang="pt-PT" sz="1400" dirty="0">
                <a:solidFill>
                  <a:srgbClr val="000000"/>
                </a:solidFill>
              </a:rPr>
              <a:t>, Utilizador}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980000"/>
                </a:solidFill>
              </a:rPr>
              <a:t>Exemplar </a:t>
            </a:r>
            <a:r>
              <a:rPr lang="pt-PT" sz="1400" dirty="0">
                <a:solidFill>
                  <a:srgbClr val="000000"/>
                </a:solidFill>
              </a:rPr>
              <a:t>= {idExemplar, Condicao, Disponibilidade, Localizacao, Livro}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980000"/>
                </a:solidFill>
              </a:rPr>
              <a:t>Localizacao </a:t>
            </a:r>
            <a:r>
              <a:rPr lang="pt-PT" sz="1400" dirty="0">
                <a:solidFill>
                  <a:srgbClr val="000000"/>
                </a:solidFill>
              </a:rPr>
              <a:t>= {IdLocal, Piso, Estante, Prateleira}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980000"/>
                </a:solidFill>
              </a:rPr>
              <a:t>Coleccao </a:t>
            </a:r>
            <a:r>
              <a:rPr lang="pt-PT" sz="1400" dirty="0">
                <a:solidFill>
                  <a:schemeClr val="dk1"/>
                </a:solidFill>
              </a:rPr>
              <a:t>= {idColeccao, Designacao}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457200" lvl="0" indent="-31750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600" b="1" u="sng" dirty="0">
                <a:solidFill>
                  <a:srgbClr val="000000"/>
                </a:solidFill>
              </a:rPr>
              <a:t>Total:</a:t>
            </a:r>
            <a:r>
              <a:rPr lang="pt-PT" sz="1600" b="1" dirty="0">
                <a:solidFill>
                  <a:srgbClr val="000000"/>
                </a:solidFill>
              </a:rPr>
              <a:t> </a:t>
            </a:r>
            <a:r>
              <a:rPr lang="pt-PT" sz="1400" dirty="0">
                <a:solidFill>
                  <a:srgbClr val="000000"/>
                </a:solidFill>
              </a:rPr>
              <a:t>8 tabelas base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457200" y="271900"/>
            <a:ext cx="8229600" cy="699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Lógica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9</a:t>
            </a:fld>
            <a:endParaRPr lang="pt-PT"/>
          </a:p>
        </p:txBody>
      </p:sp>
      <p:sp>
        <p:nvSpPr>
          <p:cNvPr id="166" name="Shape 166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 advTm="350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ave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1450</Words>
  <Application>Microsoft Office PowerPoint</Application>
  <PresentationFormat>On-screen Show (16:9)</PresentationFormat>
  <Paragraphs>411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Playfair Display</vt:lpstr>
      <vt:lpstr>Montserrat</vt:lpstr>
      <vt:lpstr>Oswald</vt:lpstr>
      <vt:lpstr>Trebuchet MS</vt:lpstr>
      <vt:lpstr>pop</vt:lpstr>
      <vt:lpstr>wave</vt:lpstr>
      <vt:lpstr>Gestão de Dados</vt:lpstr>
      <vt:lpstr>Conteúdo</vt:lpstr>
      <vt:lpstr>Introdução</vt:lpstr>
      <vt:lpstr>Introdução</vt:lpstr>
      <vt:lpstr>Modelação Conceptual</vt:lpstr>
      <vt:lpstr>Entidades, Atributos e Relacionamentos</vt:lpstr>
      <vt:lpstr>Validação segundo requisitos e transações</vt:lpstr>
      <vt:lpstr>Modelo Conceptual Final</vt:lpstr>
      <vt:lpstr>Modelação Lógica</vt:lpstr>
      <vt:lpstr>Modelação Lógica</vt:lpstr>
      <vt:lpstr>Modelação Lógica</vt:lpstr>
      <vt:lpstr>Modelo Lógico</vt:lpstr>
      <vt:lpstr>Modelação Lógica</vt:lpstr>
      <vt:lpstr>Modelação Lógica</vt:lpstr>
      <vt:lpstr>Modelação Lógica</vt:lpstr>
      <vt:lpstr>Modelação Lógica</vt:lpstr>
      <vt:lpstr> Modelação Lógica</vt:lpstr>
      <vt:lpstr>Modelação Lógica</vt:lpstr>
      <vt:lpstr>Modelação Lógica</vt:lpstr>
      <vt:lpstr>Modelação Lógica</vt:lpstr>
      <vt:lpstr>Modelação Lógica</vt:lpstr>
      <vt:lpstr>Modelação Lógica</vt:lpstr>
      <vt:lpstr>Modelação Física</vt:lpstr>
      <vt:lpstr>Modelação Física</vt:lpstr>
      <vt:lpstr>Modelação Física</vt:lpstr>
      <vt:lpstr>Modelação Física</vt:lpstr>
      <vt:lpstr>Conclusões e Trabalho Futuro</vt:lpstr>
      <vt:lpstr>Gestão de Dados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de Dados</dc:title>
  <cp:lastModifiedBy>Andre</cp:lastModifiedBy>
  <cp:revision>27</cp:revision>
  <dcterms:modified xsi:type="dcterms:W3CDTF">2016-02-10T21:36:16Z</dcterms:modified>
</cp:coreProperties>
</file>