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83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Oswald" panose="020B0604020202020204" charset="0"/>
      <p:regular r:id="rId39"/>
      <p:bold r:id="rId40"/>
    </p:embeddedFont>
    <p:embeddedFont>
      <p:font typeface="Montserrat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36" autoAdjust="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346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u="none" dirty="0"/>
          </a:p>
        </p:txBody>
      </p:sp>
    </p:spTree>
    <p:extLst>
      <p:ext uri="{BB962C8B-B14F-4D97-AF65-F5344CB8AC3E}">
        <p14:creationId xmlns:p14="http://schemas.microsoft.com/office/powerpoint/2010/main" val="24169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7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12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tabelas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7064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71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5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4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259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mostra</a:t>
            </a:r>
            <a:r>
              <a:rPr lang="en-US" baseline="0" dirty="0" smtClean="0"/>
              <a:t>-se 1</a:t>
            </a:r>
            <a:endParaRPr lang="en-US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Livro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Exemplar </a:t>
            </a:r>
            <a:r>
              <a:rPr lang="en-US" baseline="0" dirty="0" err="1" smtClean="0"/>
              <a:t>Requisitavel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err="1" smtClean="0"/>
              <a:t>Inserir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exemplar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pt-P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Antes de uma requisição poder ser registada é necessário ver se esta pode ser feita, o que implica verificar se o exemplar não possui reservas por parte de outros utilizadores, que pode ser verificado através da chave estrangeira para Utilizador na tabela “Exemplar-reservado-Utilizador”, consultando o seu atributo “Estado”. É necessário verificar ainda que o exemplar não é apenas de consulta, o que pode ser verificado na entidade Exemplar, no atributo “Disponibilidade”. Caso o exemplar esteja disponível para requisição, a informação relativa à requisição é inserida na tabela “Requisicao”. A tabela Exemplar contém o estado de disponibilidade (atributo “Disponibilidade”) de cada exemplar, que terá que ser </a:t>
            </a:r>
            <a:r>
              <a:rPr lang="pt-P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depois de feita a requisição. É ainda necessário verificar se a requisição corresponde ao levantamento de uma reserva, e </a:t>
            </a:r>
            <a:r>
              <a:rPr lang="pt-P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actualizar</a:t>
            </a:r>
            <a:r>
              <a:rPr lang="pt-P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atributo “Estado” da tabela “Exemplar-reservado-Utilizador” em caso afirmativo. 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03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58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31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Multiplicidade </a:t>
            </a:r>
            <a:r>
              <a:rPr lang="pt-PT" dirty="0" smtClean="0"/>
              <a:t>- </a:t>
            </a:r>
            <a:r>
              <a:rPr lang="pt-PT" baseline="0" dirty="0" smtClean="0"/>
              <a:t> de relacionamentos entre entidades; foi explicado no conceptual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89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>
                <a:solidFill>
                  <a:schemeClr val="dk1"/>
                </a:solidFill>
              </a:rPr>
              <a:t>-</a:t>
            </a:r>
            <a:r>
              <a:rPr lang="pt-PT" baseline="0" dirty="0" smtClean="0">
                <a:solidFill>
                  <a:schemeClr val="dk1"/>
                </a:solidFill>
              </a:rPr>
              <a:t> Apresentação etapas</a:t>
            </a:r>
            <a:endParaRPr lang="pt-PT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2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- </a:t>
            </a:r>
            <a:r>
              <a:rPr lang="en-US" dirty="0" err="1" smtClean="0"/>
              <a:t>Garantida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transações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298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4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Implementamos o modelo físico que melhor se adequasse às funcionalidades que o nosso sistema precisa. </a:t>
            </a:r>
            <a:br>
              <a:rPr lang="pt-PT" dirty="0" smtClean="0"/>
            </a:br>
            <a:r>
              <a:rPr lang="pt-PT" dirty="0" smtClean="0"/>
              <a:t>Por questões de comodidade, utilizados o </a:t>
            </a:r>
            <a:r>
              <a:rPr lang="pt-PT" dirty="0" err="1" smtClean="0"/>
              <a:t>MySQL</a:t>
            </a:r>
            <a:r>
              <a:rPr lang="pt-PT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Relações Base: como representar tabelas e a informação que irão conter nelas; As tabelas são as mesmas que no lógico e o povoamento foi feito de acordo com o necessário ( de cada atributo correspondente a uma Entidade, como por exemplo o Livro, ter idLivro , Titulo, CodBarras, ISBN, Colecção …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Representação de Atributos Derivados: Não fizemos nenhum.</a:t>
            </a:r>
          </a:p>
        </p:txBody>
      </p:sp>
    </p:spTree>
    <p:extLst>
      <p:ext uri="{BB962C8B-B14F-4D97-AF65-F5344CB8AC3E}">
        <p14:creationId xmlns:p14="http://schemas.microsoft.com/office/powerpoint/2010/main" val="366804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71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Povoamento: milhares de registos, espaço entre 1552KB ; Tamanho total da tabela exemplar 2.266 MB por exemplo… </a:t>
            </a:r>
            <a:br>
              <a:rPr lang="pt-PT" dirty="0" smtClean="0"/>
            </a:br>
            <a:r>
              <a:rPr lang="pt-PT" dirty="0" smtClean="0"/>
              <a:t>(O que ocupamos mais foram nos exemplares. )</a:t>
            </a:r>
            <a:br>
              <a:rPr lang="pt-PT" dirty="0" smtClean="0"/>
            </a:br>
            <a:r>
              <a:rPr lang="pt-PT" dirty="0" smtClean="0"/>
              <a:t>Depois temos os relacionamentos, as outras tabelas, autor, editora, </a:t>
            </a:r>
            <a:r>
              <a:rPr lang="pt-PT" dirty="0" err="1" smtClean="0"/>
              <a:t>etc</a:t>
            </a:r>
            <a:r>
              <a:rPr lang="pt-PT" dirty="0" smtClean="0"/>
              <a:t> … com 300 e tal registos por exemplo, etc. … </a:t>
            </a:r>
            <a:br>
              <a:rPr lang="pt-PT" dirty="0" smtClean="0"/>
            </a:br>
            <a:endParaRPr lang="pt-PT" dirty="0" smtClean="0"/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Crescimento Futuro: Requisições e reservas </a:t>
            </a:r>
            <a:r>
              <a:rPr lang="pt-PT" dirty="0" err="1" smtClean="0"/>
              <a:t>vao</a:t>
            </a:r>
            <a:r>
              <a:rPr lang="pt-PT" dirty="0" smtClean="0"/>
              <a:t> aumentar mundo e o espaço em disco vai aumentar devido a este aumento. Mais ou menos 50 requisições por dia; Por ano perfaz 18,250 requisições;  </a:t>
            </a:r>
            <a:br>
              <a:rPr lang="pt-PT" dirty="0" smtClean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126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Update</a:t>
            </a:r>
            <a:r>
              <a:rPr lang="pt-PT" dirty="0" smtClean="0"/>
              <a:t> Delete </a:t>
            </a:r>
            <a:r>
              <a:rPr lang="pt-PT" dirty="0" err="1" smtClean="0"/>
              <a:t>Select</a:t>
            </a:r>
            <a:r>
              <a:rPr lang="pt-PT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Durante a recolha de requisitos não foram identificadas nenhumas vistas de utilizador. No entanto podíamos ter 2 tipos de utilizadores: os funcionários e os utentes da biblioteca. </a:t>
            </a:r>
            <a:br>
              <a:rPr lang="pt-PT" dirty="0" smtClean="0"/>
            </a:br>
            <a:r>
              <a:rPr lang="pt-PT" dirty="0" smtClean="0"/>
              <a:t>Funcionários: todas permissões</a:t>
            </a:r>
            <a:br>
              <a:rPr lang="pt-PT" dirty="0" smtClean="0"/>
            </a:br>
            <a:r>
              <a:rPr lang="pt-PT" dirty="0" smtClean="0"/>
              <a:t>Utentes: só consultar livros… </a:t>
            </a:r>
            <a:br>
              <a:rPr lang="pt-PT" dirty="0" smtClean="0"/>
            </a:br>
            <a:endParaRPr lang="pt-PT" dirty="0" smtClean="0"/>
          </a:p>
          <a:p>
            <a:pPr lv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987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Balanço positivo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Passos da metodologia foram seguidos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Desenho da base de dados foram seguidos com sucesso</a:t>
            </a:r>
          </a:p>
          <a:p>
            <a:pPr lvl="0" rtl="0">
              <a:spcBef>
                <a:spcPts val="0"/>
              </a:spcBef>
              <a:buNone/>
            </a:pPr>
            <a:endParaRPr lang="pt-PT" dirty="0" smtClean="0"/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Requisitos rivalidades e reescritos de forma mais clara.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Mudanças no modelo conceptual. Atributo CDU para a entidade LIVRO e antes tava no Exemplar.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Remover o atributo ano no relacionamento Livro Autor, porque não era preciso e não haviam requisitos para tal.</a:t>
            </a:r>
          </a:p>
          <a:p>
            <a:pPr lvl="0" rtl="0">
              <a:spcBef>
                <a:spcPts val="0"/>
              </a:spcBef>
              <a:buNone/>
            </a:pPr>
            <a:endParaRPr lang="pt-PT" dirty="0" smtClean="0"/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Tradução do modelo conceptual para o lógico revelou algumas falhas no modelo conceptual que não tinham consideradas anteriormente…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Por ex.: DataReserva como chave primaria no relacionamento da reserva de um exemplar.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-&gt; Esta modificação garante que os requisitos atuais são cumpridos mas como sugestão: reserva pode ser uma entidade com identificador único em vez de estar num relacionamento (não foi)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A conversão para o modelo lógico e consequente validação foi bem conseguida.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Com modelo lógico validado e requisitos revistos, a modelação física fez-se sem dificuldades.</a:t>
            </a:r>
          </a:p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4136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1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172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dirty="0" smtClean="0"/>
              <a:t>- 1ª</a:t>
            </a:r>
            <a:r>
              <a:rPr lang="pt-PT" baseline="0" dirty="0" smtClean="0"/>
              <a:t> fase do desenvolvimento conceptual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pt-PT" baseline="0" dirty="0" smtClean="0"/>
              <a:t>Métodos </a:t>
            </a:r>
            <a:r>
              <a:rPr lang="pt-PT" baseline="0" dirty="0" smtClean="0"/>
              <a:t>usados para </a:t>
            </a:r>
            <a:r>
              <a:rPr lang="pt-PT" baseline="0" dirty="0" smtClean="0"/>
              <a:t>levantamento </a:t>
            </a:r>
            <a:r>
              <a:rPr lang="pt-PT" baseline="0" dirty="0" smtClean="0"/>
              <a:t>requisitos </a:t>
            </a:r>
            <a:endParaRPr lang="pt-PT" baseline="0" dirty="0" smtClean="0"/>
          </a:p>
          <a:p>
            <a:pPr marL="628650" lvl="1" indent="-171450" rtl="0">
              <a:spcBef>
                <a:spcPts val="0"/>
              </a:spcBef>
              <a:buFontTx/>
              <a:buChar char="-"/>
            </a:pPr>
            <a:r>
              <a:rPr lang="pt-PT" baseline="0" dirty="0" smtClean="0"/>
              <a:t>(</a:t>
            </a:r>
            <a:r>
              <a:rPr lang="pt-PT" baseline="0" dirty="0" smtClean="0"/>
              <a:t>entrevistas, </a:t>
            </a:r>
            <a:r>
              <a:rPr lang="pt-PT" baseline="0" dirty="0" smtClean="0"/>
              <a:t>internet, observar comportamento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dirty="0" smtClean="0"/>
              <a:t>ISSN - International Standard Serial Number - número internacional normalizado para publicações em série),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ISBN - International Standard Book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CDU - Classificação Decimal Unitária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671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23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39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00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0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90" name="Shape 9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‹nº›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‹nº›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‹nº›</a:t>
            </a:fld>
            <a:endParaRPr lang="pt-PT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pt-PT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/>
              <a:t>Gestão de Dados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Biblioteca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999999"/>
                </a:solidFill>
              </a:rPr>
              <a:t>Universidade do </a:t>
            </a:r>
            <a:r>
              <a:rPr lang="pt-PT" sz="1300" b="1" dirty="0" smtClean="0">
                <a:solidFill>
                  <a:srgbClr val="999999"/>
                </a:solidFill>
              </a:rPr>
              <a:t>Minho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dirty="0" smtClean="0">
                <a:solidFill>
                  <a:srgbClr val="999999"/>
                </a:solidFill>
              </a:rPr>
              <a:t>Escola </a:t>
            </a:r>
            <a:r>
              <a:rPr lang="pt-PT" sz="1300" dirty="0">
                <a:solidFill>
                  <a:srgbClr val="999999"/>
                </a:solidFill>
              </a:rPr>
              <a:t>de Engenharia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6" name="Shape 106"/>
          <p:cNvSpPr txBox="1"/>
          <p:nvPr/>
        </p:nvSpPr>
        <p:spPr>
          <a:xfrm>
            <a:off x="6537251" y="4103750"/>
            <a:ext cx="2660374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b="1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b="1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Jéssica </a:t>
            </a:r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</p:spTree>
  </p:cSld>
  <p:clrMapOvr>
    <a:masterClrMapping/>
  </p:clrMapOvr>
  <p:transition spd="slow" advTm="37198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Relacionamentos N para 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 smtClean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Exemplar-Reservado-Utilizador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Exemplar, Utilizador, DataReserva</a:t>
            </a:r>
            <a:r>
              <a:rPr lang="pt-PT" sz="1400" dirty="0" smtClean="0">
                <a:solidFill>
                  <a:srgbClr val="000000"/>
                </a:solidFill>
              </a:rPr>
              <a:t>, Estado}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Livro-Publicado-Editora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Livro, Editora, Edicao</a:t>
            </a:r>
            <a:r>
              <a:rPr lang="pt-PT" sz="1400" dirty="0" smtClean="0">
                <a:solidFill>
                  <a:srgbClr val="000000"/>
                </a:solidFill>
              </a:rPr>
              <a:t>, Ano}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Autor-Escreve-Livro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Livro, Autor</a:t>
            </a:r>
            <a:r>
              <a:rPr lang="pt-PT" sz="1400" dirty="0" smtClean="0">
                <a:solidFill>
                  <a:srgbClr val="000000"/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dirty="0" smtClean="0">
                <a:solidFill>
                  <a:srgbClr val="000000"/>
                </a:solidFill>
              </a:rPr>
              <a:t>	</a:t>
            </a:r>
          </a:p>
          <a:p>
            <a:pPr marL="457200" lvl="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Atributo Multivalor</a:t>
            </a:r>
          </a:p>
          <a:p>
            <a:pPr marL="457200" lvl="0"/>
            <a:endParaRPr lang="pt-PT" sz="1200" b="1" dirty="0">
              <a:solidFill>
                <a:srgbClr val="980000"/>
              </a:solidFill>
            </a:endParaRPr>
          </a:p>
          <a:p>
            <a:pPr marL="457200" lvl="0" indent="457200"/>
            <a:r>
              <a:rPr lang="pt-PT" sz="1400" b="1" dirty="0">
                <a:solidFill>
                  <a:srgbClr val="980000"/>
                </a:solidFill>
              </a:rPr>
              <a:t>CDU </a:t>
            </a:r>
            <a:r>
              <a:rPr lang="pt-PT" sz="1400" dirty="0">
                <a:solidFill>
                  <a:schemeClr val="dk1"/>
                </a:solidFill>
              </a:rPr>
              <a:t>= {</a:t>
            </a:r>
            <a:r>
              <a:rPr lang="pt-PT" sz="1400" u="sng" dirty="0">
                <a:solidFill>
                  <a:schemeClr val="dk1"/>
                </a:solidFill>
              </a:rPr>
              <a:t>CDU, Livro</a:t>
            </a:r>
            <a:r>
              <a:rPr lang="pt-PT" sz="1400" dirty="0">
                <a:solidFill>
                  <a:schemeClr val="dk1"/>
                </a:solidFill>
              </a:rPr>
              <a:t>}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</a:rPr>
              <a:t>	</a:t>
            </a:r>
          </a:p>
          <a:p>
            <a:pPr marL="457200" lvl="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3 tabelas de relacionamentos N para N, 1 tabela de atributo multivalor</a:t>
            </a:r>
          </a:p>
          <a:p>
            <a:pPr marL="139700" lvl="0">
              <a:buClr>
                <a:srgbClr val="000000"/>
              </a:buClr>
            </a:pPr>
            <a:endParaRPr lang="pt-PT" sz="800" dirty="0">
              <a:solidFill>
                <a:srgbClr val="000000"/>
              </a:solidFill>
            </a:endParaRPr>
          </a:p>
          <a:p>
            <a:pPr marL="4254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Da derivação resulta também a definição das chaves estrangeiras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10</a:t>
            </a:fld>
            <a:endParaRPr lang="pt-PT"/>
          </a:p>
        </p:txBody>
      </p:sp>
      <p:sp>
        <p:nvSpPr>
          <p:cNvPr id="174" name="Shape 17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215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140110"/>
            <a:ext cx="8029051" cy="500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Lógico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11</a:t>
            </a:fld>
            <a:endParaRPr lang="pt-PT"/>
          </a:p>
        </p:txBody>
      </p:sp>
      <p:sp>
        <p:nvSpPr>
          <p:cNvPr id="190" name="Shape 19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1263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1ª Forma Normal (1FN)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Chave primária como identificador único em cada tabela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Valores atómicos nos atributos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Nomes únicos para tabelas e atributos de cada uma delas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12</a:t>
            </a:fld>
            <a:endParaRPr lang="pt-PT"/>
          </a:p>
        </p:txBody>
      </p:sp>
      <p:sp>
        <p:nvSpPr>
          <p:cNvPr id="198" name="Shape 19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387E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2ª Forma Normal (2FN</a:t>
            </a:r>
            <a:r>
              <a:rPr lang="pt-PT" sz="1600" b="1" u="sng" dirty="0" smtClean="0">
                <a:solidFill>
                  <a:srgbClr val="000000"/>
                </a:solidFill>
              </a:rPr>
              <a:t>)</a:t>
            </a: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1FN</a:t>
            </a:r>
            <a:r>
              <a:rPr lang="pt-PT" sz="1400" b="1" dirty="0">
                <a:solidFill>
                  <a:srgbClr val="000000"/>
                </a:solidFill>
              </a:rPr>
              <a:t>	</a:t>
            </a: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Dependência </a:t>
            </a:r>
            <a:r>
              <a:rPr lang="pt-PT" sz="1400" dirty="0">
                <a:solidFill>
                  <a:srgbClr val="000000"/>
                </a:solidFill>
              </a:rPr>
              <a:t>funcional total em relação à chave </a:t>
            </a:r>
            <a:r>
              <a:rPr lang="pt-PT" sz="1400" dirty="0" smtClean="0">
                <a:solidFill>
                  <a:srgbClr val="000000"/>
                </a:solidFill>
              </a:rPr>
              <a:t>primária</a:t>
            </a:r>
          </a:p>
          <a:p>
            <a:pPr lvl="0" rtl="0">
              <a:spcBef>
                <a:spcPts val="0"/>
              </a:spcBef>
              <a:buNone/>
            </a:pP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</a:p>
          <a:p>
            <a:r>
              <a:rPr lang="pt-BR" sz="1400" b="1" dirty="0" smtClean="0"/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Livro-Publicado-Editora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= {</a:t>
            </a:r>
            <a:r>
              <a:rPr lang="pt-BR" sz="1400" dirty="0" smtClean="0">
                <a:solidFill>
                  <a:schemeClr val="tx1"/>
                </a:solidFill>
              </a:rPr>
              <a:t>Livro,Editora</a:t>
            </a:r>
            <a:r>
              <a:rPr lang="pt-BR" sz="1400" dirty="0">
                <a:solidFill>
                  <a:schemeClr val="tx1"/>
                </a:solidFill>
              </a:rPr>
              <a:t>, Edicao, </a:t>
            </a:r>
            <a:r>
              <a:rPr lang="pt-BR" sz="1400" dirty="0" smtClean="0">
                <a:solidFill>
                  <a:schemeClr val="tx1"/>
                </a:solidFill>
              </a:rPr>
              <a:t>Ano}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Livro,Editora,Edicao</a:t>
            </a:r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Ano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primária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lang="pt-PT" sz="1400" b="1" u="sng" dirty="0">
              <a:solidFill>
                <a:schemeClr val="tx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13</a:t>
            </a:fld>
            <a:endParaRPr lang="pt-PT"/>
          </a:p>
        </p:txBody>
      </p:sp>
      <p:sp>
        <p:nvSpPr>
          <p:cNvPr id="206" name="Shape 20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3ª Forma Normal (3FN)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</a:t>
            </a:r>
            <a:r>
              <a:rPr lang="pt-PT" sz="1400" dirty="0">
                <a:solidFill>
                  <a:srgbClr val="000000"/>
                </a:solidFill>
              </a:rPr>
              <a:t>as relações na 2FN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Não </a:t>
            </a:r>
            <a:r>
              <a:rPr lang="pt-PT" sz="1400" dirty="0">
                <a:solidFill>
                  <a:srgbClr val="000000"/>
                </a:solidFill>
              </a:rPr>
              <a:t>existem dependências transitivas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14</a:t>
            </a:fld>
            <a:endParaRPr lang="pt-PT"/>
          </a:p>
        </p:txBody>
      </p:sp>
      <p:sp>
        <p:nvSpPr>
          <p:cNvPr id="214" name="Shape 2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</a:t>
            </a:r>
            <a:r>
              <a:rPr lang="pt-PT" sz="2400" b="1" dirty="0" smtClean="0">
                <a:solidFill>
                  <a:srgbClr val="000000"/>
                </a:solidFill>
              </a:rPr>
              <a:t>Normalização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Forma Normal Boyce-Codd (FNBC)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3ª </a:t>
            </a:r>
            <a:r>
              <a:rPr lang="pt-PT" sz="1400" dirty="0">
                <a:solidFill>
                  <a:srgbClr val="000000"/>
                </a:solidFill>
              </a:rPr>
              <a:t>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Todos </a:t>
            </a:r>
            <a:r>
              <a:rPr lang="pt-PT" sz="1400" dirty="0">
                <a:solidFill>
                  <a:srgbClr val="000000"/>
                </a:solidFill>
              </a:rPr>
              <a:t>os determinantes das dependências funcionais são chaves </a:t>
            </a:r>
            <a:r>
              <a:rPr lang="pt-PT" sz="1400" dirty="0" smtClean="0">
                <a:solidFill>
                  <a:srgbClr val="000000"/>
                </a:solidFill>
              </a:rPr>
              <a:t>candidatas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endParaRPr lang="pt-PT" sz="1400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  <a:endParaRPr lang="pt-PT" sz="1400" b="1" u="sng" dirty="0">
              <a:solidFill>
                <a:srgbClr val="000000"/>
              </a:solidFill>
            </a:endParaRPr>
          </a:p>
          <a:p>
            <a:r>
              <a:rPr lang="en-US" sz="1800" b="1" dirty="0" smtClean="0">
                <a:solidFill>
                  <a:srgbClr val="00387E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Utilizador = {</a:t>
            </a:r>
            <a:r>
              <a:rPr lang="pt-BR" sz="1400" dirty="0" smtClean="0">
                <a:solidFill>
                  <a:schemeClr val="tx1"/>
                </a:solidFill>
              </a:rPr>
              <a:t>idUser</a:t>
            </a:r>
            <a:r>
              <a:rPr lang="pt-BR" sz="1400" dirty="0">
                <a:solidFill>
                  <a:schemeClr val="tx1"/>
                </a:solidFill>
              </a:rPr>
              <a:t>, Nome, Tipo, Email, Telefone, CC, </a:t>
            </a:r>
            <a:r>
              <a:rPr lang="pt-BR" sz="1400" dirty="0" smtClean="0">
                <a:solidFill>
                  <a:schemeClr val="tx1"/>
                </a:solidFill>
              </a:rPr>
              <a:t>NroMecanografico}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idUser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-&gt; Nome, Tipo, Email, Telefone, CC, NroMecanografico (Chave primária)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CC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NroMecanografico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NroMecanografico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CC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sz="1400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387E"/>
                </a:solidFill>
              </a:rPr>
              <a:t>		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15</a:t>
            </a:fld>
            <a:endParaRPr lang="pt-PT"/>
          </a:p>
        </p:txBody>
      </p:sp>
      <p:sp>
        <p:nvSpPr>
          <p:cNvPr id="222" name="Shape 22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70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 Modelação Lógica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16</a:t>
            </a:fld>
            <a:endParaRPr lang="pt-PT"/>
          </a:p>
        </p:txBody>
      </p:sp>
      <p:sp>
        <p:nvSpPr>
          <p:cNvPr id="229" name="Shape 22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775" y="672899"/>
            <a:ext cx="6063724" cy="405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0" y="997775"/>
            <a:ext cx="4014299" cy="35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Validação Segundo Transações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2400" b="1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Efectuar Requisição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</a:t>
            </a:r>
            <a:r>
              <a:rPr lang="pt-PT" sz="2400" b="1" dirty="0">
                <a:solidFill>
                  <a:srgbClr val="000000"/>
                </a:solidFill>
              </a:rPr>
              <a:t>– </a:t>
            </a:r>
            <a:r>
              <a:rPr lang="pt-PT" sz="2000" b="1" dirty="0">
                <a:solidFill>
                  <a:srgbClr val="000000"/>
                </a:solidFill>
              </a:rPr>
              <a:t>Integridade de Domínio</a:t>
            </a: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Chave para Colecção na tabela Livro pode assumir nulo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Disponibilidade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Exemplar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0 -</a:t>
            </a:r>
            <a:r>
              <a:rPr lang="pt-PT" sz="1300" dirty="0">
                <a:solidFill>
                  <a:srgbClr val="000000"/>
                </a:solidFill>
              </a:rPr>
              <a:t> caso o exemplar não seja requisitável;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1 - </a:t>
            </a:r>
            <a:r>
              <a:rPr lang="pt-PT" sz="1300" dirty="0">
                <a:solidFill>
                  <a:srgbClr val="000000"/>
                </a:solidFill>
              </a:rPr>
              <a:t>se já se encontrar </a:t>
            </a:r>
            <a:r>
              <a:rPr lang="pt-PT" sz="1300" dirty="0" smtClean="0">
                <a:solidFill>
                  <a:srgbClr val="000000"/>
                </a:solidFill>
              </a:rPr>
              <a:t>requisitado;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 smtClean="0">
                <a:solidFill>
                  <a:srgbClr val="000000"/>
                </a:solidFill>
              </a:rPr>
              <a:t>2 </a:t>
            </a:r>
            <a:r>
              <a:rPr lang="pt-PT" sz="1300" b="1" dirty="0">
                <a:solidFill>
                  <a:srgbClr val="000000"/>
                </a:solidFill>
              </a:rPr>
              <a:t>-</a:t>
            </a:r>
            <a:r>
              <a:rPr lang="pt-PT" sz="1300" dirty="0">
                <a:solidFill>
                  <a:srgbClr val="000000"/>
                </a:solidFill>
              </a:rPr>
              <a:t> caso esteja disponível.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Estado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Requisição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rgbClr val="000000"/>
                </a:solidFill>
              </a:rPr>
              <a:t>        </a:t>
            </a:r>
            <a:r>
              <a:rPr lang="pt-PT" sz="1300" b="1" dirty="0" smtClean="0">
                <a:solidFill>
                  <a:srgbClr val="000000"/>
                </a:solidFill>
              </a:rPr>
              <a:t>0 </a:t>
            </a:r>
            <a:r>
              <a:rPr lang="pt-PT" sz="1300" b="1" dirty="0">
                <a:solidFill>
                  <a:srgbClr val="000000"/>
                </a:solidFill>
              </a:rPr>
              <a:t>–</a:t>
            </a:r>
            <a:r>
              <a:rPr lang="pt-PT" sz="1300" dirty="0">
                <a:solidFill>
                  <a:srgbClr val="000000"/>
                </a:solidFill>
              </a:rPr>
              <a:t> caso a requisição esteja ativa, ou seja, o exemplar encontra-se com o utilizador;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–</a:t>
            </a:r>
            <a:r>
              <a:rPr lang="pt-PT" sz="1300" dirty="0">
                <a:solidFill>
                  <a:srgbClr val="000000"/>
                </a:solidFill>
              </a:rPr>
              <a:t> caso o exemplar já tenha sido entregue.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17</a:t>
            </a:fld>
            <a:endParaRPr lang="pt-PT"/>
          </a:p>
        </p:txBody>
      </p:sp>
      <p:sp>
        <p:nvSpPr>
          <p:cNvPr id="239" name="Shape 2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– </a:t>
            </a:r>
            <a:r>
              <a:rPr lang="pt-PT" sz="2000" b="1" dirty="0" smtClean="0">
                <a:solidFill>
                  <a:srgbClr val="000000"/>
                </a:solidFill>
              </a:rPr>
              <a:t>Integridade de Domínio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Tipo</a:t>
            </a:r>
            <a:r>
              <a:rPr lang="pt-PT" sz="1300" dirty="0">
                <a:solidFill>
                  <a:schemeClr val="dk1"/>
                </a:solidFill>
              </a:rPr>
              <a:t> na tabela </a:t>
            </a:r>
            <a:r>
              <a:rPr lang="pt-PT" sz="1300" b="1" dirty="0" smtClean="0">
                <a:solidFill>
                  <a:schemeClr val="dk1"/>
                </a:solidFill>
              </a:rPr>
              <a:t>Utilizador</a:t>
            </a:r>
            <a:r>
              <a:rPr lang="pt-PT" sz="1300" dirty="0" smtClean="0">
                <a:solidFill>
                  <a:schemeClr val="dk1"/>
                </a:solidFill>
              </a:rPr>
              <a:t>:</a:t>
            </a:r>
          </a:p>
          <a:p>
            <a:pPr marL="146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PT" sz="1300" b="1" dirty="0">
                <a:solidFill>
                  <a:schemeClr val="dk1"/>
                </a:solidFill>
              </a:rPr>
              <a:t>	</a:t>
            </a:r>
            <a:r>
              <a:rPr lang="pt-PT" sz="1300" b="1" dirty="0" smtClean="0">
                <a:solidFill>
                  <a:schemeClr val="dk1"/>
                </a:solidFill>
              </a:rPr>
              <a:t>A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um aluno de licenciatura;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PG/ID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aluno de pós graduação;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docente;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F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funcionário;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LE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leitor externo, não estando por isso registado na universidade;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X </a:t>
            </a:r>
            <a:r>
              <a:rPr lang="pt-PT" sz="1300" b="1" dirty="0">
                <a:solidFill>
                  <a:schemeClr val="dk1"/>
                </a:solidFill>
              </a:rPr>
              <a:t>– </a:t>
            </a:r>
            <a:r>
              <a:rPr lang="pt-PT" sz="1300" dirty="0">
                <a:solidFill>
                  <a:schemeClr val="dk1"/>
                </a:solidFill>
              </a:rPr>
              <a:t>caso o utilizador seja aluno de Erasmus.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Estado</a:t>
            </a:r>
            <a:r>
              <a:rPr lang="pt-PT" sz="1300" dirty="0">
                <a:solidFill>
                  <a:schemeClr val="dk1"/>
                </a:solidFill>
              </a:rPr>
              <a:t> na tabela resultante do relacionamento </a:t>
            </a:r>
            <a:r>
              <a:rPr lang="pt-PT" sz="1300" b="1" dirty="0">
                <a:solidFill>
                  <a:schemeClr val="dk1"/>
                </a:solidFill>
              </a:rPr>
              <a:t>Exemplar – Utilizador</a:t>
            </a:r>
            <a:r>
              <a:rPr lang="pt-PT" sz="13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0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tenha sido efetuada uma reserva sobre o exemplar;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1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exemplar já estiver pronto a levantar;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2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exemplar já tenha sido levantado após o pedido de reserva;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3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a reserva tenha sido cancelada.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18</a:t>
            </a:fld>
            <a:endParaRPr lang="pt-PT"/>
          </a:p>
        </p:txBody>
      </p:sp>
      <p:sp>
        <p:nvSpPr>
          <p:cNvPr id="247" name="Shape 2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Integridade de Entidade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Valores de chave primária não nulos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3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valores de chaves primárias </a:t>
            </a:r>
            <a:r>
              <a:rPr lang="pt-PT" sz="1400" dirty="0" smtClean="0">
                <a:solidFill>
                  <a:srgbClr val="000000"/>
                </a:solidFill>
              </a:rPr>
              <a:t>iguais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PT" sz="600" dirty="0">
              <a:solidFill>
                <a:srgbClr val="000000"/>
              </a:solidFill>
            </a:endParaRPr>
          </a:p>
          <a:p>
            <a:r>
              <a:rPr lang="pt-PT" sz="1800" b="1" dirty="0" smtClean="0">
                <a:solidFill>
                  <a:srgbClr val="000000"/>
                </a:solidFill>
              </a:rPr>
              <a:t>Integridade Referencial</a:t>
            </a:r>
          </a:p>
          <a:p>
            <a:endParaRPr lang="pt-PT" sz="600" b="1" dirty="0" smtClean="0">
              <a:solidFill>
                <a:srgbClr val="000000"/>
              </a:solidFill>
            </a:endParaRPr>
          </a:p>
          <a:p>
            <a:pPr marL="45720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Todas as chaves estrangeiras são válidas</a:t>
            </a:r>
            <a:endParaRPr lang="pt-PT" sz="14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300" dirty="0">
              <a:solidFill>
                <a:srgbClr val="000000"/>
              </a:solidFill>
            </a:endParaRPr>
          </a:p>
          <a:p>
            <a:pPr marL="45720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</a:t>
            </a:r>
            <a:r>
              <a:rPr lang="pt-PT" sz="1400" dirty="0" smtClean="0">
                <a:solidFill>
                  <a:srgbClr val="000000"/>
                </a:solidFill>
              </a:rPr>
              <a:t>referências a valores não existentes; alteração a um valor chave é consistente por toda a base de dados</a:t>
            </a:r>
          </a:p>
          <a:p>
            <a:pPr marL="139700">
              <a:buClr>
                <a:srgbClr val="000000"/>
              </a:buClr>
            </a:pPr>
            <a:endParaRPr sz="6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dk1"/>
                </a:solidFill>
              </a:rPr>
              <a:t>Restrições de Multiplicidade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Impostas na decisão dos relacionamentos entre tabelas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		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19</a:t>
            </a:fld>
            <a:endParaRPr lang="pt-PT"/>
          </a:p>
        </p:txBody>
      </p:sp>
      <p:sp>
        <p:nvSpPr>
          <p:cNvPr id="255" name="Shape 255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394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Introdução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do caso de estudo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Modelação Conceptual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 de Requisitos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Identificação de Entidades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Conceptual Final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pt-PT" sz="3600">
                <a:solidFill>
                  <a:schemeClr val="lt1"/>
                </a:solidFill>
              </a:rPr>
              <a:t>Conteúdo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</a:t>
            </a:fld>
            <a:endParaRPr lang="pt-PT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48200" y="928817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Lógica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Derivação do Modelo 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Regras de Normalização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Transações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Inicial e Crescimento Futuro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Física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Tradução do Modelo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Transações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Estimativa de Espaço em Disco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pt-PT" sz="1800"/>
              <a:t>Conclusões e Trabalho Futuro</a:t>
            </a:r>
          </a:p>
        </p:txBody>
      </p:sp>
    </p:spTree>
  </p:cSld>
  <p:clrMapOvr>
    <a:masterClrMapping/>
  </p:clrMapOvr>
  <p:transition spd="slow" advTm="1092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</a:t>
            </a:r>
            <a:r>
              <a:rPr lang="pt-PT" sz="2000" b="1" dirty="0" smtClean="0">
                <a:solidFill>
                  <a:srgbClr val="000000"/>
                </a:solidFill>
              </a:rPr>
              <a:t>-</a:t>
            </a:r>
            <a:r>
              <a:rPr lang="pt-PT" sz="2400" b="1" dirty="0" smtClean="0">
                <a:solidFill>
                  <a:srgbClr val="000000"/>
                </a:solidFill>
              </a:rPr>
              <a:t> </a:t>
            </a:r>
            <a:r>
              <a:rPr lang="pt-PT" sz="2000" b="1" dirty="0" smtClean="0">
                <a:solidFill>
                  <a:srgbClr val="000000"/>
                </a:solidFill>
              </a:rPr>
              <a:t>Restrições Gerais</a:t>
            </a:r>
          </a:p>
          <a:p>
            <a:pPr lvl="0" rtl="0">
              <a:spcBef>
                <a:spcPts val="0"/>
              </a:spcBef>
              <a:buNone/>
            </a:pPr>
            <a:endParaRPr lang="pt-PT" sz="18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O número de renovações de requisição de um exemplar não pode exceder o número máximo de renovações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 utilizador não pode efetuar requisição se o livro não for requisitável ou tiver reservas por parte de outros utilizadores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Uma reserva só pode ser efetuada se o exemplar for </a:t>
            </a:r>
            <a:r>
              <a:rPr lang="pt-PT" sz="1400" dirty="0" smtClean="0">
                <a:solidFill>
                  <a:srgbClr val="000000"/>
                </a:solidFill>
              </a:rPr>
              <a:t>requisitável.</a:t>
            </a: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20</a:t>
            </a:fld>
            <a:endParaRPr lang="pt-PT"/>
          </a:p>
        </p:txBody>
      </p:sp>
      <p:sp>
        <p:nvSpPr>
          <p:cNvPr id="263" name="Shape 26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939450"/>
            <a:ext cx="80169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Tamanho Inicial e Crescimento Futuro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dk1"/>
                </a:solidFill>
              </a:rPr>
              <a:t>Valores baseados na BGUM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Tamanho Inicial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30.000</a:t>
            </a:r>
            <a:r>
              <a:rPr lang="pt-PT" sz="1400" dirty="0">
                <a:solidFill>
                  <a:schemeClr val="dk1"/>
                </a:solidFill>
              </a:rPr>
              <a:t> exemplares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5.000</a:t>
            </a:r>
            <a:r>
              <a:rPr lang="pt-PT" sz="1400" dirty="0">
                <a:solidFill>
                  <a:schemeClr val="dk1"/>
                </a:solidFill>
              </a:rPr>
              <a:t> livros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15</a:t>
            </a:r>
            <a:r>
              <a:rPr lang="pt-PT" sz="1400" dirty="0">
                <a:solidFill>
                  <a:schemeClr val="dk1"/>
                </a:solidFill>
              </a:rPr>
              <a:t> coleções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1950</a:t>
            </a:r>
            <a:r>
              <a:rPr lang="pt-PT" sz="1400" dirty="0">
                <a:solidFill>
                  <a:schemeClr val="dk1"/>
                </a:solidFill>
              </a:rPr>
              <a:t> localizações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autores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1.000</a:t>
            </a:r>
            <a:r>
              <a:rPr lang="pt-PT" sz="1400" dirty="0">
                <a:solidFill>
                  <a:schemeClr val="dk1"/>
                </a:solidFill>
              </a:rPr>
              <a:t> editoras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300 </a:t>
            </a:r>
            <a:r>
              <a:rPr lang="pt-PT" sz="1400" dirty="0">
                <a:solidFill>
                  <a:schemeClr val="dk1"/>
                </a:solidFill>
              </a:rPr>
              <a:t>requisições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93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21</a:t>
            </a:fld>
            <a:endParaRPr lang="pt-PT"/>
          </a:p>
        </p:txBody>
      </p:sp>
      <p:sp>
        <p:nvSpPr>
          <p:cNvPr id="271" name="Shape 27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518200" y="1691700"/>
            <a:ext cx="3580200" cy="272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Crescimento Futuro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150 </a:t>
            </a:r>
            <a:r>
              <a:rPr lang="pt-PT" sz="1400" dirty="0">
                <a:solidFill>
                  <a:schemeClr val="dk1"/>
                </a:solidFill>
              </a:rPr>
              <a:t>exemplares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10 </a:t>
            </a:r>
            <a:r>
              <a:rPr lang="pt-PT" sz="1400" dirty="0">
                <a:solidFill>
                  <a:schemeClr val="dk1"/>
                </a:solidFill>
              </a:rPr>
              <a:t>livros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</a:t>
            </a:r>
            <a:r>
              <a:rPr lang="pt-PT" sz="1400" dirty="0">
                <a:solidFill>
                  <a:schemeClr val="dk1"/>
                </a:solidFill>
              </a:rPr>
              <a:t> coleção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3</a:t>
            </a:r>
            <a:r>
              <a:rPr lang="pt-PT" sz="1400" dirty="0">
                <a:solidFill>
                  <a:schemeClr val="dk1"/>
                </a:solidFill>
              </a:rPr>
              <a:t> autores e editoras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50</a:t>
            </a:r>
            <a:r>
              <a:rPr lang="pt-PT" sz="1400" dirty="0">
                <a:solidFill>
                  <a:schemeClr val="dk1"/>
                </a:solidFill>
              </a:rPr>
              <a:t> requisições por 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 por dia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Tradução do modelo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SGBD escolhido: </a:t>
            </a:r>
            <a:r>
              <a:rPr lang="pt-PT" sz="1600" dirty="0" smtClean="0">
                <a:solidFill>
                  <a:srgbClr val="000000"/>
                </a:solidFill>
              </a:rPr>
              <a:t>MySQL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500" b="1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Derivação das tabelas do modelo lógico para o </a:t>
            </a:r>
            <a:r>
              <a:rPr lang="pt-PT" sz="1600" b="1" dirty="0" smtClean="0">
                <a:solidFill>
                  <a:srgbClr val="000000"/>
                </a:solidFill>
              </a:rPr>
              <a:t>físico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Integridade de domínio garantida por triggers</a:t>
            </a:r>
          </a:p>
          <a:p>
            <a:pPr marL="127000"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500" b="1" dirty="0" smtClean="0">
              <a:solidFill>
                <a:srgbClr val="000000"/>
              </a:solidFill>
            </a:endParaRP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0000"/>
                </a:solidFill>
              </a:rPr>
              <a:t>Restrições </a:t>
            </a:r>
            <a:r>
              <a:rPr lang="pt-BR" sz="1600" b="1" dirty="0" smtClean="0">
                <a:solidFill>
                  <a:srgbClr val="000000"/>
                </a:solidFill>
              </a:rPr>
              <a:t>gerais garantidas com código SQL das transações</a:t>
            </a: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PT" sz="500" dirty="0" smtClean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Não há atributos derivados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22</a:t>
            </a:fld>
            <a:endParaRPr lang="pt-PT"/>
          </a:p>
        </p:txBody>
      </p:sp>
      <p:sp>
        <p:nvSpPr>
          <p:cNvPr id="280" name="Shape 28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Validação segundo Transações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0000"/>
                </a:solidFill>
              </a:rPr>
              <a:t>Gerado código SQL para </a:t>
            </a:r>
            <a:r>
              <a:rPr lang="pt-BR" sz="1600" b="1" dirty="0" smtClean="0">
                <a:solidFill>
                  <a:srgbClr val="000000"/>
                </a:solidFill>
              </a:rPr>
              <a:t>as seguintes transações:</a:t>
            </a: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1600" b="1" dirty="0" smtClean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Renovar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Entregar exemplar </a:t>
            </a:r>
            <a:endParaRPr lang="pt-BR" sz="1400" dirty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uma </a:t>
            </a:r>
            <a:r>
              <a:rPr lang="pt-BR" sz="1400" dirty="0" smtClean="0">
                <a:solidFill>
                  <a:srgbClr val="000000"/>
                </a:solidFill>
              </a:rPr>
              <a:t>reserva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Cancelar uma reserva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Localizar exemplar segundo o seu título</a:t>
            </a:r>
          </a:p>
          <a:p>
            <a:pPr marL="596900" lvl="1">
              <a:lnSpc>
                <a:spcPct val="115000"/>
              </a:lnSpc>
              <a:buClr>
                <a:srgbClr val="000000"/>
              </a:buClr>
            </a:pPr>
            <a:endParaRPr lang="pt-PT" sz="1800" dirty="0" smtClean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Aplicação </a:t>
            </a:r>
            <a:r>
              <a:rPr lang="pt-PT" sz="1600" b="1" dirty="0">
                <a:solidFill>
                  <a:srgbClr val="000000"/>
                </a:solidFill>
              </a:rPr>
              <a:t>das restrições de integridade </a:t>
            </a:r>
            <a:r>
              <a:rPr lang="pt-PT" sz="1600" b="1" dirty="0" smtClean="0">
                <a:solidFill>
                  <a:srgbClr val="000000"/>
                </a:solidFill>
              </a:rPr>
              <a:t>gerais</a:t>
            </a:r>
            <a:endParaRPr lang="pt-PT" sz="1600" b="1" dirty="0"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23</a:t>
            </a:fld>
            <a:endParaRPr lang="pt-PT"/>
          </a:p>
        </p:txBody>
      </p:sp>
      <p:sp>
        <p:nvSpPr>
          <p:cNvPr id="288" name="Shape 28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Estimativa Espaço em disco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dk1"/>
                </a:solidFill>
              </a:rPr>
              <a:t>Povoamento e tamanho inicial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dk1"/>
                </a:solidFill>
              </a:rPr>
              <a:t>Total espaço ocupado 5.5 MB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chemeClr val="dk1"/>
                </a:solidFill>
              </a:rPr>
              <a:t>Crescimento Futuro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50 requisições por dia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3000 novos utilizadores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Ao fim de um ano: aumento de 8.3 MB</a:t>
            </a:r>
            <a:endParaRPr lang="pt-PT" sz="1400" dirty="0">
              <a:solidFill>
                <a:schemeClr val="dk1"/>
              </a:solidFill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24</a:t>
            </a:fld>
            <a:endParaRPr lang="pt-PT"/>
          </a:p>
        </p:txBody>
      </p:sp>
      <p:sp>
        <p:nvSpPr>
          <p:cNvPr id="296" name="Shape 29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25</a:t>
            </a:fld>
            <a:endParaRPr lang="pt-PT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50" y="1147074"/>
            <a:ext cx="5210590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50470" y="1455175"/>
            <a:ext cx="318303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Vistas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Permissões de acesso</a:t>
            </a:r>
            <a:r>
              <a:rPr lang="pt-PT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Modelação Física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Seguida metodologia de desenvolvimento Base de </a:t>
            </a:r>
            <a:r>
              <a:rPr lang="pt-PT" sz="1800" dirty="0" smtClean="0">
                <a:solidFill>
                  <a:schemeClr val="dk1"/>
                </a:solidFill>
              </a:rPr>
              <a:t>Dados:</a:t>
            </a: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Conceptual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Lógica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Física</a:t>
            </a:r>
            <a:endParaRPr lang="pt-PT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PT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Revisão </a:t>
            </a:r>
            <a:r>
              <a:rPr lang="pt-PT" sz="1800" dirty="0">
                <a:solidFill>
                  <a:schemeClr val="dk1"/>
                </a:solidFill>
              </a:rPr>
              <a:t>dos modelos e requisitos obrigou a alterações constantes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Possíveis melhorias:</a:t>
            </a:r>
          </a:p>
          <a:p>
            <a:pPr marL="8572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Atributo DataReserva como chave primária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Reserva como entidade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CDU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26</a:t>
            </a:fld>
            <a:endParaRPr lang="pt-PT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Conclusões e Trabalho Futuro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/>
              <a:t>Gestão de Dados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0" lvl="0" indent="457200" algn="ctr" rtl="0">
              <a:spcBef>
                <a:spcPts val="0"/>
              </a:spcBef>
              <a:buNone/>
            </a:pPr>
            <a:r>
              <a:rPr lang="pt-PT" dirty="0"/>
              <a:t>Biblioteca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999999"/>
                </a:solidFill>
              </a:rPr>
              <a:t>Universidade do Minho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dirty="0">
                <a:solidFill>
                  <a:srgbClr val="999999"/>
                </a:solidFill>
              </a:rPr>
              <a:t>Escola de Engenharia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3" name="Shape 323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  <p:sp>
        <p:nvSpPr>
          <p:cNvPr id="9" name="Shape 106"/>
          <p:cNvSpPr txBox="1"/>
          <p:nvPr/>
        </p:nvSpPr>
        <p:spPr>
          <a:xfrm>
            <a:off x="6918251" y="4103750"/>
            <a:ext cx="2147091" cy="103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Jéssica </a:t>
            </a:r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17725" y="1252249"/>
            <a:ext cx="8229600" cy="349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Contextualização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Base de dados para gestão de documentos bibliográficos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Inspirado no sistema da Biblioteca Geral da Universidade do Minho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Serviços oferecidos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Consulta de exemplares disponíveis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Empréstimo de publicações para leitura domiciliária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Reserva de publicações para leitura domiciliária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" y="435599"/>
            <a:ext cx="8229600" cy="60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3</a:t>
            </a:fld>
            <a:endParaRPr lang="pt-PT"/>
          </a:p>
        </p:txBody>
      </p:sp>
    </p:spTree>
  </p:cSld>
  <p:clrMapOvr>
    <a:masterClrMapping/>
  </p:clrMapOvr>
  <p:transition spd="slow" advTm="847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61950" y="1244249"/>
            <a:ext cx="7296599" cy="32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Motivação e Objetivos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pt-PT" sz="1000" b="1" dirty="0">
              <a:solidFill>
                <a:srgbClr val="000000"/>
              </a:solidFill>
            </a:endParaRP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pt-PT" sz="1800" dirty="0"/>
              <a:t>Necessidade de organizar informação </a:t>
            </a:r>
            <a:r>
              <a:rPr lang="pt-PT" sz="1800" dirty="0" smtClean="0"/>
              <a:t>bibliográfica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funcionamento da </a:t>
            </a:r>
            <a:r>
              <a:rPr lang="pt-PT" sz="1800" dirty="0" smtClean="0"/>
              <a:t>biblioteca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metodologia de concepção de uma base de dados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Satisfazer </a:t>
            </a:r>
            <a:r>
              <a:rPr lang="pt-PT" sz="1800" dirty="0"/>
              <a:t>os requisitos dos utilizadores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27200" y="320499"/>
            <a:ext cx="8229600" cy="74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3F3F3"/>
                </a:solidFill>
              </a:rPr>
              <a:t>Introdução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4</a:t>
            </a:fld>
            <a:endParaRPr lang="pt-PT"/>
          </a:p>
        </p:txBody>
      </p:sp>
    </p:spTree>
  </p:cSld>
  <p:clrMapOvr>
    <a:masterClrMapping/>
  </p:clrMapOvr>
  <p:transition spd="slow" advTm="38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86275" y="780875"/>
            <a:ext cx="8229600" cy="376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 b="1" dirty="0">
                <a:solidFill>
                  <a:schemeClr val="dk1"/>
                </a:solidFill>
              </a:rPr>
              <a:t>Levantamento de Requisitos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a designação de todas as coleções existentes.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quantos livros cada coleção tem.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lista de nomes dos autores dos livros da biblioteca.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uma dada editora, saber a sua designação.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Pesquisar um livro segundo: ISSN, ISBN, código de barras e título.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/>
              <a:t>Saber </a:t>
            </a:r>
            <a:r>
              <a:rPr lang="pt-PT" sz="1400" dirty="0"/>
              <a:t>a localização de livros de uma certa CDU.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Reservar exemplares de um ou mais livros.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...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5</a:t>
            </a:fld>
            <a:endParaRPr lang="pt-PT"/>
          </a:p>
        </p:txBody>
      </p:sp>
    </p:spTree>
  </p:cSld>
  <p:clrMapOvr>
    <a:masterClrMapping/>
  </p:clrMapOvr>
  <p:transition spd="slow" advTm="271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254500" y="1733575"/>
            <a:ext cx="6627859" cy="25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entidades: Livro, Exemplar, Autor, Editora, Coleção, Utilizador, Requisição, Localização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atributos</a:t>
            </a:r>
          </a:p>
          <a:p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relacionamentos e respectivos atributos</a:t>
            </a: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/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Entidades, Atributos e Relacionamentos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6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000500" y="1733575"/>
            <a:ext cx="7219599" cy="17388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Para cada cada requisito verificou-se de que forma o modelo dava resposta</a:t>
            </a:r>
          </a:p>
          <a:p>
            <a:pPr lvl="0" rtl="0">
              <a:spcBef>
                <a:spcPts val="0"/>
              </a:spcBef>
            </a:pPr>
            <a:endParaRPr lang="pt-PT" sz="2000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Consideradas 3 transações importantes</a:t>
            </a:r>
            <a:r>
              <a:rPr lang="pt-PT" sz="2000" dirty="0"/>
              <a:t> </a:t>
            </a:r>
            <a:r>
              <a:rPr lang="pt-PT" sz="2000" dirty="0" smtClean="0"/>
              <a:t>usadas na validação: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2060"/>
                </a:solidFill>
              </a:rPr>
              <a:t>Qual(is) a(s) localização(ões) (piso, estante e prateleira) dos exemplares de um livro com determinado título?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206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2060"/>
                </a:solidFill>
              </a:rPr>
              <a:t>Efetuar uma reserva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Validação segundo requisitos e transações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7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  <p:extLst>
      <p:ext uri="{BB962C8B-B14F-4D97-AF65-F5344CB8AC3E}">
        <p14:creationId xmlns:p14="http://schemas.microsoft.com/office/powerpoint/2010/main" val="3185865399"/>
      </p:ext>
    </p:extLst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Conceptual Final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00" y="411850"/>
            <a:ext cx="6746999" cy="4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8</a:t>
            </a:fld>
            <a:endParaRPr lang="pt-PT"/>
          </a:p>
        </p:txBody>
      </p:sp>
    </p:spTree>
  </p:cSld>
  <p:clrMapOvr>
    <a:masterClrMapping/>
  </p:clrMapOvr>
  <p:transition spd="slow" advTm="194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Tabelas Base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/>
            <a:r>
              <a:rPr lang="pt-PT" sz="1400" b="1" dirty="0">
                <a:solidFill>
                  <a:srgbClr val="980000"/>
                </a:solidFill>
              </a:rPr>
              <a:t>Utilizador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idUser</a:t>
            </a:r>
            <a:r>
              <a:rPr lang="pt-PT" sz="1400" dirty="0">
                <a:solidFill>
                  <a:srgbClr val="000000"/>
                </a:solidFill>
              </a:rPr>
              <a:t>, Tipo, Nome, Email, CC, NroMecanografico, Telefone}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Livro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idLivro</a:t>
            </a:r>
            <a:r>
              <a:rPr lang="pt-PT" sz="1400" dirty="0">
                <a:solidFill>
                  <a:srgbClr val="000000"/>
                </a:solidFill>
              </a:rPr>
              <a:t>, Titulo, CodBarras, ISBN, ISSN, Coleccao}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Autor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idAutor</a:t>
            </a:r>
            <a:r>
              <a:rPr lang="pt-PT" sz="1400" dirty="0">
                <a:solidFill>
                  <a:srgbClr val="000000"/>
                </a:solidFill>
              </a:rPr>
              <a:t>, PrimeirosNomes, Apelido}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Editora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idEditora</a:t>
            </a:r>
            <a:r>
              <a:rPr lang="pt-PT" sz="1400" dirty="0">
                <a:solidFill>
                  <a:srgbClr val="000000"/>
                </a:solidFill>
              </a:rPr>
              <a:t>, Designacao}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Requisicao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 err="1">
                <a:solidFill>
                  <a:srgbClr val="000000"/>
                </a:solidFill>
              </a:rPr>
              <a:t>idRequisicao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err="1">
                <a:solidFill>
                  <a:srgbClr val="000000"/>
                </a:solidFill>
              </a:rPr>
              <a:t>DataRequisicao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err="1">
                <a:solidFill>
                  <a:srgbClr val="000000"/>
                </a:solidFill>
              </a:rPr>
              <a:t>DataEntrega</a:t>
            </a:r>
            <a:r>
              <a:rPr lang="pt-PT" sz="1400" dirty="0">
                <a:solidFill>
                  <a:srgbClr val="000000"/>
                </a:solidFill>
              </a:rPr>
              <a:t>, Estado, NroMaxRenovacoes,             	    </a:t>
            </a:r>
            <a:r>
              <a:rPr lang="pt-PT" sz="1400" dirty="0" err="1">
                <a:solidFill>
                  <a:srgbClr val="000000"/>
                </a:solidFill>
              </a:rPr>
              <a:t>NrRenovacoes</a:t>
            </a:r>
            <a:r>
              <a:rPr lang="pt-PT" sz="1400" dirty="0">
                <a:solidFill>
                  <a:srgbClr val="000000"/>
                </a:solidFill>
              </a:rPr>
              <a:t>, Exemplar, Utilizador}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Exemplar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 err="1">
                <a:solidFill>
                  <a:srgbClr val="000000"/>
                </a:solidFill>
              </a:rPr>
              <a:t>idExemplar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err="1">
                <a:solidFill>
                  <a:srgbClr val="000000"/>
                </a:solidFill>
              </a:rPr>
              <a:t>Condicao</a:t>
            </a:r>
            <a:r>
              <a:rPr lang="pt-PT" sz="1400" dirty="0">
                <a:solidFill>
                  <a:srgbClr val="000000"/>
                </a:solidFill>
              </a:rPr>
              <a:t>, Disponibilidade, Localizacao, Livro}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Localizacao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IdLocal</a:t>
            </a:r>
            <a:r>
              <a:rPr lang="pt-PT" sz="1400" dirty="0">
                <a:solidFill>
                  <a:srgbClr val="000000"/>
                </a:solidFill>
              </a:rPr>
              <a:t>, Piso, Estante, Prateleira}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Coleccao </a:t>
            </a:r>
            <a:r>
              <a:rPr lang="pt-PT" sz="1400" dirty="0">
                <a:solidFill>
                  <a:schemeClr val="dk1"/>
                </a:solidFill>
              </a:rPr>
              <a:t>= {</a:t>
            </a:r>
            <a:r>
              <a:rPr lang="pt-PT" sz="1400" u="sng" dirty="0">
                <a:solidFill>
                  <a:schemeClr val="dk1"/>
                </a:solidFill>
              </a:rPr>
              <a:t>idColeccao</a:t>
            </a:r>
            <a:r>
              <a:rPr lang="pt-PT" sz="1400" dirty="0">
                <a:solidFill>
                  <a:schemeClr val="dk1"/>
                </a:solidFill>
              </a:rPr>
              <a:t>, Designacao}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Total:</a:t>
            </a:r>
            <a:r>
              <a:rPr lang="pt-PT" sz="16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8 tabelas base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9</a:t>
            </a:fld>
            <a:endParaRPr lang="pt-PT"/>
          </a:p>
        </p:txBody>
      </p:sp>
      <p:sp>
        <p:nvSpPr>
          <p:cNvPr id="166" name="Shape 16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35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1789</Words>
  <Application>Microsoft Office PowerPoint</Application>
  <PresentationFormat>Apresentação no Ecrã (16:9)</PresentationFormat>
  <Paragraphs>425</Paragraphs>
  <Slides>27</Slides>
  <Notes>27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Arial</vt:lpstr>
      <vt:lpstr>Playfair Display</vt:lpstr>
      <vt:lpstr>Trebuchet MS</vt:lpstr>
      <vt:lpstr>Oswald</vt:lpstr>
      <vt:lpstr>Montserrat</vt:lpstr>
      <vt:lpstr>pop</vt:lpstr>
      <vt:lpstr>wave</vt:lpstr>
      <vt:lpstr>Gestão de Dados</vt:lpstr>
      <vt:lpstr>Conteúdo</vt:lpstr>
      <vt:lpstr>Introdução</vt:lpstr>
      <vt:lpstr>Introdução</vt:lpstr>
      <vt:lpstr>Modelação Conceptual</vt:lpstr>
      <vt:lpstr>Entidades, Atributos e Relacionamentos</vt:lpstr>
      <vt:lpstr>Validação segundo requisitos e transações</vt:lpstr>
      <vt:lpstr>Modelo Conceptual Final</vt:lpstr>
      <vt:lpstr>Modelação Lógica</vt:lpstr>
      <vt:lpstr>Modelação Lógica</vt:lpstr>
      <vt:lpstr>Modelo Lógico</vt:lpstr>
      <vt:lpstr>Modelação Lógica</vt:lpstr>
      <vt:lpstr>Modelação Lógica</vt:lpstr>
      <vt:lpstr>Modelação Lógica</vt:lpstr>
      <vt:lpstr>Modelação Lógica</vt:lpstr>
      <vt:lpstr> Modelação Lógica</vt:lpstr>
      <vt:lpstr>Modelação Lógica</vt:lpstr>
      <vt:lpstr>Modelação Lógica</vt:lpstr>
      <vt:lpstr>Modelação Lógica</vt:lpstr>
      <vt:lpstr>Modelação Lógica</vt:lpstr>
      <vt:lpstr>Modelação Lógica</vt:lpstr>
      <vt:lpstr>Modelação Física</vt:lpstr>
      <vt:lpstr>Modelação Física</vt:lpstr>
      <vt:lpstr>Modelação Física</vt:lpstr>
      <vt:lpstr>Modelação Física</vt:lpstr>
      <vt:lpstr>Conclusões e Trabalho Futuro</vt:lpstr>
      <vt:lpstr>Gestão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Dados</dc:title>
  <dc:creator>mariana</dc:creator>
  <cp:lastModifiedBy>ASUS</cp:lastModifiedBy>
  <cp:revision>35</cp:revision>
  <dcterms:modified xsi:type="dcterms:W3CDTF">2016-02-11T11:20:48Z</dcterms:modified>
</cp:coreProperties>
</file>