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8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 type="screen16x9"/>
  <p:notesSz cx="6858000" cy="9144000"/>
  <p:embeddedFontLst>
    <p:embeddedFont>
      <p:font typeface="Montserrat" panose="020B0604020202020204" charset="0"/>
      <p:regular r:id="rId32"/>
      <p:bold r:id="rId33"/>
    </p:embeddedFont>
    <p:embeddedFont>
      <p:font typeface="Oswald" panose="020B0604020202020204" charset="0"/>
      <p:regular r:id="rId34"/>
      <p:bold r:id="rId35"/>
    </p:embeddedFont>
    <p:embeddedFont>
      <p:font typeface="Playfair Display"/>
      <p:regular r:id="rId36"/>
      <p:bold r:id="rId37"/>
      <p:italic r:id="rId38"/>
      <p:boldItalic r:id="rId39"/>
    </p:embeddedFont>
    <p:embeddedFont>
      <p:font typeface="Trebuchet MS" panose="020B0603020202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195" autoAdjust="0"/>
  </p:normalViewPr>
  <p:slideViewPr>
    <p:cSldViewPr snapToGrid="0">
      <p:cViewPr varScale="1">
        <p:scale>
          <a:sx n="83" d="100"/>
          <a:sy n="83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63467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dirty="0" smtClean="0"/>
              <a:t>- Grupo</a:t>
            </a:r>
          </a:p>
          <a:p>
            <a:pPr lvl="0">
              <a:spcBef>
                <a:spcPts val="0"/>
              </a:spcBef>
              <a:buNone/>
            </a:pPr>
            <a:r>
              <a:rPr lang="pt-PT" dirty="0" smtClean="0"/>
              <a:t>- Tema escolhido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16954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171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7287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smtClean="0"/>
              <a:t>12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tabelas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970642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711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complicado</a:t>
            </a:r>
            <a:endParaRPr lang="en-US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smtClean="0"/>
              <a:t>Outros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casos</a:t>
            </a:r>
            <a:r>
              <a:rPr lang="en-US" baseline="0" dirty="0" smtClean="0"/>
              <a:t> PK, 1 </a:t>
            </a:r>
            <a:r>
              <a:rPr lang="en-US" baseline="0" dirty="0" err="1" smtClean="0"/>
              <a:t>atributo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5552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846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2259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smtClean="0"/>
              <a:t>3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transações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mostra</a:t>
            </a:r>
            <a:r>
              <a:rPr lang="en-US" baseline="0" dirty="0" smtClean="0"/>
              <a:t>-se 1</a:t>
            </a:r>
            <a:endParaRPr lang="en-US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err="1" smtClean="0"/>
              <a:t>Livro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reservas</a:t>
            </a: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Exemplar </a:t>
            </a:r>
            <a:r>
              <a:rPr lang="en-US" baseline="0" dirty="0" err="1" smtClean="0"/>
              <a:t>Requisitavel</a:t>
            </a: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err="1" smtClean="0"/>
              <a:t>Inserir</a:t>
            </a: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Estado exemplar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Estado </a:t>
            </a:r>
            <a:r>
              <a:rPr lang="en-US" baseline="0" dirty="0" err="1" smtClean="0"/>
              <a:t>reservas</a:t>
            </a: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5034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- </a:t>
            </a:r>
            <a:r>
              <a:rPr lang="en-US" dirty="0" err="1" smtClean="0"/>
              <a:t>Garantido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triggers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5580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- </a:t>
            </a:r>
            <a:r>
              <a:rPr lang="en-US" dirty="0" err="1" smtClean="0"/>
              <a:t>Garantido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triggers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131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dirty="0" smtClean="0">
                <a:solidFill>
                  <a:schemeClr val="dk1"/>
                </a:solidFill>
              </a:rPr>
              <a:t>-</a:t>
            </a:r>
            <a:r>
              <a:rPr lang="pt-PT" baseline="0" dirty="0" smtClean="0">
                <a:solidFill>
                  <a:schemeClr val="dk1"/>
                </a:solidFill>
              </a:rPr>
              <a:t> Apresentação etapas</a:t>
            </a:r>
            <a:endParaRPr lang="pt-PT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328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6891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298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45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8044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93719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1268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7987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94136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50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16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41726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pt-PT" dirty="0" smtClean="0"/>
              <a:t>- 1ª</a:t>
            </a:r>
            <a:r>
              <a:rPr lang="pt-PT" baseline="0" dirty="0" smtClean="0"/>
              <a:t> fase do desenvolvimento conceptual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pt-PT" baseline="0" dirty="0" smtClean="0"/>
              <a:t>- Métodos usados para levantamento requisitos (entrevistas, internet)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46710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0231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8398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- </a:t>
            </a:r>
            <a:r>
              <a:rPr lang="en-US" dirty="0" err="1" smtClean="0"/>
              <a:t>Validação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9005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509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199" cy="5143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799"/>
          </a:xfrm>
          <a:prstGeom prst="rect">
            <a:avLst/>
          </a:prstGeom>
          <a:solidFill>
            <a:schemeClr val="dk2"/>
          </a:solidFill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999925"/>
            <a:ext cx="8520599" cy="2146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2800"/>
            </a:lvl1pPr>
            <a:lvl2pPr lvl="1">
              <a:spcBef>
                <a:spcPts val="0"/>
              </a:spcBef>
              <a:defRPr sz="2400"/>
            </a:lvl2pPr>
            <a:lvl3pPr lvl="2">
              <a:spcBef>
                <a:spcPts val="0"/>
              </a:spcBef>
              <a:defRPr sz="2000"/>
            </a:lvl3pPr>
            <a:lvl4pPr lvl="3">
              <a:spcBef>
                <a:spcPts val="0"/>
              </a:spcBef>
              <a:defRPr sz="1800"/>
            </a:lvl4pPr>
            <a:lvl5pPr lvl="4">
              <a:spcBef>
                <a:spcPts val="0"/>
              </a:spcBef>
              <a:defRPr sz="1800"/>
            </a:lvl5pPr>
            <a:lvl6pPr lvl="5">
              <a:spcBef>
                <a:spcPts val="0"/>
              </a:spcBef>
              <a:defRPr sz="1800"/>
            </a:lvl6pPr>
            <a:lvl7pPr lvl="6">
              <a:spcBef>
                <a:spcPts val="0"/>
              </a:spcBef>
              <a:defRPr sz="1800"/>
            </a:lvl7pPr>
            <a:lvl8pPr lvl="7">
              <a:spcBef>
                <a:spcPts val="0"/>
              </a:spcBef>
              <a:defRPr sz="1800"/>
            </a:lvl8pPr>
            <a:lvl9pPr lvl="8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2800"/>
            </a:lvl1pPr>
            <a:lvl2pPr lvl="1">
              <a:spcBef>
                <a:spcPts val="0"/>
              </a:spcBef>
              <a:defRPr sz="2400"/>
            </a:lvl2pPr>
            <a:lvl3pPr lvl="2">
              <a:spcBef>
                <a:spcPts val="0"/>
              </a:spcBef>
              <a:defRPr sz="2000"/>
            </a:lvl3pPr>
            <a:lvl4pPr lvl="3">
              <a:spcBef>
                <a:spcPts val="0"/>
              </a:spcBef>
              <a:defRPr sz="1800"/>
            </a:lvl4pPr>
            <a:lvl5pPr lvl="4">
              <a:spcBef>
                <a:spcPts val="0"/>
              </a:spcBef>
              <a:defRPr sz="1800"/>
            </a:lvl5pPr>
            <a:lvl6pPr lvl="5">
              <a:spcBef>
                <a:spcPts val="0"/>
              </a:spcBef>
              <a:defRPr sz="1800"/>
            </a:lvl6pPr>
            <a:lvl7pPr lvl="6">
              <a:spcBef>
                <a:spcPts val="0"/>
              </a:spcBef>
              <a:defRPr sz="1800"/>
            </a:lvl7pPr>
            <a:lvl8pPr lvl="7">
              <a:spcBef>
                <a:spcPts val="0"/>
              </a:spcBef>
              <a:defRPr sz="1800"/>
            </a:lvl8pPr>
            <a:lvl9pPr lvl="8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Shape 89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90" name="Shape 90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599"/>
            <a:ext cx="42600" cy="845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‹#›</a:t>
            </a:fld>
            <a:endParaRPr lang="pt-PT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899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899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‹#›</a:t>
            </a:fld>
            <a:endParaRPr lang="pt-PT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199" cy="1786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pt-PT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pt-PT" sz="13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883725" y="2268950"/>
            <a:ext cx="7035899" cy="69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3600"/>
              <a:t>Gestão de Dados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1054040" y="296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Biblioteca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11625" y="191250"/>
            <a:ext cx="4617000" cy="10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Mestrado Integrado em Engenharia Informática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Unidade Curricular de Base de Dados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11 de Fevereiro de 2015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25" y="299175"/>
            <a:ext cx="19050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6521625" y="1242150"/>
            <a:ext cx="2160000" cy="50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>
                <a:solidFill>
                  <a:srgbClr val="999999"/>
                </a:solidFill>
              </a:rPr>
              <a:t>Universidade do Minho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>
                <a:solidFill>
                  <a:srgbClr val="999999"/>
                </a:solidFill>
              </a:rPr>
              <a:t>Escola de Engenharia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6537251" y="4103750"/>
            <a:ext cx="2660374" cy="10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PT" b="1" u="sng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Grupo </a:t>
            </a:r>
            <a:r>
              <a:rPr lang="pt-PT" b="1" u="sng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08:</a:t>
            </a:r>
          </a:p>
          <a:p>
            <a:pPr lvl="4"/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André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Santos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Jéssica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Pereira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Mariana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Carvalho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pt-PT" dirty="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436125" y="4591150"/>
            <a:ext cx="23244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Ano Letivo 2015/2016</a:t>
            </a:r>
          </a:p>
        </p:txBody>
      </p:sp>
    </p:spTree>
  </p:cSld>
  <p:clrMapOvr>
    <a:masterClrMapping/>
  </p:clrMapOvr>
  <p:transition spd="slow" advTm="37198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1015650"/>
            <a:ext cx="8229600" cy="357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Derivação do Modelo para Obtenção de Tabelas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rgbClr val="000000"/>
                </a:solidFill>
              </a:rPr>
              <a:t>Relacionamentos N para N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Exemplar-Reservado-Utilizador </a:t>
            </a:r>
            <a:r>
              <a:rPr lang="pt-PT" sz="1400" dirty="0">
                <a:solidFill>
                  <a:srgbClr val="000000"/>
                </a:solidFill>
              </a:rPr>
              <a:t>= {Exemplar, Utilizador, DataReserva, Estado}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Livro-Publicado-Editora </a:t>
            </a:r>
            <a:r>
              <a:rPr lang="pt-PT" sz="1400" dirty="0">
                <a:solidFill>
                  <a:srgbClr val="000000"/>
                </a:solidFill>
              </a:rPr>
              <a:t>= {Livro, Editora, Edicao, Ano}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Autor-Escreve-Livro </a:t>
            </a:r>
            <a:r>
              <a:rPr lang="pt-PT" sz="1400" dirty="0">
                <a:solidFill>
                  <a:srgbClr val="000000"/>
                </a:solidFill>
              </a:rPr>
              <a:t>= {Livro, Autor}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	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b="1" u="sng" dirty="0">
                <a:solidFill>
                  <a:srgbClr val="000000"/>
                </a:solidFill>
              </a:rPr>
              <a:t>Total:</a:t>
            </a:r>
            <a:r>
              <a:rPr lang="pt-PT" sz="1400" dirty="0">
                <a:solidFill>
                  <a:srgbClr val="000000"/>
                </a:solidFill>
              </a:rPr>
              <a:t> 3 tabelas </a:t>
            </a:r>
            <a:r>
              <a:rPr lang="pt-PT" sz="1400" dirty="0" smtClean="0">
                <a:solidFill>
                  <a:srgbClr val="000000"/>
                </a:solidFill>
              </a:rPr>
              <a:t>de relacionamentos N para N</a:t>
            </a:r>
            <a:endParaRPr lang="pt-PT" sz="1400" dirty="0">
              <a:solidFill>
                <a:srgbClr val="000000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1900"/>
            <a:ext cx="8229600" cy="69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10</a:t>
            </a:fld>
            <a:endParaRPr lang="pt-PT"/>
          </a:p>
        </p:txBody>
      </p:sp>
      <p:sp>
        <p:nvSpPr>
          <p:cNvPr id="174" name="Shape 174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 advTm="215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1015650"/>
            <a:ext cx="8229600" cy="357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Derivação do Modelo para Obtenção de Tabelas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rgbClr val="000000"/>
                </a:solidFill>
              </a:rPr>
              <a:t>Atributo Multivalor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b="1" dirty="0">
              <a:solidFill>
                <a:srgbClr val="980000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CDU </a:t>
            </a:r>
            <a:r>
              <a:rPr lang="pt-PT" sz="1400" dirty="0">
                <a:solidFill>
                  <a:schemeClr val="dk1"/>
                </a:solidFill>
              </a:rPr>
              <a:t>= {CDU, Livro}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b="1" u="sng" dirty="0">
                <a:solidFill>
                  <a:srgbClr val="000000"/>
                </a:solidFill>
              </a:rPr>
              <a:t>Total:</a:t>
            </a:r>
            <a:r>
              <a:rPr lang="pt-PT" sz="1400" b="1" dirty="0">
                <a:solidFill>
                  <a:srgbClr val="000000"/>
                </a:solidFill>
              </a:rPr>
              <a:t> </a:t>
            </a:r>
            <a:r>
              <a:rPr lang="pt-PT" sz="1400" dirty="0">
                <a:solidFill>
                  <a:srgbClr val="000000"/>
                </a:solidFill>
              </a:rPr>
              <a:t>1 </a:t>
            </a:r>
            <a:r>
              <a:rPr lang="pt-PT" sz="1400" dirty="0" smtClean="0">
                <a:solidFill>
                  <a:srgbClr val="000000"/>
                </a:solidFill>
              </a:rPr>
              <a:t>tabela de atributo </a:t>
            </a:r>
            <a:r>
              <a:rPr lang="pt-PT" sz="1400" dirty="0" smtClean="0">
                <a:solidFill>
                  <a:srgbClr val="000000"/>
                </a:solidFill>
              </a:rPr>
              <a:t>multivalor</a:t>
            </a:r>
          </a:p>
          <a:p>
            <a:pPr marL="1397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pt-PT" sz="1400" dirty="0" smtClean="0">
              <a:solidFill>
                <a:srgbClr val="000000"/>
              </a:solidFill>
            </a:endParaRPr>
          </a:p>
          <a:p>
            <a:pPr marL="1397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pt-PT" sz="1400" dirty="0" smtClean="0">
              <a:solidFill>
                <a:srgbClr val="000000"/>
              </a:solidFill>
            </a:endParaRPr>
          </a:p>
          <a:p>
            <a:pPr marL="1397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pt-PT" sz="1600" dirty="0" smtClean="0">
              <a:solidFill>
                <a:srgbClr val="000000"/>
              </a:solidFill>
            </a:endParaRPr>
          </a:p>
          <a:p>
            <a:pPr marL="425450" lvl="0" indent="-28575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 smtClean="0">
                <a:solidFill>
                  <a:srgbClr val="000000"/>
                </a:solidFill>
              </a:rPr>
              <a:t>Da derivação resulta também a definição das chaves estrangeiras</a:t>
            </a:r>
            <a:endParaRPr lang="pt-PT" sz="1600" b="1" dirty="0">
              <a:solidFill>
                <a:srgbClr val="000000"/>
              </a:solidFill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71900"/>
            <a:ext cx="8229600" cy="69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11</a:t>
            </a:fld>
            <a:endParaRPr lang="pt-PT"/>
          </a:p>
        </p:txBody>
      </p:sp>
      <p:sp>
        <p:nvSpPr>
          <p:cNvPr id="182" name="Shape 182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 advTm="617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75" y="140110"/>
            <a:ext cx="8029051" cy="500338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>
            <a:spLocks noGrp="1"/>
          </p:cNvSpPr>
          <p:nvPr>
            <p:ph type="title" idx="4294967295"/>
          </p:nvPr>
        </p:nvSpPr>
        <p:spPr>
          <a:xfrm>
            <a:off x="0" y="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2400">
                <a:solidFill>
                  <a:srgbClr val="000000"/>
                </a:solidFill>
              </a:rPr>
              <a:t>Modelo Lógico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12</a:t>
            </a:fld>
            <a:endParaRPr lang="pt-PT"/>
          </a:p>
        </p:txBody>
      </p:sp>
      <p:sp>
        <p:nvSpPr>
          <p:cNvPr id="190" name="Shape 190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 advTm="1263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Validação Segundo Regras de Normalização 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1ª Forma Normal (1FN)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387E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Chave primária como identificador único em cada tabela</a:t>
            </a:r>
          </a:p>
          <a:p>
            <a:pPr marL="457200" lvl="0" indent="45720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Valores atómicos nos atributos</a:t>
            </a:r>
          </a:p>
          <a:p>
            <a:pPr marL="457200" lvl="0" indent="45720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Nomes únicos para tabelas e atributos de cada uma delas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13</a:t>
            </a:fld>
            <a:endParaRPr lang="pt-PT"/>
          </a:p>
        </p:txBody>
      </p:sp>
      <p:sp>
        <p:nvSpPr>
          <p:cNvPr id="198" name="Shape 198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Validação Segundo Regras de Normalização 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387E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2ª Forma Normal (2FN</a:t>
            </a:r>
            <a:r>
              <a:rPr lang="pt-PT" sz="1600" b="1" u="sng" dirty="0" smtClean="0">
                <a:solidFill>
                  <a:srgbClr val="000000"/>
                </a:solidFill>
              </a:rPr>
              <a:t>)</a:t>
            </a:r>
          </a:p>
          <a:p>
            <a:pPr marL="139700" lvl="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 smtClean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Todas as relações na 1FN</a:t>
            </a:r>
            <a:r>
              <a:rPr lang="pt-PT" sz="1400" b="1" dirty="0">
                <a:solidFill>
                  <a:srgbClr val="000000"/>
                </a:solidFill>
              </a:rPr>
              <a:t>	</a:t>
            </a:r>
            <a:endParaRPr lang="pt-PT" sz="1400" b="1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pt-PT" sz="1400" b="1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Dependência </a:t>
            </a:r>
            <a:r>
              <a:rPr lang="pt-PT" sz="1400" dirty="0">
                <a:solidFill>
                  <a:srgbClr val="000000"/>
                </a:solidFill>
              </a:rPr>
              <a:t>funcional total em relação à chave </a:t>
            </a:r>
            <a:r>
              <a:rPr lang="pt-PT" sz="1400" dirty="0" smtClean="0">
                <a:solidFill>
                  <a:srgbClr val="000000"/>
                </a:solidFill>
              </a:rPr>
              <a:t>primária</a:t>
            </a:r>
          </a:p>
          <a:p>
            <a:pPr lvl="0" rtl="0">
              <a:spcBef>
                <a:spcPts val="0"/>
              </a:spcBef>
              <a:buNone/>
            </a:pPr>
            <a:endParaRPr lang="pt-PT"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 smtClean="0">
                <a:solidFill>
                  <a:srgbClr val="000000"/>
                </a:solidFill>
              </a:rPr>
              <a:t>	</a:t>
            </a:r>
            <a:r>
              <a:rPr lang="pt-PT" sz="1400" b="1" u="sng" dirty="0" smtClean="0">
                <a:solidFill>
                  <a:srgbClr val="000000"/>
                </a:solidFill>
              </a:rPr>
              <a:t>EXEMPLO:</a:t>
            </a:r>
          </a:p>
          <a:p>
            <a:r>
              <a:rPr lang="pt-BR" sz="1400" b="1" dirty="0" smtClean="0"/>
              <a:t>	</a:t>
            </a:r>
            <a:r>
              <a:rPr lang="en-US" sz="1400" b="1" dirty="0" err="1">
                <a:solidFill>
                  <a:schemeClr val="tx1"/>
                </a:solidFill>
              </a:rPr>
              <a:t>Livro-Publicado-Editora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= {</a:t>
            </a:r>
            <a:r>
              <a:rPr lang="pt-BR" sz="1400" dirty="0" smtClean="0">
                <a:solidFill>
                  <a:schemeClr val="tx1"/>
                </a:solidFill>
              </a:rPr>
              <a:t>Livro,Editora</a:t>
            </a:r>
            <a:r>
              <a:rPr lang="pt-BR" sz="1400" dirty="0">
                <a:solidFill>
                  <a:schemeClr val="tx1"/>
                </a:solidFill>
              </a:rPr>
              <a:t>, Edicao, </a:t>
            </a:r>
            <a:r>
              <a:rPr lang="pt-BR" sz="1400" dirty="0" smtClean="0">
                <a:solidFill>
                  <a:schemeClr val="tx1"/>
                </a:solidFill>
              </a:rPr>
              <a:t>Ano}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</a:rPr>
              <a:t>Livro,Editora,Edicao</a:t>
            </a:r>
            <a:r>
              <a:rPr lang="en-US" sz="1400" dirty="0" smtClean="0">
                <a:solidFill>
                  <a:schemeClr val="tx1"/>
                </a:solidFill>
              </a:rPr>
              <a:t>-</a:t>
            </a:r>
            <a:r>
              <a:rPr lang="en-US" sz="1400" dirty="0">
                <a:solidFill>
                  <a:schemeClr val="tx1"/>
                </a:solidFill>
              </a:rPr>
              <a:t>&gt; </a:t>
            </a:r>
            <a:r>
              <a:rPr lang="en-US" sz="1400" dirty="0" err="1">
                <a:solidFill>
                  <a:schemeClr val="tx1"/>
                </a:solidFill>
              </a:rPr>
              <a:t>Ano</a:t>
            </a:r>
            <a:r>
              <a:rPr lang="en-US" sz="1400" dirty="0">
                <a:solidFill>
                  <a:schemeClr val="tx1"/>
                </a:solidFill>
              </a:rPr>
              <a:t> (</a:t>
            </a:r>
            <a:r>
              <a:rPr lang="en-US" sz="1400" dirty="0" err="1">
                <a:solidFill>
                  <a:schemeClr val="tx1"/>
                </a:solidFill>
              </a:rPr>
              <a:t>Chave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primária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  <a:endParaRPr lang="pt-PT" sz="1400" b="1" u="sng" dirty="0">
              <a:solidFill>
                <a:schemeClr val="tx1"/>
              </a:solidFill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14</a:t>
            </a:fld>
            <a:endParaRPr lang="pt-PT"/>
          </a:p>
        </p:txBody>
      </p:sp>
      <p:sp>
        <p:nvSpPr>
          <p:cNvPr id="206" name="Shape 206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Validação Segundo Regras de Normalização 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3ª Forma Normal (3FN)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Todas </a:t>
            </a:r>
            <a:r>
              <a:rPr lang="pt-PT" sz="1400" dirty="0">
                <a:solidFill>
                  <a:srgbClr val="000000"/>
                </a:solidFill>
              </a:rPr>
              <a:t>as relações na 2FN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Não </a:t>
            </a:r>
            <a:r>
              <a:rPr lang="pt-PT" sz="1400" dirty="0">
                <a:solidFill>
                  <a:srgbClr val="000000"/>
                </a:solidFill>
              </a:rPr>
              <a:t>existem dependências transitivas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15</a:t>
            </a:fld>
            <a:endParaRPr lang="pt-PT"/>
          </a:p>
        </p:txBody>
      </p:sp>
      <p:sp>
        <p:nvSpPr>
          <p:cNvPr id="214" name="Shape 214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Validação Segundo Regras de </a:t>
            </a:r>
            <a:r>
              <a:rPr lang="pt-PT" sz="2400" b="1" dirty="0" smtClean="0">
                <a:solidFill>
                  <a:srgbClr val="000000"/>
                </a:solidFill>
              </a:rPr>
              <a:t>Normalização</a:t>
            </a:r>
            <a:endParaRPr lang="pt-PT"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Forma Normal Boyce-Codd (FNBC)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Todas as relações na 3ª </a:t>
            </a:r>
            <a:r>
              <a:rPr lang="pt-PT" sz="1400" dirty="0">
                <a:solidFill>
                  <a:srgbClr val="000000"/>
                </a:solidFill>
              </a:rPr>
              <a:t>FN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Todos </a:t>
            </a:r>
            <a:r>
              <a:rPr lang="pt-PT" sz="1400" dirty="0">
                <a:solidFill>
                  <a:srgbClr val="000000"/>
                </a:solidFill>
              </a:rPr>
              <a:t>os determinantes das dependências funcionais são chaves </a:t>
            </a:r>
            <a:r>
              <a:rPr lang="pt-PT" sz="1400" dirty="0" smtClean="0">
                <a:solidFill>
                  <a:srgbClr val="000000"/>
                </a:solidFill>
              </a:rPr>
              <a:t>candidatas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	</a:t>
            </a:r>
            <a:endParaRPr lang="pt-PT" sz="1400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	</a:t>
            </a:r>
            <a:r>
              <a:rPr lang="pt-PT" sz="1400" b="1" u="sng" dirty="0" smtClean="0">
                <a:solidFill>
                  <a:srgbClr val="000000"/>
                </a:solidFill>
              </a:rPr>
              <a:t>EXEMPLO:</a:t>
            </a:r>
            <a:endParaRPr lang="pt-PT" sz="1400" b="1" u="sng" dirty="0">
              <a:solidFill>
                <a:srgbClr val="000000"/>
              </a:solidFill>
            </a:endParaRPr>
          </a:p>
          <a:p>
            <a:r>
              <a:rPr lang="en-US" sz="1800" b="1" dirty="0" smtClean="0">
                <a:solidFill>
                  <a:srgbClr val="00387E"/>
                </a:solidFill>
              </a:rPr>
              <a:t>	</a:t>
            </a:r>
            <a:r>
              <a:rPr lang="pt-BR" sz="1400" b="1" dirty="0" smtClean="0">
                <a:solidFill>
                  <a:schemeClr val="tx1"/>
                </a:solidFill>
              </a:rPr>
              <a:t>Utilizador = {</a:t>
            </a:r>
            <a:r>
              <a:rPr lang="pt-BR" sz="1400" dirty="0" smtClean="0">
                <a:solidFill>
                  <a:schemeClr val="tx1"/>
                </a:solidFill>
              </a:rPr>
              <a:t>idUser</a:t>
            </a:r>
            <a:r>
              <a:rPr lang="pt-BR" sz="1400" dirty="0">
                <a:solidFill>
                  <a:schemeClr val="tx1"/>
                </a:solidFill>
              </a:rPr>
              <a:t>, Nome, Tipo, Email, Telefone, CC, </a:t>
            </a:r>
            <a:r>
              <a:rPr lang="pt-BR" sz="1400" dirty="0" smtClean="0">
                <a:solidFill>
                  <a:schemeClr val="tx1"/>
                </a:solidFill>
              </a:rPr>
              <a:t>NroMecanografico}</a:t>
            </a:r>
          </a:p>
          <a:p>
            <a:r>
              <a:rPr lang="pt-BR" sz="1400" dirty="0">
                <a:solidFill>
                  <a:schemeClr val="tx1"/>
                </a:solidFill>
              </a:rPr>
              <a:t>	</a:t>
            </a:r>
          </a:p>
          <a:p>
            <a:r>
              <a:rPr lang="pt-BR" sz="1400" dirty="0">
                <a:solidFill>
                  <a:schemeClr val="tx1"/>
                </a:solidFill>
              </a:rPr>
              <a:t>	</a:t>
            </a:r>
            <a:r>
              <a:rPr lang="pt-BR" sz="1400" b="1" dirty="0" smtClean="0">
                <a:solidFill>
                  <a:schemeClr val="tx1"/>
                </a:solidFill>
              </a:rPr>
              <a:t>idUser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>
                <a:solidFill>
                  <a:schemeClr val="tx1"/>
                </a:solidFill>
              </a:rPr>
              <a:t>-&gt; Nome, Tipo, Email, Telefone, CC, NroMecanografico (Chave primária)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</a:rPr>
              <a:t>CC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-&gt; </a:t>
            </a:r>
            <a:r>
              <a:rPr lang="en-US" sz="1400" dirty="0" err="1">
                <a:solidFill>
                  <a:schemeClr val="tx1"/>
                </a:solidFill>
              </a:rPr>
              <a:t>idUser</a:t>
            </a:r>
            <a:r>
              <a:rPr lang="en-US" sz="1400" dirty="0">
                <a:solidFill>
                  <a:schemeClr val="tx1"/>
                </a:solidFill>
              </a:rPr>
              <a:t>, Nome, </a:t>
            </a:r>
            <a:r>
              <a:rPr lang="en-US" sz="1400" dirty="0" err="1">
                <a:solidFill>
                  <a:schemeClr val="tx1"/>
                </a:solidFill>
              </a:rPr>
              <a:t>Tipo</a:t>
            </a:r>
            <a:r>
              <a:rPr lang="en-US" sz="1400" dirty="0">
                <a:solidFill>
                  <a:schemeClr val="tx1"/>
                </a:solidFill>
              </a:rPr>
              <a:t>, Email, </a:t>
            </a:r>
            <a:r>
              <a:rPr lang="en-US" sz="1400" dirty="0" err="1">
                <a:solidFill>
                  <a:schemeClr val="tx1"/>
                </a:solidFill>
              </a:rPr>
              <a:t>Telefone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NroMecanografico</a:t>
            </a:r>
            <a:r>
              <a:rPr lang="en-US" sz="1400" dirty="0">
                <a:solidFill>
                  <a:schemeClr val="tx1"/>
                </a:solidFill>
              </a:rPr>
              <a:t> (</a:t>
            </a:r>
            <a:r>
              <a:rPr lang="en-US" sz="1400" dirty="0" err="1">
                <a:solidFill>
                  <a:schemeClr val="tx1"/>
                </a:solidFill>
              </a:rPr>
              <a:t>Chave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candidata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</a:rPr>
              <a:t>NroMecanografico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-&gt; </a:t>
            </a:r>
            <a:r>
              <a:rPr lang="en-US" sz="1400" dirty="0" err="1">
                <a:solidFill>
                  <a:schemeClr val="tx1"/>
                </a:solidFill>
              </a:rPr>
              <a:t>idUser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dUser</a:t>
            </a:r>
            <a:r>
              <a:rPr lang="en-US" sz="1400" dirty="0">
                <a:solidFill>
                  <a:schemeClr val="tx1"/>
                </a:solidFill>
              </a:rPr>
              <a:t>, Nome, </a:t>
            </a:r>
            <a:r>
              <a:rPr lang="en-US" sz="1400" dirty="0" err="1">
                <a:solidFill>
                  <a:schemeClr val="tx1"/>
                </a:solidFill>
              </a:rPr>
              <a:t>Tipo</a:t>
            </a:r>
            <a:r>
              <a:rPr lang="en-US" sz="1400" dirty="0">
                <a:solidFill>
                  <a:schemeClr val="tx1"/>
                </a:solidFill>
              </a:rPr>
              <a:t>, Email, </a:t>
            </a:r>
            <a:r>
              <a:rPr lang="en-US" sz="1400" dirty="0" err="1">
                <a:solidFill>
                  <a:schemeClr val="tx1"/>
                </a:solidFill>
              </a:rPr>
              <a:t>Telefone</a:t>
            </a:r>
            <a:r>
              <a:rPr lang="en-US" sz="1400" dirty="0">
                <a:solidFill>
                  <a:schemeClr val="tx1"/>
                </a:solidFill>
              </a:rPr>
              <a:t>, CC (</a:t>
            </a:r>
            <a:r>
              <a:rPr lang="en-US" sz="1400" dirty="0" err="1">
                <a:solidFill>
                  <a:schemeClr val="tx1"/>
                </a:solidFill>
              </a:rPr>
              <a:t>Chave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candidata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  <a:endParaRPr sz="1400" b="1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387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800" b="1" dirty="0">
                <a:solidFill>
                  <a:srgbClr val="00387E"/>
                </a:solidFill>
              </a:rPr>
              <a:t>		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16</a:t>
            </a:fld>
            <a:endParaRPr lang="pt-PT"/>
          </a:p>
        </p:txBody>
      </p:sp>
      <p:sp>
        <p:nvSpPr>
          <p:cNvPr id="222" name="Shape 222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229600" cy="708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PT" sz="3600">
                <a:solidFill>
                  <a:srgbClr val="000000"/>
                </a:solidFill>
              </a:rPr>
              <a:t> Modelação Lógica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17</a:t>
            </a:fld>
            <a:endParaRPr lang="pt-PT"/>
          </a:p>
        </p:txBody>
      </p:sp>
      <p:sp>
        <p:nvSpPr>
          <p:cNvPr id="229" name="Shape 229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1775" y="672899"/>
            <a:ext cx="6063724" cy="405341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0" y="997775"/>
            <a:ext cx="4014299" cy="358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pt-PT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Validação Segundo Transações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Exemplo: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2400" b="1" u="sng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Efectuar Requisição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Restrições de Integridade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Integridade de Domínio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115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rgbClr val="000000"/>
                </a:solidFill>
              </a:rPr>
              <a:t>Chave para Colecção na tabela Livro pode assumir nulo</a:t>
            </a:r>
          </a:p>
          <a:p>
            <a:pPr lvl="0" rtl="0">
              <a:spcBef>
                <a:spcPts val="0"/>
              </a:spcBef>
              <a:buNone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rgbClr val="000000"/>
                </a:solidFill>
              </a:rPr>
              <a:t>Atributo </a:t>
            </a:r>
            <a:r>
              <a:rPr lang="pt-PT" sz="1300" b="1" dirty="0">
                <a:solidFill>
                  <a:srgbClr val="000000"/>
                </a:solidFill>
              </a:rPr>
              <a:t>Disponibilidade</a:t>
            </a:r>
            <a:r>
              <a:rPr lang="pt-PT" sz="1300" dirty="0">
                <a:solidFill>
                  <a:srgbClr val="000000"/>
                </a:solidFill>
              </a:rPr>
              <a:t>, na tabela </a:t>
            </a:r>
            <a:r>
              <a:rPr lang="pt-PT" sz="1300" b="1" dirty="0">
                <a:solidFill>
                  <a:srgbClr val="000000"/>
                </a:solidFill>
              </a:rPr>
              <a:t>Exemplar</a:t>
            </a:r>
            <a:r>
              <a:rPr lang="pt-PT" sz="1300" dirty="0">
                <a:solidFill>
                  <a:srgbClr val="000000"/>
                </a:solidFill>
              </a:rPr>
              <a:t>: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>
                <a:solidFill>
                  <a:srgbClr val="000000"/>
                </a:solidFill>
              </a:rPr>
              <a:t>0 -</a:t>
            </a:r>
            <a:r>
              <a:rPr lang="pt-PT" sz="1300" dirty="0">
                <a:solidFill>
                  <a:srgbClr val="000000"/>
                </a:solidFill>
              </a:rPr>
              <a:t> caso o exemplar não seja requisitável;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>
                <a:solidFill>
                  <a:srgbClr val="000000"/>
                </a:solidFill>
              </a:rPr>
              <a:t>1 - </a:t>
            </a:r>
            <a:r>
              <a:rPr lang="pt-PT" sz="1300" dirty="0">
                <a:solidFill>
                  <a:srgbClr val="000000"/>
                </a:solidFill>
              </a:rPr>
              <a:t>se já se encontrar </a:t>
            </a:r>
            <a:r>
              <a:rPr lang="pt-PT" sz="1300" dirty="0" smtClean="0">
                <a:solidFill>
                  <a:srgbClr val="000000"/>
                </a:solidFill>
              </a:rPr>
              <a:t>requisitado;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 smtClean="0">
                <a:solidFill>
                  <a:srgbClr val="000000"/>
                </a:solidFill>
              </a:rPr>
              <a:t>2 </a:t>
            </a:r>
            <a:r>
              <a:rPr lang="pt-PT" sz="1300" b="1" dirty="0">
                <a:solidFill>
                  <a:srgbClr val="000000"/>
                </a:solidFill>
              </a:rPr>
              <a:t>-</a:t>
            </a:r>
            <a:r>
              <a:rPr lang="pt-PT" sz="1300" dirty="0">
                <a:solidFill>
                  <a:srgbClr val="000000"/>
                </a:solidFill>
              </a:rPr>
              <a:t> caso esteja disponível.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rgbClr val="000000"/>
                </a:solidFill>
              </a:rPr>
              <a:t>Atributo </a:t>
            </a:r>
            <a:r>
              <a:rPr lang="pt-PT" sz="1300" b="1" dirty="0">
                <a:solidFill>
                  <a:srgbClr val="000000"/>
                </a:solidFill>
              </a:rPr>
              <a:t>Estado</a:t>
            </a:r>
            <a:r>
              <a:rPr lang="pt-PT" sz="1300" dirty="0">
                <a:solidFill>
                  <a:srgbClr val="000000"/>
                </a:solidFill>
              </a:rPr>
              <a:t>, na tabela </a:t>
            </a:r>
            <a:r>
              <a:rPr lang="pt-PT" sz="1300" b="1" dirty="0">
                <a:solidFill>
                  <a:srgbClr val="000000"/>
                </a:solidFill>
              </a:rPr>
              <a:t>Requisição</a:t>
            </a:r>
            <a:r>
              <a:rPr lang="pt-PT" sz="1300" dirty="0">
                <a:solidFill>
                  <a:srgbClr val="000000"/>
                </a:solidFill>
              </a:rPr>
              <a:t>: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rgbClr val="000000"/>
                </a:solidFill>
              </a:rPr>
              <a:t>        </a:t>
            </a:r>
            <a:r>
              <a:rPr lang="pt-PT" sz="1300" b="1" dirty="0" smtClean="0">
                <a:solidFill>
                  <a:srgbClr val="000000"/>
                </a:solidFill>
              </a:rPr>
              <a:t>0 </a:t>
            </a:r>
            <a:r>
              <a:rPr lang="pt-PT" sz="1300" b="1" dirty="0">
                <a:solidFill>
                  <a:srgbClr val="000000"/>
                </a:solidFill>
              </a:rPr>
              <a:t>–</a:t>
            </a:r>
            <a:r>
              <a:rPr lang="pt-PT" sz="1300" dirty="0">
                <a:solidFill>
                  <a:srgbClr val="000000"/>
                </a:solidFill>
              </a:rPr>
              <a:t> caso a requisição esteja ativa, ou seja, o exemplar encontra-se com o utilizador;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>
                <a:solidFill>
                  <a:srgbClr val="000000"/>
                </a:solidFill>
              </a:rPr>
              <a:t>1 –</a:t>
            </a:r>
            <a:r>
              <a:rPr lang="pt-PT" sz="1300" dirty="0">
                <a:solidFill>
                  <a:srgbClr val="000000"/>
                </a:solidFill>
              </a:rPr>
              <a:t> caso o exemplar já tenha sido entregue.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18</a:t>
            </a:fld>
            <a:endParaRPr lang="pt-PT"/>
          </a:p>
        </p:txBody>
      </p:sp>
      <p:sp>
        <p:nvSpPr>
          <p:cNvPr id="239" name="Shape 239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Restrições de </a:t>
            </a:r>
            <a:r>
              <a:rPr lang="pt-PT" sz="2400" b="1" dirty="0" smtClean="0">
                <a:solidFill>
                  <a:srgbClr val="000000"/>
                </a:solidFill>
              </a:rPr>
              <a:t>Integridade – Integridade de Domínio</a:t>
            </a:r>
            <a:endParaRPr lang="pt-PT"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chemeClr val="dk1"/>
                </a:solidFill>
              </a:rPr>
              <a:t>Atributo </a:t>
            </a:r>
            <a:r>
              <a:rPr lang="pt-PT" sz="1300" b="1" dirty="0">
                <a:solidFill>
                  <a:schemeClr val="dk1"/>
                </a:solidFill>
              </a:rPr>
              <a:t>Tipo</a:t>
            </a:r>
            <a:r>
              <a:rPr lang="pt-PT" sz="1300" dirty="0">
                <a:solidFill>
                  <a:schemeClr val="dk1"/>
                </a:solidFill>
              </a:rPr>
              <a:t> na tabela </a:t>
            </a:r>
            <a:r>
              <a:rPr lang="pt-PT" sz="1300" b="1" dirty="0" smtClean="0">
                <a:solidFill>
                  <a:schemeClr val="dk1"/>
                </a:solidFill>
              </a:rPr>
              <a:t>Utilizador</a:t>
            </a:r>
            <a:r>
              <a:rPr lang="pt-PT" sz="1300" dirty="0" smtClean="0">
                <a:solidFill>
                  <a:schemeClr val="dk1"/>
                </a:solidFill>
              </a:rPr>
              <a:t>:</a:t>
            </a:r>
          </a:p>
          <a:p>
            <a:pPr marL="1460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pt-PT" sz="1300" b="1" dirty="0">
                <a:solidFill>
                  <a:schemeClr val="dk1"/>
                </a:solidFill>
              </a:rPr>
              <a:t>	</a:t>
            </a:r>
            <a:r>
              <a:rPr lang="pt-PT" sz="1300" b="1" dirty="0" smtClean="0">
                <a:solidFill>
                  <a:schemeClr val="dk1"/>
                </a:solidFill>
              </a:rPr>
              <a:t>A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o utilizador seja um aluno de licenciatura;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PG/ID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o utilizador seja aluno de pós graduação;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D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se o utilizador é um docente;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F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se o utilizador é um funcionário;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LE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se o utilizador é um leitor externo, não estando por isso registado na universidade;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X </a:t>
            </a:r>
            <a:r>
              <a:rPr lang="pt-PT" sz="1300" b="1" dirty="0">
                <a:solidFill>
                  <a:schemeClr val="dk1"/>
                </a:solidFill>
              </a:rPr>
              <a:t>– </a:t>
            </a:r>
            <a:r>
              <a:rPr lang="pt-PT" sz="1300" dirty="0">
                <a:solidFill>
                  <a:schemeClr val="dk1"/>
                </a:solidFill>
              </a:rPr>
              <a:t>caso o utilizador seja aluno de Erasmus.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600" dirty="0">
              <a:solidFill>
                <a:schemeClr val="dk1"/>
              </a:solidFill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chemeClr val="dk1"/>
                </a:solidFill>
              </a:rPr>
              <a:t>Atributo </a:t>
            </a:r>
            <a:r>
              <a:rPr lang="pt-PT" sz="1300" b="1" dirty="0">
                <a:solidFill>
                  <a:schemeClr val="dk1"/>
                </a:solidFill>
              </a:rPr>
              <a:t>Estado</a:t>
            </a:r>
            <a:r>
              <a:rPr lang="pt-PT" sz="1300" dirty="0">
                <a:solidFill>
                  <a:schemeClr val="dk1"/>
                </a:solidFill>
              </a:rPr>
              <a:t> na tabela resultante do relacionamento </a:t>
            </a:r>
            <a:r>
              <a:rPr lang="pt-PT" sz="1300" b="1" dirty="0">
                <a:solidFill>
                  <a:schemeClr val="dk1"/>
                </a:solidFill>
              </a:rPr>
              <a:t>Exemplar – Utilizador</a:t>
            </a:r>
            <a:r>
              <a:rPr lang="pt-PT" sz="1300" dirty="0">
                <a:solidFill>
                  <a:schemeClr val="dk1"/>
                </a:solidFill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0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tenha sido efetuada uma reserva sobre o exemplar;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1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se o exemplar já estiver pronto a levantar;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2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o exemplar já tenha sido levantado após o pedido de reserva;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3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a reserva tenha sido cancelada.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19</a:t>
            </a:fld>
            <a:endParaRPr lang="pt-PT"/>
          </a:p>
        </p:txBody>
      </p:sp>
      <p:sp>
        <p:nvSpPr>
          <p:cNvPr id="247" name="Shape 247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9394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pt-PT" sz="1800" dirty="0"/>
              <a:t>Introdução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Contextualização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Apresentação do caso de estudo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Motivação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pt-PT" sz="1800" dirty="0"/>
              <a:t>Modelação Conceptual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Levantamento de Requisitos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Identificação de Entidades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Conceptual Final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2000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535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457200">
              <a:spcBef>
                <a:spcPts val="0"/>
              </a:spcBef>
              <a:buNone/>
            </a:pPr>
            <a:r>
              <a:rPr lang="pt-PT" sz="3600">
                <a:solidFill>
                  <a:schemeClr val="lt1"/>
                </a:solidFill>
              </a:rPr>
              <a:t>Conteúdo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2</a:t>
            </a:fld>
            <a:endParaRPr lang="pt-PT"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4648200" y="928817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pt-PT" sz="1800"/>
              <a:t>Modelação Lógica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Derivação do Modelo 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Validação Segundo Regras de Normalização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Validação Segundo Transações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Restrições de Integridade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Tamanho Inicial e Crescimento Futuro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pt-PT" sz="1800"/>
              <a:t>Modelação Física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Tradução do Modelo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Transações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Estimativa de Espaço em Disco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Vistas</a:t>
            </a:r>
          </a:p>
          <a:p>
            <a:pPr lvl="0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pt-PT" sz="1800"/>
              <a:t>Conclusões e Trabalho Futuro</a:t>
            </a:r>
          </a:p>
        </p:txBody>
      </p:sp>
    </p:spTree>
  </p:cSld>
  <p:clrMapOvr>
    <a:masterClrMapping/>
  </p:clrMapOvr>
  <p:transition spd="slow" advTm="1092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Restrições de Integridade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800" b="1" dirty="0">
                <a:solidFill>
                  <a:srgbClr val="000000"/>
                </a:solidFill>
              </a:rPr>
              <a:t>Integridade de Entidade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Valores de chave primária não nulos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Não existem valores de chaves primárias iguais</a:t>
            </a:r>
          </a:p>
          <a:p>
            <a:pPr lvl="0" indent="45720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800" b="1" dirty="0">
                <a:solidFill>
                  <a:schemeClr val="dk1"/>
                </a:solidFill>
              </a:rPr>
              <a:t>Restrições de Multiplicidade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chemeClr val="dk1"/>
              </a:solidFill>
            </a:endParaRPr>
          </a:p>
          <a:p>
            <a:pPr marL="457200" lvl="0" indent="-31115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dk1"/>
                </a:solidFill>
              </a:rPr>
              <a:t>Impostas na decisão dos relacionamentos entre tabelas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 dirty="0">
                <a:solidFill>
                  <a:schemeClr val="dk1"/>
                </a:solidFill>
              </a:rPr>
              <a:t>		</a:t>
            </a:r>
          </a:p>
          <a:p>
            <a:pPr lvl="0" indent="45720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20</a:t>
            </a:fld>
            <a:endParaRPr lang="pt-PT"/>
          </a:p>
        </p:txBody>
      </p:sp>
      <p:sp>
        <p:nvSpPr>
          <p:cNvPr id="255" name="Shape 255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Restrições de Integridade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800" b="1" dirty="0">
                <a:solidFill>
                  <a:srgbClr val="000000"/>
                </a:solidFill>
              </a:rPr>
              <a:t>Restrições Gerais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 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O número de renovações de requisição de um exemplar não pode exceder o número máximo de renovações 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Um utilizador não pode efetuar requisição se o livro não for requisitável ou tiver reservas por parte de outros utilizadores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Uma reserva só pode ser efetuada se o exemplar for </a:t>
            </a:r>
            <a:r>
              <a:rPr lang="pt-PT" sz="1400" dirty="0" smtClean="0">
                <a:solidFill>
                  <a:srgbClr val="000000"/>
                </a:solidFill>
              </a:rPr>
              <a:t>requisitável.</a:t>
            </a:r>
            <a:endParaRPr lang="pt-PT"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21</a:t>
            </a:fld>
            <a:endParaRPr lang="pt-PT"/>
          </a:p>
        </p:txBody>
      </p:sp>
      <p:sp>
        <p:nvSpPr>
          <p:cNvPr id="263" name="Shape 263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457200" y="939450"/>
            <a:ext cx="8016900" cy="350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Tamanho Inicial e Crescimento Futuro</a:t>
            </a:r>
          </a:p>
          <a:p>
            <a:pPr lvl="0" rtl="0">
              <a:spcBef>
                <a:spcPts val="0"/>
              </a:spcBef>
              <a:buNone/>
            </a:pPr>
            <a:endParaRPr sz="1200" b="1"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b="1" dirty="0">
                <a:solidFill>
                  <a:schemeClr val="dk1"/>
                </a:solidFill>
              </a:rPr>
              <a:t>Valores baseados na BGUM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600" b="1" dirty="0">
              <a:solidFill>
                <a:srgbClr val="000000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Tamanho Inicial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30.000</a:t>
            </a:r>
            <a:r>
              <a:rPr lang="pt-PT" sz="1400" dirty="0">
                <a:solidFill>
                  <a:schemeClr val="dk1"/>
                </a:solidFill>
              </a:rPr>
              <a:t> exemplares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5.000</a:t>
            </a:r>
            <a:r>
              <a:rPr lang="pt-PT" sz="1400" dirty="0">
                <a:solidFill>
                  <a:schemeClr val="dk1"/>
                </a:solidFill>
              </a:rPr>
              <a:t> livros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15</a:t>
            </a:r>
            <a:r>
              <a:rPr lang="pt-PT" sz="1400" dirty="0">
                <a:solidFill>
                  <a:schemeClr val="dk1"/>
                </a:solidFill>
              </a:rPr>
              <a:t> coleções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3.000</a:t>
            </a:r>
            <a:r>
              <a:rPr lang="pt-PT" sz="1400" dirty="0">
                <a:solidFill>
                  <a:schemeClr val="dk1"/>
                </a:solidFill>
              </a:rPr>
              <a:t> utilizadores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1950</a:t>
            </a:r>
            <a:r>
              <a:rPr lang="pt-PT" sz="1400" dirty="0">
                <a:solidFill>
                  <a:schemeClr val="dk1"/>
                </a:solidFill>
              </a:rPr>
              <a:t> localizações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3.000</a:t>
            </a:r>
            <a:r>
              <a:rPr lang="pt-PT" sz="1400" dirty="0">
                <a:solidFill>
                  <a:schemeClr val="dk1"/>
                </a:solidFill>
              </a:rPr>
              <a:t> autores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1.000</a:t>
            </a:r>
            <a:r>
              <a:rPr lang="pt-PT" sz="1400" dirty="0">
                <a:solidFill>
                  <a:schemeClr val="dk1"/>
                </a:solidFill>
              </a:rPr>
              <a:t> editoras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300 </a:t>
            </a:r>
            <a:r>
              <a:rPr lang="pt-PT" sz="1400" dirty="0">
                <a:solidFill>
                  <a:schemeClr val="dk1"/>
                </a:solidFill>
              </a:rPr>
              <a:t>requisições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10</a:t>
            </a:r>
            <a:r>
              <a:rPr lang="pt-PT" sz="1400" dirty="0">
                <a:solidFill>
                  <a:schemeClr val="dk1"/>
                </a:solidFill>
              </a:rPr>
              <a:t> reservas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693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22</a:t>
            </a:fld>
            <a:endParaRPr lang="pt-PT"/>
          </a:p>
        </p:txBody>
      </p:sp>
      <p:sp>
        <p:nvSpPr>
          <p:cNvPr id="271" name="Shape 271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2"/>
          </p:nvPr>
        </p:nvSpPr>
        <p:spPr>
          <a:xfrm>
            <a:off x="4518200" y="1691700"/>
            <a:ext cx="3580200" cy="272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b="1">
                <a:solidFill>
                  <a:schemeClr val="dk1"/>
                </a:solidFill>
              </a:rPr>
              <a:t>Crescimento Futuro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150 </a:t>
            </a:r>
            <a:r>
              <a:rPr lang="pt-PT" sz="1400">
                <a:solidFill>
                  <a:schemeClr val="dk1"/>
                </a:solidFill>
              </a:rPr>
              <a:t>exemplares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10 </a:t>
            </a:r>
            <a:r>
              <a:rPr lang="pt-PT" sz="1400">
                <a:solidFill>
                  <a:schemeClr val="dk1"/>
                </a:solidFill>
              </a:rPr>
              <a:t>livros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1</a:t>
            </a:r>
            <a:r>
              <a:rPr lang="pt-PT" sz="1400">
                <a:solidFill>
                  <a:schemeClr val="dk1"/>
                </a:solidFill>
              </a:rPr>
              <a:t> coleção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3.000</a:t>
            </a:r>
            <a:r>
              <a:rPr lang="pt-PT" sz="1400">
                <a:solidFill>
                  <a:schemeClr val="dk1"/>
                </a:solidFill>
              </a:rPr>
              <a:t> utilizadores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3</a:t>
            </a:r>
            <a:r>
              <a:rPr lang="pt-PT" sz="1400">
                <a:solidFill>
                  <a:schemeClr val="dk1"/>
                </a:solidFill>
              </a:rPr>
              <a:t> autores e editoras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50</a:t>
            </a:r>
            <a:r>
              <a:rPr lang="pt-PT" sz="1400">
                <a:solidFill>
                  <a:schemeClr val="dk1"/>
                </a:solidFill>
              </a:rPr>
              <a:t> requisições por dia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10</a:t>
            </a:r>
            <a:r>
              <a:rPr lang="pt-PT" sz="1400">
                <a:solidFill>
                  <a:schemeClr val="dk1"/>
                </a:solidFill>
              </a:rPr>
              <a:t> reservas por dia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200" y="1244249"/>
            <a:ext cx="8229600" cy="350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Tradução do modelo</a:t>
            </a:r>
          </a:p>
          <a:p>
            <a:pPr lvl="0" rtl="0">
              <a:spcBef>
                <a:spcPts val="0"/>
              </a:spcBef>
              <a:buNone/>
            </a:pPr>
            <a:endParaRPr sz="6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rgbClr val="000000"/>
                </a:solidFill>
              </a:rPr>
              <a:t>SGBD escolhido: </a:t>
            </a:r>
            <a:r>
              <a:rPr lang="pt-PT" sz="1600" dirty="0" smtClean="0">
                <a:solidFill>
                  <a:srgbClr val="000000"/>
                </a:solidFill>
              </a:rPr>
              <a:t>MySQL</a:t>
            </a:r>
            <a:endParaRPr sz="600" dirty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rgbClr val="000000"/>
                </a:solidFill>
              </a:rPr>
              <a:t>Derivação das tabelas do modelo lógico para o </a:t>
            </a:r>
            <a:r>
              <a:rPr lang="pt-PT" sz="1600" dirty="0" smtClean="0">
                <a:solidFill>
                  <a:srgbClr val="000000"/>
                </a:solidFill>
              </a:rPr>
              <a:t>físico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dirty="0" smtClean="0">
                <a:solidFill>
                  <a:srgbClr val="000000"/>
                </a:solidFill>
              </a:rPr>
              <a:t>Integridade de domínio garantida por triggers</a:t>
            </a:r>
          </a:p>
          <a:p>
            <a:pPr marL="457200" lvl="0" indent="-330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00"/>
                </a:solidFill>
              </a:rPr>
              <a:t>Restrições Gerais:</a:t>
            </a:r>
          </a:p>
          <a:p>
            <a:pPr lvl="0"/>
            <a:endParaRPr lang="pt-BR" sz="600" dirty="0">
              <a:solidFill>
                <a:srgbClr val="000000"/>
              </a:solidFill>
            </a:endParaRPr>
          </a:p>
          <a:p>
            <a:pPr marL="914400" lvl="1" indent="-317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</a:rPr>
              <a:t>Número máximo de requisições por utilizador</a:t>
            </a:r>
          </a:p>
          <a:p>
            <a:pPr marL="914400" lvl="1" indent="-317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</a:rPr>
              <a:t>Utilizador só pode requisitar livros que podem ser requisitados ou que não estejam já reservados por outrem</a:t>
            </a:r>
          </a:p>
          <a:p>
            <a:pPr marL="914400" lvl="1" indent="-317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</a:rPr>
              <a:t>Utilizador apenas pode efetuar reserva se o exemplar for </a:t>
            </a:r>
            <a:r>
              <a:rPr lang="pt-BR" sz="1400" dirty="0" smtClean="0">
                <a:solidFill>
                  <a:srgbClr val="000000"/>
                </a:solidFill>
              </a:rPr>
              <a:t>requisitável</a:t>
            </a:r>
          </a:p>
          <a:p>
            <a:pPr marL="596900" lvl="1">
              <a:buClr>
                <a:srgbClr val="000000"/>
              </a:buClr>
            </a:pPr>
            <a:endParaRPr lang="pt-PT" sz="1600" dirty="0" smtClean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dirty="0" smtClean="0">
                <a:solidFill>
                  <a:srgbClr val="000000"/>
                </a:solidFill>
              </a:rPr>
              <a:t>Não há atributos derivados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sz="600" dirty="0">
              <a:solidFill>
                <a:srgbClr val="000000"/>
              </a:solidFill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Física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23</a:t>
            </a:fld>
            <a:endParaRPr lang="pt-PT"/>
          </a:p>
        </p:txBody>
      </p:sp>
      <p:sp>
        <p:nvSpPr>
          <p:cNvPr id="280" name="Shape 280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7200" y="1244249"/>
            <a:ext cx="8229600" cy="350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 smtClean="0">
                <a:solidFill>
                  <a:srgbClr val="000000"/>
                </a:solidFill>
              </a:rPr>
              <a:t>Validação segundo Transações</a:t>
            </a:r>
            <a:endParaRPr lang="pt-PT" sz="2400" b="1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429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</a:rPr>
              <a:t>Gerado código SQL para 3 transações relevantes:</a:t>
            </a:r>
          </a:p>
          <a:p>
            <a:pPr lvl="0">
              <a:lnSpc>
                <a:spcPct val="115000"/>
              </a:lnSpc>
            </a:pPr>
            <a:endParaRPr lang="pt-BR" sz="600" dirty="0">
              <a:solidFill>
                <a:srgbClr val="000000"/>
              </a:solidFill>
            </a:endParaRP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</a:rPr>
              <a:t>Qual(is) a(s) localização(ões) (piso, estante e prateleira) dos exemplares de um livro com determinado título?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</a:rPr>
              <a:t>Efetuar requisição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</a:rPr>
              <a:t>Efetuar uma </a:t>
            </a:r>
            <a:r>
              <a:rPr lang="pt-BR" sz="1400" dirty="0" smtClean="0">
                <a:solidFill>
                  <a:srgbClr val="000000"/>
                </a:solidFill>
              </a:rPr>
              <a:t>reserva</a:t>
            </a:r>
          </a:p>
          <a:p>
            <a:pPr marL="596900" lvl="1">
              <a:lnSpc>
                <a:spcPct val="115000"/>
              </a:lnSpc>
              <a:buClr>
                <a:srgbClr val="000000"/>
              </a:buClr>
            </a:pPr>
            <a:endParaRPr lang="pt-PT" sz="1800" dirty="0" smtClean="0">
              <a:solidFill>
                <a:srgbClr val="000000"/>
              </a:solidFill>
            </a:endParaRPr>
          </a:p>
          <a:p>
            <a:pPr marL="457200" lvl="0" indent="-3429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rgbClr val="000000"/>
                </a:solidFill>
              </a:rPr>
              <a:t>Aplicação </a:t>
            </a:r>
            <a:r>
              <a:rPr lang="pt-PT" sz="1800" dirty="0">
                <a:solidFill>
                  <a:srgbClr val="000000"/>
                </a:solidFill>
              </a:rPr>
              <a:t>das restrições de integridade </a:t>
            </a:r>
            <a:r>
              <a:rPr lang="pt-PT" sz="1800" dirty="0" smtClean="0">
                <a:solidFill>
                  <a:srgbClr val="000000"/>
                </a:solidFill>
              </a:rPr>
              <a:t>gerais</a:t>
            </a:r>
            <a:endParaRPr lang="pt-PT" sz="1800" dirty="0">
              <a:solidFill>
                <a:srgbClr val="000000"/>
              </a:solidFill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 dirty="0">
                <a:solidFill>
                  <a:srgbClr val="FFFFFF"/>
                </a:solidFill>
              </a:rPr>
              <a:t>Modelação Física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24</a:t>
            </a:fld>
            <a:endParaRPr lang="pt-PT"/>
          </a:p>
        </p:txBody>
      </p:sp>
      <p:sp>
        <p:nvSpPr>
          <p:cNvPr id="288" name="Shape 288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457200" y="1244249"/>
            <a:ext cx="8229600" cy="350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chemeClr val="dk1"/>
                </a:solidFill>
              </a:rPr>
              <a:t>Estimativa Espaço em disco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dk1"/>
                </a:solidFill>
              </a:rPr>
              <a:t>Povoamento e tamanho inicial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dk1"/>
                </a:solidFill>
              </a:rPr>
              <a:t>Total espaço ocupado 5.5 MB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dirty="0" smtClean="0">
                <a:solidFill>
                  <a:schemeClr val="dk1"/>
                </a:solidFill>
              </a:rPr>
              <a:t>Crescimento Futuro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 smtClean="0">
                <a:solidFill>
                  <a:schemeClr val="dk1"/>
                </a:solidFill>
              </a:rPr>
              <a:t>50 requisições por dia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 smtClean="0">
                <a:solidFill>
                  <a:schemeClr val="dk1"/>
                </a:solidFill>
              </a:rPr>
              <a:t>3000 novos utilizadores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 smtClean="0">
                <a:solidFill>
                  <a:schemeClr val="dk1"/>
                </a:solidFill>
              </a:rPr>
              <a:t>Ao fim de um ano: aumento de 8.3 MB</a:t>
            </a:r>
            <a:endParaRPr lang="pt-PT" sz="1400" dirty="0">
              <a:solidFill>
                <a:schemeClr val="dk1"/>
              </a:solidFill>
            </a:endParaRPr>
          </a:p>
        </p:txBody>
      </p:sp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Física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25</a:t>
            </a:fld>
            <a:endParaRPr lang="pt-PT"/>
          </a:p>
        </p:txBody>
      </p:sp>
      <p:sp>
        <p:nvSpPr>
          <p:cNvPr id="296" name="Shape 296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26</a:t>
            </a:fld>
            <a:endParaRPr lang="pt-PT"/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850" y="1147074"/>
            <a:ext cx="5210590" cy="399637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150470" y="1455175"/>
            <a:ext cx="3183039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pt-PT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Vistas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pt-PT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Permissões de acesso</a:t>
            </a:r>
            <a:r>
              <a:rPr lang="pt-PT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000000"/>
                </a:solidFill>
              </a:rPr>
              <a:t>Modelação Física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33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Seguida metodologia de desenvolvimento Base de </a:t>
            </a:r>
            <a:r>
              <a:rPr lang="pt-PT" sz="1800" dirty="0" smtClean="0">
                <a:solidFill>
                  <a:schemeClr val="dk1"/>
                </a:solidFill>
              </a:rPr>
              <a:t>Dados:</a:t>
            </a:r>
          </a:p>
          <a:p>
            <a:pPr marL="857250" lvl="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chemeClr val="dk1"/>
                </a:solidFill>
              </a:rPr>
              <a:t>Modelação Conceptual</a:t>
            </a:r>
            <a:endParaRPr lang="pt-PT" sz="1800" dirty="0">
              <a:solidFill>
                <a:schemeClr val="dk1"/>
              </a:solidFill>
            </a:endParaRPr>
          </a:p>
          <a:p>
            <a:pPr marL="857250" lvl="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chemeClr val="dk1"/>
                </a:solidFill>
              </a:rPr>
              <a:t>Modelação Lógica</a:t>
            </a:r>
            <a:endParaRPr lang="pt-PT" sz="1800" dirty="0">
              <a:solidFill>
                <a:schemeClr val="dk1"/>
              </a:solidFill>
            </a:endParaRPr>
          </a:p>
          <a:p>
            <a:pPr marL="857250" lvl="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chemeClr val="dk1"/>
                </a:solidFill>
              </a:rPr>
              <a:t>Modelação Física</a:t>
            </a:r>
            <a:endParaRPr lang="pt-PT"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pt-PT" sz="1800" dirty="0" smtClean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chemeClr val="dk1"/>
                </a:solidFill>
              </a:rPr>
              <a:t>Revisão </a:t>
            </a:r>
            <a:r>
              <a:rPr lang="pt-PT" sz="1800" dirty="0">
                <a:solidFill>
                  <a:schemeClr val="dk1"/>
                </a:solidFill>
              </a:rPr>
              <a:t>dos modelos e requisitos obrigou a alterações constantes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00050" lvl="0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Possíveis melhorias:</a:t>
            </a:r>
          </a:p>
          <a:p>
            <a:pPr marL="857250" lvl="0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Atributo DataReserva como chave primária</a:t>
            </a:r>
          </a:p>
          <a:p>
            <a:pPr marL="85725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Reserva como entidade</a:t>
            </a:r>
          </a:p>
          <a:p>
            <a:pPr marL="85725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CDU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27</a:t>
            </a:fld>
            <a:endParaRPr lang="pt-PT"/>
          </a:p>
        </p:txBody>
      </p:sp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Conclusões e Trabalho Futuro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ctrTitle"/>
          </p:nvPr>
        </p:nvSpPr>
        <p:spPr>
          <a:xfrm>
            <a:off x="883725" y="2268950"/>
            <a:ext cx="7035899" cy="69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 dirty="0"/>
              <a:t>Gestão de Dados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subTitle" idx="1"/>
          </p:nvPr>
        </p:nvSpPr>
        <p:spPr>
          <a:xfrm>
            <a:off x="1054040" y="296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0" lvl="0" indent="457200" algn="ctr" rtl="0">
              <a:spcBef>
                <a:spcPts val="0"/>
              </a:spcBef>
              <a:buNone/>
            </a:pPr>
            <a:r>
              <a:rPr lang="pt-PT" dirty="0"/>
              <a:t>Biblioteca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311625" y="191250"/>
            <a:ext cx="4617000" cy="10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 dirty="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Mestrado Integrado em Engenharia Informática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 dirty="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Unidade Curricular de Base de Dados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 dirty="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11 de Fevereiro de 2015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25" y="299175"/>
            <a:ext cx="19050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6521625" y="1242150"/>
            <a:ext cx="2160000" cy="50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>
                <a:solidFill>
                  <a:srgbClr val="999999"/>
                </a:solidFill>
              </a:rPr>
              <a:t>Universidade do Minho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>
                <a:solidFill>
                  <a:srgbClr val="999999"/>
                </a:solidFill>
              </a:rPr>
              <a:t>Escola de Engenharia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436125" y="4591150"/>
            <a:ext cx="23244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Ano Letivo 2015/2016</a:t>
            </a:r>
          </a:p>
        </p:txBody>
      </p:sp>
      <p:sp>
        <p:nvSpPr>
          <p:cNvPr id="9" name="Shape 106"/>
          <p:cNvSpPr txBox="1"/>
          <p:nvPr/>
        </p:nvSpPr>
        <p:spPr>
          <a:xfrm>
            <a:off x="6918251" y="4103750"/>
            <a:ext cx="2147091" cy="103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PT" u="sng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Grupo </a:t>
            </a:r>
            <a:r>
              <a:rPr lang="pt-PT" u="sng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08:</a:t>
            </a:r>
          </a:p>
          <a:p>
            <a:pPr lvl="4"/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André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Santos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Jéssica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Pereira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Mariana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Carvalho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pt-PT" dirty="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817725" y="1252249"/>
            <a:ext cx="8229600" cy="349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Contextualização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Base de dados para gestão de documentos bibliográficos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Inspirado no sistema da Biblioteca Geral da Universidade do Minho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2400" b="1" dirty="0">
                <a:solidFill>
                  <a:schemeClr val="dk1"/>
                </a:solidFill>
              </a:rPr>
              <a:t>Serviços oferecidos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Consulta de exemplares disponíveis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Empréstimo de publicações para leitura domiciliária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Reserva de publicações para leitura domiciliária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04800" y="435599"/>
            <a:ext cx="8229600" cy="60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Introdução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3</a:t>
            </a:fld>
            <a:endParaRPr lang="pt-PT"/>
          </a:p>
        </p:txBody>
      </p:sp>
    </p:spTree>
  </p:cSld>
  <p:clrMapOvr>
    <a:masterClrMapping/>
  </p:clrMapOvr>
  <p:transition spd="slow" advTm="847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61950" y="1244249"/>
            <a:ext cx="7296599" cy="322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2400" b="1" dirty="0" smtClean="0">
                <a:solidFill>
                  <a:srgbClr val="000000"/>
                </a:solidFill>
              </a:rPr>
              <a:t>Motivação</a:t>
            </a:r>
            <a:endParaRPr lang="pt-PT" sz="2400" b="1" dirty="0">
              <a:solidFill>
                <a:srgbClr val="000000"/>
              </a:solidFill>
            </a:endParaRP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pt-PT" sz="1800" dirty="0"/>
              <a:t>Necessidade de organizar informação </a:t>
            </a:r>
            <a:r>
              <a:rPr lang="pt-PT" sz="1800" dirty="0" smtClean="0"/>
              <a:t>bibliográfica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 smtClean="0"/>
              <a:t>Compreender </a:t>
            </a:r>
            <a:r>
              <a:rPr lang="pt-PT" sz="1800" dirty="0"/>
              <a:t>funcionamento da </a:t>
            </a:r>
            <a:r>
              <a:rPr lang="pt-PT" sz="1800" dirty="0" smtClean="0"/>
              <a:t>biblioteca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 smtClean="0"/>
              <a:t>Compreender </a:t>
            </a:r>
            <a:r>
              <a:rPr lang="pt-PT" sz="1800" dirty="0"/>
              <a:t>metodologia de concepção de uma base de dados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Objectivos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Satisfazer os requisitos dos utilizadores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27200" y="320499"/>
            <a:ext cx="8229600" cy="744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>
              <a:spcBef>
                <a:spcPts val="0"/>
              </a:spcBef>
              <a:buNone/>
            </a:pPr>
            <a:r>
              <a:rPr lang="pt-PT" sz="3600">
                <a:solidFill>
                  <a:srgbClr val="F3F3F3"/>
                </a:solidFill>
              </a:rPr>
              <a:t>Introdução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4</a:t>
            </a:fld>
            <a:endParaRPr lang="pt-PT"/>
          </a:p>
        </p:txBody>
      </p:sp>
    </p:spTree>
  </p:cSld>
  <p:clrMapOvr>
    <a:masterClrMapping/>
  </p:clrMapOvr>
  <p:transition spd="slow" advTm="380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86275" y="780875"/>
            <a:ext cx="8229600" cy="376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pt-PT" sz="2400" b="1" dirty="0">
                <a:solidFill>
                  <a:schemeClr val="dk1"/>
                </a:solidFill>
              </a:rPr>
              <a:t>Levantamento de Requisitos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Saber a designação de todas as coleções existentes.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Saber quantos livros cada coleção tem.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Saber lista de nomes dos autores dos livros da biblioteca.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Para uma dada editora, saber a sua designação.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Pesquisar um livro segundo: ISSN, ISBN, código de barras e título.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 smtClean="0"/>
              <a:t>Saber </a:t>
            </a:r>
            <a:r>
              <a:rPr lang="pt-PT" sz="1400" dirty="0"/>
              <a:t>a localização de livros de uma certa CDU.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Para cada exemplar saber o estado de disponibilidade (reservado, requisitado ou não requisitável), o estado de conservação do exemplar bem como a sua localização na biblioteca (piso, estante e prateleira).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Reservar exemplares de um ou mais livros.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...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33870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Conceptual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5</a:t>
            </a:fld>
            <a:endParaRPr lang="pt-PT"/>
          </a:p>
        </p:txBody>
      </p:sp>
    </p:spTree>
  </p:cSld>
  <p:clrMapOvr>
    <a:masterClrMapping/>
  </p:clrMapOvr>
  <p:transition spd="slow" advTm="271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1254500" y="1733575"/>
            <a:ext cx="6627859" cy="253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 smtClean="0"/>
              <a:t>Identificação de entidades: Exemplar</a:t>
            </a:r>
            <a:r>
              <a:rPr lang="pt-PT" sz="1800" dirty="0"/>
              <a:t>, Requisição, Localização, </a:t>
            </a:r>
            <a:r>
              <a:rPr lang="pt-PT" sz="1800" dirty="0" smtClean="0"/>
              <a:t>Utilizador, </a:t>
            </a:r>
            <a:r>
              <a:rPr lang="pt-PT" sz="1800" dirty="0" smtClean="0"/>
              <a:t>Livro, Autor</a:t>
            </a:r>
            <a:r>
              <a:rPr lang="pt-PT" sz="1800" dirty="0" smtClean="0"/>
              <a:t>, </a:t>
            </a:r>
            <a:r>
              <a:rPr lang="pt-PT" sz="1800" dirty="0" smtClean="0"/>
              <a:t>Editora</a:t>
            </a:r>
            <a:r>
              <a:rPr lang="pt-PT" sz="1800" dirty="0" smtClean="0"/>
              <a:t>, </a:t>
            </a:r>
            <a:r>
              <a:rPr lang="pt-PT" sz="1800" dirty="0" smtClean="0"/>
              <a:t>Coleção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 smtClean="0"/>
              <a:t>Identificação de atributos</a:t>
            </a:r>
          </a:p>
          <a:p>
            <a:endParaRPr lang="pt-PT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 smtClean="0"/>
              <a:t>Identificação de relacionamentos e respectivos atributos</a:t>
            </a:r>
            <a:r>
              <a:rPr lang="pt-PT" sz="2000" dirty="0"/>
              <a:t/>
            </a:r>
            <a:br>
              <a:rPr lang="pt-PT" sz="2000" dirty="0"/>
            </a:br>
            <a:r>
              <a:rPr lang="pt-PT" sz="2000" dirty="0"/>
              <a:t>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pt-PT" sz="2000" dirty="0"/>
              <a:t/>
            </a:r>
            <a:br>
              <a:rPr lang="pt-PT" sz="2000" dirty="0"/>
            </a:br>
            <a:endParaRPr lang="pt-PT" sz="2000" dirty="0"/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1017476"/>
            <a:ext cx="8229600" cy="56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2400" dirty="0" smtClean="0">
                <a:solidFill>
                  <a:srgbClr val="000000"/>
                </a:solidFill>
              </a:rPr>
              <a:t>Entidades, Atributos e Relacionamentos</a:t>
            </a:r>
            <a:endParaRPr lang="pt-PT" sz="2400" dirty="0">
              <a:solidFill>
                <a:srgbClr val="000000"/>
              </a:solidFill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6</a:t>
            </a:fld>
            <a:endParaRPr lang="pt-PT"/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33870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Conceptual</a:t>
            </a:r>
          </a:p>
        </p:txBody>
      </p:sp>
    </p:spTree>
  </p:cSld>
  <p:clrMapOvr>
    <a:masterClrMapping/>
  </p:clrMapOvr>
  <p:transition spd="slow" advTm="212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1000500" y="1733575"/>
            <a:ext cx="7219599" cy="17388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PT" sz="2000" dirty="0" smtClean="0"/>
              <a:t>Para cada cada requisito verificou-se de que forma o modelo dava resposta</a:t>
            </a:r>
          </a:p>
          <a:p>
            <a:pPr lvl="0" rtl="0">
              <a:spcBef>
                <a:spcPts val="0"/>
              </a:spcBef>
            </a:pPr>
            <a:endParaRPr lang="pt-PT" sz="2000" dirty="0" smtClean="0"/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PT" sz="2000" dirty="0" smtClean="0"/>
              <a:t>Consideradas 3 transações importantes</a:t>
            </a:r>
            <a:r>
              <a:rPr lang="pt-PT" sz="2000" dirty="0"/>
              <a:t> </a:t>
            </a:r>
            <a:r>
              <a:rPr lang="pt-PT" sz="2000" dirty="0" smtClean="0"/>
              <a:t>usadas na validação</a:t>
            </a:r>
            <a:endParaRPr lang="pt-PT" sz="2000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pt-PT" sz="2000" dirty="0"/>
              <a:t/>
            </a:r>
            <a:br>
              <a:rPr lang="pt-PT" sz="2000" dirty="0"/>
            </a:br>
            <a:endParaRPr lang="pt-PT" sz="2000" dirty="0"/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1017476"/>
            <a:ext cx="8229600" cy="56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2400" dirty="0" smtClean="0">
                <a:solidFill>
                  <a:srgbClr val="000000"/>
                </a:solidFill>
              </a:rPr>
              <a:t>Validação segundo requisitos e transações</a:t>
            </a:r>
            <a:endParaRPr lang="pt-PT" sz="2400" dirty="0">
              <a:solidFill>
                <a:srgbClr val="000000"/>
              </a:solidFill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7</a:t>
            </a:fld>
            <a:endParaRPr lang="pt-PT"/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33870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Conceptual</a:t>
            </a:r>
          </a:p>
        </p:txBody>
      </p:sp>
    </p:spTree>
    <p:extLst>
      <p:ext uri="{BB962C8B-B14F-4D97-AF65-F5344CB8AC3E}">
        <p14:creationId xmlns:p14="http://schemas.microsoft.com/office/powerpoint/2010/main" val="3185865399"/>
      </p:ext>
    </p:extLst>
  </p:cSld>
  <p:clrMapOvr>
    <a:masterClrMapping/>
  </p:clrMapOvr>
  <p:transition spd="slow" advTm="212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 idx="4294967295"/>
          </p:nvPr>
        </p:nvSpPr>
        <p:spPr>
          <a:xfrm>
            <a:off x="0" y="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2400">
                <a:solidFill>
                  <a:srgbClr val="000000"/>
                </a:solidFill>
              </a:rPr>
              <a:t>Modelo Conceptual Final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500" y="411850"/>
            <a:ext cx="6746999" cy="431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8</a:t>
            </a:fld>
            <a:endParaRPr lang="pt-PT"/>
          </a:p>
        </p:txBody>
      </p:sp>
    </p:spTree>
  </p:cSld>
  <p:clrMapOvr>
    <a:masterClrMapping/>
  </p:clrMapOvr>
  <p:transition spd="slow" advTm="194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015650"/>
            <a:ext cx="8229600" cy="357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Derivação do Modelo para Obtenção de Tabelas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rgbClr val="000000"/>
                </a:solidFill>
              </a:rPr>
              <a:t>Tabelas Base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b="1" dirty="0">
              <a:solidFill>
                <a:srgbClr val="980000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Utilizador</a:t>
            </a:r>
            <a:r>
              <a:rPr lang="pt-PT" sz="1400" b="1" dirty="0">
                <a:solidFill>
                  <a:srgbClr val="000000"/>
                </a:solidFill>
              </a:rPr>
              <a:t> </a:t>
            </a:r>
            <a:r>
              <a:rPr lang="pt-PT" sz="1400" dirty="0">
                <a:solidFill>
                  <a:srgbClr val="000000"/>
                </a:solidFill>
              </a:rPr>
              <a:t>= {idUser, Tipo, Nome, Email, CC, NroMecanografico, Telefone}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Livro </a:t>
            </a:r>
            <a:r>
              <a:rPr lang="pt-PT" sz="1400" dirty="0">
                <a:solidFill>
                  <a:srgbClr val="000000"/>
                </a:solidFill>
              </a:rPr>
              <a:t>= {idLivro, Titulo, CodBarras, ISBN, ISSN, Coleccao}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Autor </a:t>
            </a:r>
            <a:r>
              <a:rPr lang="pt-PT" sz="1400" dirty="0">
                <a:solidFill>
                  <a:srgbClr val="000000"/>
                </a:solidFill>
              </a:rPr>
              <a:t>= {idAutor, PrimeirosNomes, Apelido}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Editora </a:t>
            </a:r>
            <a:r>
              <a:rPr lang="pt-PT" sz="1400" dirty="0">
                <a:solidFill>
                  <a:srgbClr val="000000"/>
                </a:solidFill>
              </a:rPr>
              <a:t>= {idEditora, Designacao}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Requisicao </a:t>
            </a:r>
            <a:r>
              <a:rPr lang="pt-PT" sz="1400" dirty="0">
                <a:solidFill>
                  <a:srgbClr val="000000"/>
                </a:solidFill>
              </a:rPr>
              <a:t>= {idRequisicao, DataRequisicao, DataEntrega, Estado, </a:t>
            </a:r>
            <a:r>
              <a:rPr lang="pt-PT" sz="1400" dirty="0" smtClean="0">
                <a:solidFill>
                  <a:srgbClr val="000000"/>
                </a:solidFill>
              </a:rPr>
              <a:t>NroMaxRenovacoes,             	    NrRenovacoes</a:t>
            </a:r>
            <a:r>
              <a:rPr lang="pt-PT" sz="1400" dirty="0">
                <a:solidFill>
                  <a:srgbClr val="000000"/>
                </a:solidFill>
              </a:rPr>
              <a:t>, </a:t>
            </a:r>
            <a:r>
              <a:rPr lang="pt-PT" sz="1400" dirty="0" smtClean="0">
                <a:solidFill>
                  <a:srgbClr val="000000"/>
                </a:solidFill>
              </a:rPr>
              <a:t>Exemplar</a:t>
            </a:r>
            <a:r>
              <a:rPr lang="pt-PT" sz="1400" dirty="0">
                <a:solidFill>
                  <a:srgbClr val="000000"/>
                </a:solidFill>
              </a:rPr>
              <a:t>, Utilizador}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Exemplar </a:t>
            </a:r>
            <a:r>
              <a:rPr lang="pt-PT" sz="1400" dirty="0">
                <a:solidFill>
                  <a:srgbClr val="000000"/>
                </a:solidFill>
              </a:rPr>
              <a:t>= {idExemplar, Condicao, Disponibilidade, Localizacao, Livro}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Localizacao </a:t>
            </a:r>
            <a:r>
              <a:rPr lang="pt-PT" sz="1400" dirty="0">
                <a:solidFill>
                  <a:srgbClr val="000000"/>
                </a:solidFill>
              </a:rPr>
              <a:t>= {IdLocal, Piso, Estante, Prateleira}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Coleccao </a:t>
            </a:r>
            <a:r>
              <a:rPr lang="pt-PT" sz="1400" dirty="0">
                <a:solidFill>
                  <a:schemeClr val="dk1"/>
                </a:solidFill>
              </a:rPr>
              <a:t>= {idColeccao, Designacao}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Total:</a:t>
            </a:r>
            <a:r>
              <a:rPr lang="pt-PT" sz="1600" b="1" dirty="0">
                <a:solidFill>
                  <a:srgbClr val="000000"/>
                </a:solidFill>
              </a:rPr>
              <a:t> </a:t>
            </a:r>
            <a:r>
              <a:rPr lang="pt-PT" sz="1400" dirty="0">
                <a:solidFill>
                  <a:srgbClr val="000000"/>
                </a:solidFill>
              </a:rPr>
              <a:t>8 tabelas base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71900"/>
            <a:ext cx="8229600" cy="69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9</a:t>
            </a:fld>
            <a:endParaRPr lang="pt-PT"/>
          </a:p>
        </p:txBody>
      </p:sp>
      <p:sp>
        <p:nvSpPr>
          <p:cNvPr id="166" name="Shape 166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 advTm="350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1400</Words>
  <Application>Microsoft Office PowerPoint</Application>
  <PresentationFormat>On-screen Show (16:9)</PresentationFormat>
  <Paragraphs>403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Montserrat</vt:lpstr>
      <vt:lpstr>Oswald</vt:lpstr>
      <vt:lpstr>Playfair Display</vt:lpstr>
      <vt:lpstr>Trebuchet MS</vt:lpstr>
      <vt:lpstr>pop</vt:lpstr>
      <vt:lpstr>wave</vt:lpstr>
      <vt:lpstr>Gestão de Dados</vt:lpstr>
      <vt:lpstr>Conteúdo</vt:lpstr>
      <vt:lpstr>Introdução</vt:lpstr>
      <vt:lpstr>Introdução</vt:lpstr>
      <vt:lpstr>Modelação Conceptual</vt:lpstr>
      <vt:lpstr>Entidades, Atributos e Relacionamentos</vt:lpstr>
      <vt:lpstr>Validação segundo requisitos e transações</vt:lpstr>
      <vt:lpstr>Modelo Conceptual Final</vt:lpstr>
      <vt:lpstr>Modelação Lógica</vt:lpstr>
      <vt:lpstr>Modelação Lógica</vt:lpstr>
      <vt:lpstr>Modelação Lógica</vt:lpstr>
      <vt:lpstr>Modelo Lógico</vt:lpstr>
      <vt:lpstr>Modelação Lógica</vt:lpstr>
      <vt:lpstr>Modelação Lógica</vt:lpstr>
      <vt:lpstr>Modelação Lógica</vt:lpstr>
      <vt:lpstr>Modelação Lógica</vt:lpstr>
      <vt:lpstr> Modelação Lógica</vt:lpstr>
      <vt:lpstr>Modelação Lógica</vt:lpstr>
      <vt:lpstr>Modelação Lógica</vt:lpstr>
      <vt:lpstr>Modelação Lógica</vt:lpstr>
      <vt:lpstr>Modelação Lógica</vt:lpstr>
      <vt:lpstr>Modelação Lógica</vt:lpstr>
      <vt:lpstr>Modelação Física</vt:lpstr>
      <vt:lpstr>Modelação Física</vt:lpstr>
      <vt:lpstr>Modelação Física</vt:lpstr>
      <vt:lpstr>Modelação Física</vt:lpstr>
      <vt:lpstr>Conclusões e Trabalho Futuro</vt:lpstr>
      <vt:lpstr>Gestão de Dados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Dados</dc:title>
  <cp:lastModifiedBy>Andre</cp:lastModifiedBy>
  <cp:revision>19</cp:revision>
  <dcterms:modified xsi:type="dcterms:W3CDTF">2016-02-07T11:11:33Z</dcterms:modified>
</cp:coreProperties>
</file>