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Playfair Display"/>
      <p:regular r:id="rId35"/>
      <p:bold r:id="rId36"/>
      <p:italic r:id="rId37"/>
      <p:boldItalic r:id="rId38"/>
    </p:embeddedFont>
    <p:embeddedFont>
      <p:font typeface="Montserrat" panose="020B0604020202020204" charset="0"/>
      <p:regular r:id="rId39"/>
      <p:bold r:id="rId40"/>
    </p:embeddedFont>
    <p:embeddedFont>
      <p:font typeface="Oswal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46" autoAdjust="0"/>
  </p:normalViewPr>
  <p:slideViewPr>
    <p:cSldViewPr snapToGrid="0">
      <p:cViewPr varScale="1">
        <p:scale>
          <a:sx n="97" d="100"/>
          <a:sy n="97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Boa tarde. O meu nome é &lt;nome&gt;  e estou aqui para apresentar o trabalho desenvolvido na 1ª fase do projeto da unidade curricular de Base de Dados, que consiste no desenvolvimento do modelo conceptual de na gestão de um sistema documental, que simula o funcionamento de uma biblioteca.</a:t>
            </a:r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8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/>
              <a:t>Durante a apresentação, irei introduzir brevemente o caso de estudo abordado, passando de seguida ao levantamento de requisitos, à identificação das entidades, relacionamentos entre as mesmas, e os seus atributos e chaves, expondo por fim o modelo conceptual obtido.</a:t>
            </a:r>
            <a:br>
              <a:rPr lang="pt-PT" dirty="0"/>
            </a:br>
            <a:r>
              <a:rPr lang="pt-PT" dirty="0"/>
              <a:t>Finalizarei a apresentação com uma conclusão, expondo os pontos que cremos terem sido mais importantes durante esta fase de desenvolvimento do projeto.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>
                <a:solidFill>
                  <a:schemeClr val="dk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Seguindo o modelo lógico, implementamos o modelo físico que melhor se adequasse às funcionalidades que o nosso sistema precisa. </a:t>
            </a:r>
            <a:br>
              <a:rPr lang="pt-PT"/>
            </a:br>
            <a:r>
              <a:rPr lang="pt-PT"/>
              <a:t>Por questões de comodidade, utilizados o MySQL.</a:t>
            </a:r>
            <a:br>
              <a:rPr lang="pt-PT"/>
            </a:br>
            <a:r>
              <a:rPr lang="pt-PT"/>
              <a:t>Mesmo sabendo que este programa tem limitações, escolhemo-lo pois foi este o programa que nos foi recomendado nas aulas e a sua instalação e compreensão foi mais fácil.</a:t>
            </a:r>
            <a:br>
              <a:rPr lang="pt-PT"/>
            </a:br>
            <a:r>
              <a:rPr lang="pt-PT"/>
              <a:t>(Segurança, comodidade, dimensao do problema… =&gt; mySQL)</a:t>
            </a:r>
            <a:br>
              <a:rPr lang="pt-PT"/>
            </a:br>
            <a:r>
              <a:rPr lang="pt-PT"/>
              <a:t>Em termos de inserção de dados, este SGBD permite a criação de chaves primárias únicas, é mais rápido nas pesquisas e no controlo da integridade.</a:t>
            </a:r>
            <a:br>
              <a:rPr lang="pt-PT"/>
            </a:br>
            <a:endParaRPr lang="pt-PT"/>
          </a:p>
          <a:p>
            <a:pPr lvl="0" rtl="0">
              <a:spcBef>
                <a:spcPts val="0"/>
              </a:spcBef>
              <a:buNone/>
            </a:pPr>
            <a:r>
              <a:rPr lang="pt-PT"/>
              <a:t/>
            </a:r>
            <a:br>
              <a:rPr lang="pt-PT"/>
            </a:br>
            <a:r>
              <a:rPr lang="pt-PT"/>
              <a:t>Relações Base: como representar tabelas e a informação que irão conter nelas; As tabelas são as mesmas que no lógico e o povoamento foi feito de acordo com o necessário ( de cada atributo correspondente a uma Entidade, como por exemplo o Livro, ter idLivro , Titulo, CodBarras, ISBN, Colecção …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/>
            </a:r>
            <a:br>
              <a:rPr lang="pt-PT"/>
            </a:br>
            <a:r>
              <a:rPr lang="pt-PT"/>
              <a:t>Representação de Atributos Derivados: Não fizemos nenhum.</a:t>
            </a:r>
            <a:br>
              <a:rPr lang="pt-PT"/>
            </a:br>
            <a:r>
              <a:rPr lang="pt-PT"/>
              <a:t/>
            </a:r>
            <a:br>
              <a:rPr lang="pt-PT"/>
            </a:b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Não escolhemos índices nenhuns para as chaves primárias e estrangeiras porque o MySQL workbench já fez isso por nós;</a:t>
            </a:r>
            <a:br>
              <a:rPr lang="pt-PT"/>
            </a:br>
            <a:r>
              <a:rPr lang="pt-PT"/>
              <a:t>Traduzimos as transações para SQL:</a:t>
            </a:r>
            <a:br>
              <a:rPr lang="pt-PT"/>
            </a:br>
            <a:endParaRPr lang="pt-PT"/>
          </a:p>
          <a:p>
            <a:pPr lvl="0" rtl="0">
              <a:spcBef>
                <a:spcPts val="0"/>
              </a:spcBef>
              <a:buNone/>
            </a:pPr>
            <a:r>
              <a:rPr lang="pt-PT"/>
              <a:t>Efetuar Requisição: método complexo. Assegurar que ninguem requisitou o livro atualizar o estado da reserva e do exemplar.</a:t>
            </a:r>
            <a:br>
              <a:rPr lang="pt-PT"/>
            </a:br>
            <a:r>
              <a:rPr lang="pt-PT"/>
              <a:t>Efetuar Reserva: complexo tb, handler, exemplar é requisitavel? quantas reservas tem? se nao for requisitavbel, mustRollBack! </a:t>
            </a:r>
            <a:br>
              <a:rPr lang="pt-PT"/>
            </a:b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Povoamento: milhares de registos, espaço entre 1552KB ; Tamanho total da tabela exemplar 2.266 MB por exemplo… </a:t>
            </a:r>
            <a:br>
              <a:rPr lang="pt-PT"/>
            </a:br>
            <a:r>
              <a:rPr lang="pt-PT"/>
              <a:t>(O que ocupamos mais foram nos exemplares. )</a:t>
            </a:r>
            <a:br>
              <a:rPr lang="pt-PT"/>
            </a:br>
            <a:r>
              <a:rPr lang="pt-PT"/>
              <a:t>Depois temos os relacionamentos, as outras tabelas, autor, editora, etc … com 300 e tal registos por exemplo, etc. … </a:t>
            </a:r>
            <a:br>
              <a:rPr lang="pt-PT"/>
            </a:br>
            <a:endParaRPr lang="pt-PT"/>
          </a:p>
          <a:p>
            <a:pPr lvl="0" rtl="0">
              <a:spcBef>
                <a:spcPts val="0"/>
              </a:spcBef>
              <a:buNone/>
            </a:pPr>
            <a:r>
              <a:rPr lang="pt-PT"/>
              <a:t>Crescimento Futuro: Requisições e reservas vao aumentar mundo e o espaço em disco vai aumentar devido a este aumento. Mais ou menos 50 requisições por dia; Por ano perfaz 18,250 requisições;  </a:t>
            </a:r>
            <a:br>
              <a:rPr lang="pt-PT"/>
            </a:br>
            <a:r>
              <a:rPr lang="pt-PT"/>
              <a:t/>
            </a:r>
            <a:br>
              <a:rPr lang="pt-PT"/>
            </a:br>
            <a:r>
              <a:rPr lang="pt-PT"/>
              <a:t>Durante a recolha de requisitos nao foram identificadas nenhumas vistas de utilizador. No entanto podiamos ter 2 tipos de utilizadores: os funcionários e os utentes da biblioteca. </a:t>
            </a:r>
            <a:br>
              <a:rPr lang="pt-PT"/>
            </a:br>
            <a:r>
              <a:rPr lang="pt-PT"/>
              <a:t>Funcionários: todas permissões</a:t>
            </a:r>
            <a:br>
              <a:rPr lang="pt-PT"/>
            </a:br>
            <a:r>
              <a:rPr lang="pt-PT"/>
              <a:t>Utentes: só consultar livros… </a:t>
            </a:r>
            <a:br>
              <a:rPr lang="pt-PT"/>
            </a:b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Insert Update Delete Select </a:t>
            </a:r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Balanço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Passos da metodologia foram seguidos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Desenho da base de dados foram seguidos com sucesso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PT"/>
              <a:t>Requisitos reavalidades e reescritos de forma mais clara.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Mudanças no modelo conceptual. Atributo CDU para a entidade LIVRO e antes tava no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Remover o atributo ano no relacionamento Livro Autor, porque nao era preciso e nao haviam requisitos para tal.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PT"/>
              <a:t>Tradução do modelo conceptual para o lógico revelou algumas falhas no modelo conceptual que nao tinham consideradas anteiormente…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Por ex.: DataReserva como chave primaria no relacionamento da reserva de um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-&gt; Esta modificação garante que os requisitos atuais sao cumpridos mas como sugestão: reserva pode ser uma entidade com identificador único em vez de estar num relacionamento (não foi)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A conversao para o modelo lógico e consequente validação foi bem conseguida.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Com modelo lógico validado e requisitos revistos, a modelação física fez-se sem dificuldades.</a:t>
            </a:r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000" dirty="0">
                <a:solidFill>
                  <a:schemeClr val="dk1"/>
                </a:solidFill>
              </a:rPr>
              <a:t>Tal como foi referido anteriormente, os sistemas de informação estão a crescer em grande escala, e existe  a necessidade uma resposta eficiente e eficaz para satisfazer tais necessidades. O nosso foco é então desenvolver um sistema de gestão documental que simule o funcionamento da Biblioteca Geral da Universidade do Minho..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000" dirty="0">
                <a:solidFill>
                  <a:schemeClr val="dk1"/>
                </a:solidFill>
              </a:rPr>
              <a:t> Este caso de estudo é também é uma excelente oportunidade para solidificar de forma estruturada conhecimentos fundamentais na conceção, desenho e implementação de uma base de dados relacional.</a:t>
            </a:r>
          </a:p>
          <a:p>
            <a:pPr lvl="0"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r>
              <a:rPr lang="pt-PT" dirty="0"/>
              <a:t>Nesta primeira fase do projeto vamos então apresentar o processo de desenvolvimento do modelo conceptual de um sistema de gestão documental.</a:t>
            </a:r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Para o levantamento de requisitos aplicamos várias técnicas: fizemos uma observação do comportamento do nosso caso de estudo - a biblioteca da universidade;</a:t>
            </a:r>
            <a:br>
              <a:rPr lang="pt-PT"/>
            </a:br>
            <a:r>
              <a:rPr lang="pt-PT"/>
              <a:t>entrevistamos as funcionárias da biblioteca e realizamos várias pesquisas na internet e no próprio site da biblioteca. Após aplicarmos estas técnicas, obtivemos os seguintes requisitos:       </a:t>
            </a:r>
            <a:br>
              <a:rPr lang="pt-PT"/>
            </a:br>
            <a:r>
              <a:rPr lang="pt-PT"/>
              <a:t>    ISSN - International Standard Serial Number - número internacional normalizado para publicações em série),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    ISBN - International Standard Book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    CDU - Classificaçao Decimal Unitária</a:t>
            </a:r>
            <a:br>
              <a:rPr lang="pt-PT"/>
            </a:br>
            <a:r>
              <a:rPr lang="pt-P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Depois de uma análise aos requisitos levantados, identificamos as seguintes entidades:</a:t>
            </a:r>
            <a:br>
              <a:rPr lang="pt-PT"/>
            </a:br>
            <a:r>
              <a:rPr lang="pt-PT"/>
              <a:t>&lt;&lt;explicar o porquê das entidades &gt;&gt;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537251" y="4103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  <a:endParaRPr lang="pt-PT" u="sng" dirty="0" smtClean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{CDU, Livro}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1 </a:t>
            </a:r>
            <a:r>
              <a:rPr lang="pt-PT" sz="1400" dirty="0" smtClean="0">
                <a:solidFill>
                  <a:srgbClr val="000000"/>
                </a:solidFill>
              </a:rPr>
              <a:t>tabela de atributo </a:t>
            </a:r>
            <a:r>
              <a:rPr lang="pt-PT" sz="1400" dirty="0" smtClean="0">
                <a:solidFill>
                  <a:srgbClr val="000000"/>
                </a:solidFill>
              </a:rPr>
              <a:t>multivalor</a:t>
            </a:r>
            <a:endParaRPr lang="pt-PT" sz="1400" dirty="0">
              <a:solidFill>
                <a:srgbClr val="000000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82" name="Shape 18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617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primária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candidatas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Disponibilidade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Estado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Tipo</a:t>
            </a:r>
            <a:r>
              <a:rPr lang="pt-PT" sz="1300" dirty="0">
                <a:solidFill>
                  <a:schemeClr val="dk1"/>
                </a:solidFill>
              </a:rPr>
              <a:t> 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Estado</a:t>
            </a:r>
            <a:r>
              <a:rPr lang="pt-PT" sz="1300" dirty="0">
                <a:solidFill>
                  <a:schemeClr val="dk1"/>
                </a:solidFill>
              </a:rPr>
              <a:t> 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iguais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150 </a:t>
            </a:r>
            <a:r>
              <a:rPr lang="pt-PT" sz="140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 </a:t>
            </a:r>
            <a:r>
              <a:rPr lang="pt-PT" sz="140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</a:t>
            </a:r>
            <a:r>
              <a:rPr lang="pt-PT" sz="140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3.000</a:t>
            </a:r>
            <a:r>
              <a:rPr lang="pt-PT" sz="140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</a:t>
            </a:r>
            <a:r>
              <a:rPr lang="pt-PT" sz="140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50</a:t>
            </a:r>
            <a:r>
              <a:rPr lang="pt-PT" sz="140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</a:t>
            </a:r>
            <a:r>
              <a:rPr lang="pt-PT" sz="140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SGBD escolhido: MySQL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Derivação das tabelas do modelo lógico para o físico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Não há atributos derivados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Restrições Gerais: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Número máximo de requisições por utilizador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Utilizador só pode requisitar livros que podem ser requisitados ou que não estejam já reservados por outrem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Utilizador apenas pode efetuar reserva se o exemplar for requisitável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Transações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000000"/>
                </a:solidFill>
              </a:rPr>
              <a:t>3 transações consideradas relevantes: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Efetuar uma reserva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Ao fim de um ano: aumento de 8.3 MB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578975" y="1201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  <a:endParaRPr lang="pt-PT" u="sng" dirty="0" smtClean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Jéssica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documentos bibliográficos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Minho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publicações para leitura domiciliária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Reserva de publicações para leitura domiciliária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Motivação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Compreender funcionamento da 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Compreender metodologia de concepção de uma base de dados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Objectivos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Satisfazer 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291029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PT" sz="2000"/>
              <a:t>Livro</a:t>
            </a:r>
            <a:br>
              <a:rPr lang="pt-PT" sz="2000"/>
            </a:br>
            <a:r>
              <a:rPr lang="pt-PT" sz="2000"/>
              <a:t>Autor</a:t>
            </a:r>
            <a:br>
              <a:rPr lang="pt-PT" sz="2000"/>
            </a:br>
            <a:r>
              <a:rPr lang="pt-PT" sz="2000"/>
              <a:t>Editora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PT" sz="2000"/>
              <a:t>Coleção</a:t>
            </a:r>
            <a:br>
              <a:rPr lang="pt-PT" sz="2000"/>
            </a:br>
            <a:r>
              <a:rPr lang="pt-PT" sz="200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/>
              <a:t/>
            </a:r>
            <a:br>
              <a:rPr lang="pt-PT" sz="2000"/>
            </a:br>
            <a:endParaRPr lang="pt-PT" sz="200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Identificação de Entidades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648200" y="1733572"/>
            <a:ext cx="4038599" cy="236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PT" sz="2000"/>
              <a:t>Exemplar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PT" sz="2000"/>
              <a:t>Requisição</a:t>
            </a:r>
            <a:br>
              <a:rPr lang="pt-PT" sz="2000"/>
            </a:br>
            <a:r>
              <a:rPr lang="pt-PT" sz="2000"/>
              <a:t>Localização</a:t>
            </a:r>
            <a:br>
              <a:rPr lang="pt-PT" sz="2000"/>
            </a:br>
            <a:r>
              <a:rPr lang="pt-PT" sz="2000"/>
              <a:t>Utilizador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PT" sz="2000"/>
              <a:t/>
            </a:r>
            <a:br>
              <a:rPr lang="pt-PT" sz="2000"/>
            </a:br>
            <a:endParaRPr lang="pt-PT" sz="2000"/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0" y="411850"/>
            <a:ext cx="6746999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{idUser, Tipo, Nome, Email, CC, NroMecanografico, Telefone}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{idLivro, Titulo, CodBarras, ISBN, ISSN, Coleccao}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{idAutor, PrimeirosNomes, Apelido}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{idEditora, Designacao}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{idRequisicao, DataRequisicao, DataEntrega, Estado, </a:t>
            </a:r>
            <a:r>
              <a:rPr lang="pt-PT" sz="1400" dirty="0" smtClean="0">
                <a:solidFill>
                  <a:srgbClr val="000000"/>
                </a:solidFill>
              </a:rPr>
              <a:t>NroMaxRenovacoes,             	    NrRenovacoes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smtClean="0">
                <a:solidFill>
                  <a:srgbClr val="000000"/>
                </a:solidFill>
              </a:rPr>
              <a:t>Exemplar</a:t>
            </a:r>
            <a:r>
              <a:rPr lang="pt-PT" sz="1400" dirty="0">
                <a:solidFill>
                  <a:srgbClr val="000000"/>
                </a:solidFill>
              </a:rPr>
              <a:t>, Utilizador}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{idExemplar, Condicao, Disponibilidade, Localizacao, Livro}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{IdLocal, Piso, Estante, Prateleira}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{idColeccao,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>
                <a:solidFill>
                  <a:srgbClr val="000000"/>
                </a:solidFill>
              </a:rPr>
              <a:t>= {Exemplar, Utilizador, DataReserva,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Livro-Publicado-Editora </a:t>
            </a:r>
            <a:r>
              <a:rPr lang="pt-PT" sz="1400" dirty="0">
                <a:solidFill>
                  <a:srgbClr val="000000"/>
                </a:solidFill>
              </a:rPr>
              <a:t>= {Livro, Editora, Edicao,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Autor-Escreve-Livro </a:t>
            </a:r>
            <a:r>
              <a:rPr lang="pt-PT" sz="1400" dirty="0">
                <a:solidFill>
                  <a:srgbClr val="000000"/>
                </a:solidFill>
              </a:rPr>
              <a:t>= {Livro, Autor}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</a:t>
            </a:r>
            <a:r>
              <a:rPr lang="pt-PT" sz="1400" dirty="0" smtClean="0">
                <a:solidFill>
                  <a:srgbClr val="000000"/>
                </a:solidFill>
              </a:rPr>
              <a:t>de relacionamentos N para N</a:t>
            </a:r>
            <a:endParaRPr lang="pt-PT" sz="14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1678</Words>
  <Application>Microsoft Office PowerPoint</Application>
  <PresentationFormat>On-screen Show (16:9)</PresentationFormat>
  <Paragraphs>393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Trebuchet MS</vt:lpstr>
      <vt:lpstr>Arial</vt:lpstr>
      <vt:lpstr>Playfair Display</vt:lpstr>
      <vt:lpstr>Montserrat</vt:lpstr>
      <vt:lpstr>Oswald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Identificação de Entidades</vt:lpstr>
      <vt:lpstr>Modelo Conceptual Final</vt:lpstr>
      <vt:lpstr>Modelação Lógica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cp:lastModifiedBy>Andre</cp:lastModifiedBy>
  <cp:revision>9</cp:revision>
  <dcterms:modified xsi:type="dcterms:W3CDTF">2016-02-04T10:12:23Z</dcterms:modified>
</cp:coreProperties>
</file>