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5" r:id="rId11"/>
    <p:sldId id="264" r:id="rId12"/>
    <p:sldId id="269" r:id="rId13"/>
    <p:sldId id="267" r:id="rId14"/>
    <p:sldId id="266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3551-BF5B-442E-BF02-E398EE1ACC35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29F9-C7F2-4A31-A062-7A190A2277FE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138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3551-BF5B-442E-BF02-E398EE1ACC35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29F9-C7F2-4A31-A062-7A190A2277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92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3551-BF5B-442E-BF02-E398EE1ACC35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29F9-C7F2-4A31-A062-7A190A2277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1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3551-BF5B-442E-BF02-E398EE1ACC35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29F9-C7F2-4A31-A062-7A190A2277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22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3551-BF5B-442E-BF02-E398EE1ACC35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29F9-C7F2-4A31-A062-7A190A2277FE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81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3551-BF5B-442E-BF02-E398EE1ACC35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29F9-C7F2-4A31-A062-7A190A2277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98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3551-BF5B-442E-BF02-E398EE1ACC35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29F9-C7F2-4A31-A062-7A190A2277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9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3551-BF5B-442E-BF02-E398EE1ACC35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29F9-C7F2-4A31-A062-7A190A2277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19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3551-BF5B-442E-BF02-E398EE1ACC35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29F9-C7F2-4A31-A062-7A190A2277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3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60C3551-BF5B-442E-BF02-E398EE1ACC35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C929F9-C7F2-4A31-A062-7A190A2277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46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3551-BF5B-442E-BF02-E398EE1ACC35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29F9-C7F2-4A31-A062-7A190A2277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43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60C3551-BF5B-442E-BF02-E398EE1ACC35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5C929F9-C7F2-4A31-A062-7A190A2277FE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328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BGUM – Gestão de Base de dados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Biblioteca Geral da Universidade do Minho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13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630" y="0"/>
            <a:ext cx="8705850" cy="6861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5501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Modelo logico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85800" y="1805940"/>
            <a:ext cx="10820400" cy="4846320"/>
          </a:xfrm>
        </p:spPr>
        <p:txBody>
          <a:bodyPr>
            <a:normAutofit fontScale="85000" lnSpcReduction="20000"/>
          </a:bodyPr>
          <a:lstStyle/>
          <a:p>
            <a:r>
              <a:rPr lang="pt-PT" dirty="0" smtClean="0"/>
              <a:t>Derivação dos Relacionamentos</a:t>
            </a:r>
          </a:p>
          <a:p>
            <a:pPr lvl="1"/>
            <a:r>
              <a:rPr lang="pt-PT" b="1" dirty="0" smtClean="0"/>
              <a:t>Derivação </a:t>
            </a:r>
            <a:r>
              <a:rPr lang="pt-PT" b="1" dirty="0"/>
              <a:t>do Modelo para Obtenção de Tabelas </a:t>
            </a:r>
            <a:endParaRPr lang="pt-PT" b="1" dirty="0" smtClean="0"/>
          </a:p>
          <a:p>
            <a:pPr lvl="1"/>
            <a:r>
              <a:rPr lang="pt-PT" b="1" dirty="0" smtClean="0"/>
              <a:t>Escolha </a:t>
            </a:r>
            <a:r>
              <a:rPr lang="pt-PT" b="1" dirty="0"/>
              <a:t>das Chaves Estrangeiras </a:t>
            </a:r>
            <a:endParaRPr lang="en-US" b="1" dirty="0"/>
          </a:p>
          <a:p>
            <a:r>
              <a:rPr lang="pt-PT" b="1" dirty="0" smtClean="0"/>
              <a:t>Validação </a:t>
            </a:r>
            <a:r>
              <a:rPr lang="pt-PT" b="1" dirty="0"/>
              <a:t>segundo Regras de </a:t>
            </a:r>
            <a:r>
              <a:rPr lang="pt-PT" b="1" dirty="0" smtClean="0"/>
              <a:t>Normalização</a:t>
            </a:r>
          </a:p>
          <a:p>
            <a:pPr lvl="1"/>
            <a:r>
              <a:rPr lang="pt-PT" b="1" dirty="0" smtClean="0"/>
              <a:t>1ª, 2ª e 3ª Forma Normal </a:t>
            </a:r>
            <a:endParaRPr lang="pt-PT" b="1" dirty="0"/>
          </a:p>
          <a:p>
            <a:r>
              <a:rPr lang="pt-PT" b="1" dirty="0" smtClean="0"/>
              <a:t>Validação </a:t>
            </a:r>
            <a:r>
              <a:rPr lang="pt-PT" b="1" dirty="0"/>
              <a:t>segundo </a:t>
            </a:r>
            <a:r>
              <a:rPr lang="pt-PT" b="1" dirty="0" smtClean="0"/>
              <a:t>Transações	</a:t>
            </a:r>
          </a:p>
          <a:p>
            <a:pPr lvl="1"/>
            <a:r>
              <a:rPr lang="pt-PT" b="1" dirty="0"/>
              <a:t>Qual(</a:t>
            </a:r>
            <a:r>
              <a:rPr lang="pt-PT" b="1" dirty="0" err="1"/>
              <a:t>is</a:t>
            </a:r>
            <a:r>
              <a:rPr lang="pt-PT" b="1" dirty="0"/>
              <a:t>) a(s) localização(ões) (piso, estante e prateleira) dos exemplares de um livro com determinado título?</a:t>
            </a:r>
            <a:endParaRPr lang="en-US" b="1" dirty="0"/>
          </a:p>
          <a:p>
            <a:pPr lvl="1"/>
            <a:r>
              <a:rPr lang="pt-PT" dirty="0"/>
              <a:t>Efetuar uma </a:t>
            </a:r>
            <a:r>
              <a:rPr lang="pt-PT" dirty="0" smtClean="0"/>
              <a:t>requisição</a:t>
            </a:r>
          </a:p>
          <a:p>
            <a:pPr lvl="1"/>
            <a:r>
              <a:rPr lang="pt-PT" dirty="0" smtClean="0"/>
              <a:t>Efetuar Reserva</a:t>
            </a:r>
            <a:endParaRPr lang="pt-PT" dirty="0"/>
          </a:p>
          <a:p>
            <a:r>
              <a:rPr lang="pt-PT" b="1" dirty="0" smtClean="0"/>
              <a:t>Verificação </a:t>
            </a:r>
            <a:r>
              <a:rPr lang="pt-PT" b="1" dirty="0"/>
              <a:t>das Restrições de </a:t>
            </a:r>
            <a:r>
              <a:rPr lang="pt-PT" b="1" dirty="0" smtClean="0"/>
              <a:t>Integridade</a:t>
            </a:r>
            <a:endParaRPr lang="en-US" b="1" dirty="0"/>
          </a:p>
          <a:p>
            <a:pPr lvl="1"/>
            <a:r>
              <a:rPr lang="pt-PT" dirty="0" smtClean="0"/>
              <a:t>Integridade de Domínio </a:t>
            </a:r>
          </a:p>
          <a:p>
            <a:pPr lvl="1"/>
            <a:r>
              <a:rPr lang="pt-PT" dirty="0" smtClean="0"/>
              <a:t>Integridade de Entidade</a:t>
            </a:r>
          </a:p>
          <a:p>
            <a:pPr lvl="1"/>
            <a:r>
              <a:rPr lang="pt-PT" dirty="0" smtClean="0"/>
              <a:t>Integridade Referencial</a:t>
            </a:r>
          </a:p>
          <a:p>
            <a:pPr lvl="1"/>
            <a:r>
              <a:rPr lang="pt-PT" dirty="0" smtClean="0"/>
              <a:t>Restrições de Multiplicidade</a:t>
            </a:r>
          </a:p>
          <a:p>
            <a:pPr lvl="1"/>
            <a:r>
              <a:rPr lang="pt-PT" dirty="0" smtClean="0"/>
              <a:t>Restrições Gerais</a:t>
            </a:r>
          </a:p>
          <a:p>
            <a:r>
              <a:rPr lang="pt-PT" b="1" dirty="0" smtClean="0"/>
              <a:t>Validação </a:t>
            </a:r>
            <a:r>
              <a:rPr lang="pt-PT" b="1" dirty="0"/>
              <a:t>de modelo lógico com </a:t>
            </a:r>
            <a:r>
              <a:rPr lang="pt-PT" b="1" dirty="0" smtClean="0"/>
              <a:t>utilizador</a:t>
            </a:r>
          </a:p>
          <a:p>
            <a:r>
              <a:rPr lang="pt-PT" b="1" dirty="0" smtClean="0"/>
              <a:t>Tamanho </a:t>
            </a:r>
            <a:r>
              <a:rPr lang="pt-PT" b="1" dirty="0"/>
              <a:t>inicial e Crescimento Futuro</a:t>
            </a:r>
            <a:endParaRPr lang="en-US" b="1" dirty="0"/>
          </a:p>
          <a:p>
            <a:endParaRPr lang="en-US" b="1" dirty="0"/>
          </a:p>
          <a:p>
            <a:endParaRPr lang="pt-PT" dirty="0" smtClean="0"/>
          </a:p>
          <a:p>
            <a:pPr lvl="1"/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90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22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ogi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0"/>
            <a:ext cx="9624060" cy="6869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4507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Modelo Físico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Tradução do modelo lógico para um SGBD e consequente </a:t>
            </a:r>
            <a:r>
              <a:rPr lang="pt-PT" dirty="0" smtClean="0"/>
              <a:t>implementação</a:t>
            </a:r>
          </a:p>
          <a:p>
            <a:pPr lvl="1"/>
            <a:r>
              <a:rPr lang="pt-PT" dirty="0" smtClean="0"/>
              <a:t>Relações Base</a:t>
            </a:r>
          </a:p>
          <a:p>
            <a:pPr lvl="1"/>
            <a:r>
              <a:rPr lang="pt-PT" dirty="0" smtClean="0"/>
              <a:t>Representação de Atributos derivados</a:t>
            </a:r>
          </a:p>
          <a:p>
            <a:pPr lvl="1"/>
            <a:r>
              <a:rPr lang="pt-PT" dirty="0" smtClean="0"/>
              <a:t>Restrições gerais</a:t>
            </a:r>
          </a:p>
          <a:p>
            <a:pPr lvl="1"/>
            <a:endParaRPr lang="pt-PT" dirty="0"/>
          </a:p>
          <a:p>
            <a:pPr marL="201168" lvl="1" indent="0">
              <a:buNone/>
            </a:pPr>
            <a:r>
              <a:rPr lang="pt-PT" dirty="0" smtClean="0"/>
              <a:t>Análise de Transações</a:t>
            </a:r>
          </a:p>
          <a:p>
            <a:pPr marL="201168" lvl="1" indent="0">
              <a:buNone/>
            </a:pPr>
            <a:endParaRPr lang="pt-PT" dirty="0" smtClean="0"/>
          </a:p>
          <a:p>
            <a:pPr marL="201168" lvl="1" indent="0">
              <a:buNone/>
            </a:pPr>
            <a:r>
              <a:rPr lang="pt-PT" dirty="0" smtClean="0"/>
              <a:t>Estimativa dos Requisitos de Espaço em Disco</a:t>
            </a:r>
          </a:p>
          <a:p>
            <a:pPr lvl="1"/>
            <a:r>
              <a:rPr lang="pt-PT" dirty="0" smtClean="0"/>
              <a:t>Povoamento </a:t>
            </a:r>
            <a:r>
              <a:rPr lang="pt-PT" dirty="0"/>
              <a:t>e tamanho inicial</a:t>
            </a:r>
          </a:p>
          <a:p>
            <a:pPr lvl="1"/>
            <a:r>
              <a:rPr lang="pt-PT" dirty="0"/>
              <a:t>Crescimento Futuro</a:t>
            </a:r>
          </a:p>
          <a:p>
            <a:pPr marL="201168" lvl="1" indent="0">
              <a:buNone/>
            </a:pPr>
            <a:r>
              <a:rPr lang="pt-PT" dirty="0"/>
              <a:t>Definição das Vistas de Utilização e Regras de </a:t>
            </a:r>
            <a:r>
              <a:rPr lang="pt-PT" dirty="0" smtClean="0"/>
              <a:t>Acesso</a:t>
            </a:r>
          </a:p>
          <a:p>
            <a:pPr marL="201168" lvl="1" indent="0">
              <a:buNone/>
            </a:pP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2055697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34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PT" b="1" dirty="0"/>
              <a:t>Conclusões e Trabalho </a:t>
            </a:r>
            <a:r>
              <a:rPr lang="pt-PT" b="1" dirty="0" smtClean="0"/>
              <a:t>Futuro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68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Índice	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7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Resumo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Desenvolvimento de uma base de dados </a:t>
            </a:r>
          </a:p>
          <a:p>
            <a:r>
              <a:rPr lang="pt-PT" dirty="0" smtClean="0"/>
              <a:t>Requisitos de funcionamento da Biblioteca Geral da Universidade do Minho (BGUM)</a:t>
            </a:r>
          </a:p>
          <a:p>
            <a:r>
              <a:rPr lang="pt-PT" dirty="0" smtClean="0"/>
              <a:t>Sistemas de consultas bibliográficas e de requisiç</a:t>
            </a:r>
            <a:r>
              <a:rPr lang="pt-PT" dirty="0" smtClean="0"/>
              <a:t>ões</a:t>
            </a:r>
          </a:p>
          <a:p>
            <a:endParaRPr lang="pt-PT" dirty="0"/>
          </a:p>
          <a:p>
            <a:r>
              <a:rPr lang="pt-PT" dirty="0" smtClean="0"/>
              <a:t>1º Levantamento de Requisitos e análise </a:t>
            </a:r>
          </a:p>
          <a:p>
            <a:r>
              <a:rPr lang="pt-PT" dirty="0" smtClean="0"/>
              <a:t>2º Modelo conceptual e L</a:t>
            </a:r>
            <a:r>
              <a:rPr lang="en-US" dirty="0" err="1" smtClean="0"/>
              <a:t>ógico</a:t>
            </a:r>
            <a:endParaRPr lang="en-US" dirty="0" smtClean="0"/>
          </a:p>
          <a:p>
            <a:r>
              <a:rPr lang="pt-PT" dirty="0" smtClean="0"/>
              <a:t>3º Modelo físico, tamanho, povoamento…</a:t>
            </a:r>
          </a:p>
        </p:txBody>
      </p:sp>
    </p:spTree>
    <p:extLst>
      <p:ext uri="{BB962C8B-B14F-4D97-AF65-F5344CB8AC3E}">
        <p14:creationId xmlns:p14="http://schemas.microsoft.com/office/powerpoint/2010/main" val="4070182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CONTEXTUALIZAÇÃO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As universidades são consideradas como portais maiores de conhecimento.</a:t>
            </a:r>
          </a:p>
          <a:p>
            <a:r>
              <a:rPr lang="pt-PT" dirty="0" smtClean="0"/>
              <a:t>Aquisição de compe</a:t>
            </a:r>
            <a:r>
              <a:rPr lang="pt-PT" dirty="0" smtClean="0"/>
              <a:t>tências práticas e desenvolvimento do pensamento crítico e analítico. </a:t>
            </a:r>
          </a:p>
          <a:p>
            <a:r>
              <a:rPr lang="pt-PT" dirty="0" smtClean="0"/>
              <a:t>Acesso fácil à informação.</a:t>
            </a:r>
          </a:p>
          <a:p>
            <a:endParaRPr lang="pt-PT" dirty="0"/>
          </a:p>
          <a:p>
            <a:r>
              <a:rPr lang="pt-PT" dirty="0" smtClean="0"/>
              <a:t>Internet </a:t>
            </a:r>
            <a:r>
              <a:rPr lang="pt-PT" dirty="0" err="1" smtClean="0"/>
              <a:t>vs</a:t>
            </a:r>
            <a:r>
              <a:rPr lang="pt-PT" dirty="0" smtClean="0"/>
              <a:t> Biblioteca</a:t>
            </a:r>
          </a:p>
          <a:p>
            <a:endParaRPr lang="pt-P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320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CASO DE ESTUDO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pt-PT" dirty="0" smtClean="0"/>
              <a:t>Serviços:</a:t>
            </a:r>
          </a:p>
          <a:p>
            <a:pPr lvl="0"/>
            <a:r>
              <a:rPr lang="pt-PT" dirty="0" smtClean="0"/>
              <a:t>Consulta </a:t>
            </a:r>
            <a:r>
              <a:rPr lang="pt-PT" dirty="0"/>
              <a:t>de presença dos fundos documentais das bibliotecas; </a:t>
            </a:r>
            <a:endParaRPr lang="en-US" dirty="0"/>
          </a:p>
          <a:p>
            <a:pPr lvl="0"/>
            <a:r>
              <a:rPr lang="pt-PT" dirty="0"/>
              <a:t>Empréstimo de publicações para leitura domiciliária; </a:t>
            </a:r>
            <a:endParaRPr lang="en-US" dirty="0"/>
          </a:p>
          <a:p>
            <a:pPr lvl="0"/>
            <a:r>
              <a:rPr lang="pt-PT" dirty="0"/>
              <a:t>Assistência a pesquisas em bases de dados a pedido dos utilizadores; </a:t>
            </a:r>
            <a:endParaRPr lang="en-US" dirty="0"/>
          </a:p>
          <a:p>
            <a:endParaRPr lang="pt-PT" dirty="0" smtClean="0"/>
          </a:p>
          <a:p>
            <a:r>
              <a:rPr lang="pt-PT" dirty="0" smtClean="0"/>
              <a:t>Ações:</a:t>
            </a:r>
          </a:p>
          <a:p>
            <a:pPr lvl="0"/>
            <a:r>
              <a:rPr lang="pt-PT" dirty="0"/>
              <a:t>Consultar o catálogo bibliográfico da UM (livros, revistas e outros suportes de informação disponíveis nas bibliotecas UM), bases de dados bibliográficas, revistas em formato eletrónico e outros recursos de informação; </a:t>
            </a:r>
            <a:endParaRPr lang="en-US" dirty="0"/>
          </a:p>
          <a:p>
            <a:pPr lvl="0"/>
            <a:r>
              <a:rPr lang="pt-PT" dirty="0"/>
              <a:t>Consultar ficha de utilizador, onde é possível renovar e reservar empréstimos e publicações</a:t>
            </a:r>
            <a:r>
              <a:rPr lang="pt-PT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278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MOTIVAÇÃO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Sistemas de informação estão acrescer em dimensão;</a:t>
            </a:r>
          </a:p>
          <a:p>
            <a:r>
              <a:rPr lang="pt-PT" dirty="0" smtClean="0"/>
              <a:t>Necessidade premente de uma resposta eficiente e eficaz.</a:t>
            </a:r>
          </a:p>
          <a:p>
            <a:endParaRPr lang="pt-PT" dirty="0"/>
          </a:p>
          <a:p>
            <a:r>
              <a:rPr lang="pt-PT" dirty="0" smtClean="0"/>
              <a:t>O caso de estudo permite perceber o funcionamento de uma biblioteca.</a:t>
            </a:r>
          </a:p>
          <a:p>
            <a:r>
              <a:rPr lang="pt-PT" dirty="0" smtClean="0"/>
              <a:t>Pode ser reaproveitado para outros casos de estudo (comércio a retalho, etc. …) pois envolve a catalogação e localização dos produtos em questão.</a:t>
            </a:r>
          </a:p>
          <a:p>
            <a:endParaRPr lang="pt-PT" dirty="0"/>
          </a:p>
          <a:p>
            <a:r>
              <a:rPr lang="pt-PT" dirty="0" smtClean="0"/>
              <a:t>Solidificar de forma estruturada conhecimentos fundamentais na conceção, desenho e implementação de uma base de dados relacional.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386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OBJETIVOS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sz="3200" dirty="0" smtClean="0"/>
              <a:t>Criar um sistema de Base de Dados que respeite os requisitos da BGUM para satisfazer os seus utilizadores.</a:t>
            </a:r>
          </a:p>
          <a:p>
            <a:pPr lvl="1" algn="just"/>
            <a:r>
              <a:rPr lang="pt-PT" sz="2800" dirty="0" smtClean="0"/>
              <a:t>Para isso foi seguido um modelo de desenvolvimento de base de dados por etapas:</a:t>
            </a:r>
          </a:p>
          <a:p>
            <a:pPr lvl="2" algn="just"/>
            <a:r>
              <a:rPr lang="pt-PT" sz="2000" dirty="0" smtClean="0"/>
              <a:t>Recolher informação</a:t>
            </a:r>
          </a:p>
          <a:p>
            <a:pPr lvl="2" algn="just"/>
            <a:r>
              <a:rPr lang="pt-PT" sz="2000" dirty="0" smtClean="0"/>
              <a:t>Analisar informação</a:t>
            </a:r>
          </a:p>
          <a:p>
            <a:pPr lvl="2" algn="just"/>
            <a:r>
              <a:rPr lang="pt-PT" sz="2000" dirty="0" smtClean="0"/>
              <a:t>Elaborar modelos conceptual, lógico e físico (de acordo com os requisitos)</a:t>
            </a:r>
          </a:p>
          <a:p>
            <a:pPr lvl="2" algn="just"/>
            <a:r>
              <a:rPr lang="pt-PT" sz="2000" dirty="0" smtClean="0"/>
              <a:t>Validar os mesmos</a:t>
            </a:r>
          </a:p>
          <a:p>
            <a:endParaRPr lang="pt-P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24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/>
              <a:t>MODELO CONCEPTUAL</a:t>
            </a:r>
            <a:endParaRPr lang="en-US" b="1" dirty="0"/>
          </a:p>
        </p:txBody>
      </p:sp>
      <p:sp>
        <p:nvSpPr>
          <p:cNvPr id="5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Levantamento de Requisitos</a:t>
            </a:r>
          </a:p>
          <a:p>
            <a:r>
              <a:rPr lang="pt-PT" dirty="0" smtClean="0"/>
              <a:t>Identificação das Entidades</a:t>
            </a:r>
          </a:p>
          <a:p>
            <a:r>
              <a:rPr lang="pt-PT" dirty="0" smtClean="0"/>
              <a:t>Identificação dos Relacionamentos</a:t>
            </a:r>
          </a:p>
          <a:p>
            <a:r>
              <a:rPr lang="pt-PT" dirty="0" smtClean="0"/>
              <a:t>Identificação das Chaves</a:t>
            </a:r>
          </a:p>
          <a:p>
            <a:r>
              <a:rPr lang="pt-PT" dirty="0"/>
              <a:t>Validação do Modelo Conceptual segundo os </a:t>
            </a:r>
            <a:r>
              <a:rPr lang="pt-PT" dirty="0" smtClean="0"/>
              <a:t>requisitos</a:t>
            </a:r>
          </a:p>
          <a:p>
            <a:pPr marL="228600" lvl="1">
              <a:spcBef>
                <a:spcPts val="1000"/>
              </a:spcBef>
            </a:pPr>
            <a:r>
              <a:rPr lang="pt-PT" b="1" dirty="0"/>
              <a:t>Validação do Modelo Conceptual segundo as transações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634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156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</TotalTime>
  <Words>417</Words>
  <Application>Microsoft Office PowerPoint</Application>
  <PresentationFormat>Ecrã Panorâmico</PresentationFormat>
  <Paragraphs>82</Paragraphs>
  <Slides>16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19" baseType="lpstr">
      <vt:lpstr>Calibri</vt:lpstr>
      <vt:lpstr>Calibri Light</vt:lpstr>
      <vt:lpstr>Retrospetiva</vt:lpstr>
      <vt:lpstr>BGUM – Gestão de Base de dados</vt:lpstr>
      <vt:lpstr>Índice </vt:lpstr>
      <vt:lpstr>Resumo</vt:lpstr>
      <vt:lpstr>CONTEXTUALIZAÇÃO</vt:lpstr>
      <vt:lpstr>CASO DE ESTUDO</vt:lpstr>
      <vt:lpstr>MOTIVAÇÃO</vt:lpstr>
      <vt:lpstr>OBJETIVOS</vt:lpstr>
      <vt:lpstr>MODELO CONCEPTUAL</vt:lpstr>
      <vt:lpstr>Apresentação do PowerPoint</vt:lpstr>
      <vt:lpstr>Apresentação do PowerPoint</vt:lpstr>
      <vt:lpstr>Modelo logico</vt:lpstr>
      <vt:lpstr>Apresentação do PowerPoint</vt:lpstr>
      <vt:lpstr>Apresentação do PowerPoint</vt:lpstr>
      <vt:lpstr>Modelo Físico</vt:lpstr>
      <vt:lpstr>Apresentação do PowerPoint</vt:lpstr>
      <vt:lpstr>Conclusões e Trabalho Futuro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BGUM – Gestão de Base de dados</dc:title>
  <dc:creator>ASUS</dc:creator>
  <cp:lastModifiedBy>ASUS</cp:lastModifiedBy>
  <cp:revision>5</cp:revision>
  <dcterms:created xsi:type="dcterms:W3CDTF">2016-01-27T15:02:45Z</dcterms:created>
  <dcterms:modified xsi:type="dcterms:W3CDTF">2016-01-27T15:34:54Z</dcterms:modified>
</cp:coreProperties>
</file>