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7" r:id="rId11"/>
    <p:sldId id="278" r:id="rId12"/>
    <p:sldId id="272" r:id="rId13"/>
    <p:sldId id="282" r:id="rId14"/>
    <p:sldId id="283" r:id="rId15"/>
    <p:sldId id="273" r:id="rId16"/>
    <p:sldId id="284" r:id="rId17"/>
    <p:sldId id="285" r:id="rId18"/>
    <p:sldId id="279" r:id="rId19"/>
    <p:sldId id="274" r:id="rId20"/>
    <p:sldId id="293" r:id="rId21"/>
    <p:sldId id="275" r:id="rId22"/>
    <p:sldId id="280" r:id="rId23"/>
    <p:sldId id="281" r:id="rId24"/>
    <p:sldId id="276" r:id="rId25"/>
    <p:sldId id="291" r:id="rId26"/>
    <p:sldId id="265" r:id="rId27"/>
    <p:sldId id="292" r:id="rId28"/>
    <p:sldId id="264" r:id="rId29"/>
    <p:sldId id="269" r:id="rId30"/>
    <p:sldId id="267" r:id="rId31"/>
    <p:sldId id="266" r:id="rId32"/>
    <p:sldId id="270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0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1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4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4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1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0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5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5252" y="2645776"/>
            <a:ext cx="11410122" cy="305535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BGUM – Gestão de Base de dados</a:t>
            </a:r>
            <a:br>
              <a:rPr lang="pt-PT" dirty="0" smtClean="0"/>
            </a:br>
            <a:r>
              <a:rPr lang="pt-PT" sz="3100" dirty="0" smtClean="0"/>
              <a:t>Biblioteca Geral da Universidade do Minho</a:t>
            </a:r>
            <a:r>
              <a:rPr lang="pt-PT" dirty="0" smtClean="0"/>
              <a:t/>
            </a:r>
            <a:br>
              <a:rPr lang="pt-PT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51" y="4721224"/>
            <a:ext cx="4492486" cy="1655762"/>
          </a:xfrm>
        </p:spPr>
        <p:txBody>
          <a:bodyPr>
            <a:normAutofit/>
          </a:bodyPr>
          <a:lstStyle/>
          <a:p>
            <a:pPr algn="l"/>
            <a:r>
              <a:rPr lang="pt-PT" sz="1600" b="1" dirty="0"/>
              <a:t>Universidade do </a:t>
            </a:r>
            <a:r>
              <a:rPr lang="pt-PT" sz="1600" b="1" dirty="0" smtClean="0"/>
              <a:t>Minho</a:t>
            </a:r>
            <a:endParaRPr lang="pt-PT" sz="1600" dirty="0" smtClean="0"/>
          </a:p>
          <a:p>
            <a:pPr algn="l"/>
            <a:r>
              <a:rPr lang="pt-PT" sz="1600" dirty="0" smtClean="0"/>
              <a:t>Disciplina: Base de Dados</a:t>
            </a:r>
          </a:p>
          <a:p>
            <a:pPr algn="l"/>
            <a:r>
              <a:rPr lang="pt-PT" sz="1600" dirty="0" smtClean="0"/>
              <a:t>Curso: MIEI</a:t>
            </a:r>
            <a:endParaRPr lang="en-US" sz="1600" dirty="0"/>
          </a:p>
        </p:txBody>
      </p:sp>
      <p:pic>
        <p:nvPicPr>
          <p:cNvPr id="1026" name="Picture 2" descr="http://www.sdum.uminho.pt/images/EditorTexto/bibliotecas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59"/>
            <a:ext cx="12192000" cy="26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8070573" y="4890053"/>
            <a:ext cx="375699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/>
              <a:t>Jéssica Pereira a71164</a:t>
            </a:r>
          </a:p>
          <a:p>
            <a:pPr algn="r"/>
            <a:r>
              <a:rPr lang="pt-PT" sz="1600" dirty="0"/>
              <a:t>Mariana Carvalho a67635</a:t>
            </a:r>
          </a:p>
          <a:p>
            <a:pPr algn="r">
              <a:lnSpc>
                <a:spcPct val="100000"/>
              </a:lnSpc>
            </a:pPr>
            <a:r>
              <a:rPr lang="pt-PT" sz="1600" dirty="0"/>
              <a:t>André </a:t>
            </a:r>
            <a:r>
              <a:rPr lang="pt-PT" sz="1600" dirty="0" smtClean="0"/>
              <a:t>Santos </a:t>
            </a:r>
            <a:r>
              <a:rPr lang="pt-PT" sz="1600" dirty="0"/>
              <a:t>a61778</a:t>
            </a:r>
          </a:p>
          <a:p>
            <a:pPr algn="r"/>
            <a:endParaRPr lang="pt-PT" sz="1600" dirty="0" smtClean="0"/>
          </a:p>
          <a:p>
            <a:pPr algn="r"/>
            <a:r>
              <a:rPr lang="pt-PT" sz="1600" u="sng" dirty="0" smtClean="0"/>
              <a:t>Janeiro, 2016</a:t>
            </a:r>
            <a:endParaRPr lang="en-US" sz="1600" u="sng" dirty="0"/>
          </a:p>
        </p:txBody>
      </p:sp>
      <p:pic>
        <p:nvPicPr>
          <p:cNvPr id="1028" name="Picture 4" descr="http://miei.di.uminho.pt/img/logotipo_eeu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895974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iei.di.uminho.pt/img/logotipo_u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5975"/>
            <a:ext cx="952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54000" y="1690688"/>
            <a:ext cx="5588000" cy="4799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5967343" y="1690688"/>
            <a:ext cx="5921514" cy="4799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379343" y="1838877"/>
            <a:ext cx="11433314" cy="4773958"/>
          </a:xfrm>
        </p:spPr>
        <p:txBody>
          <a:bodyPr numCol="2">
            <a:normAutofit fontScale="47500" lnSpcReduction="20000"/>
          </a:bodyPr>
          <a:lstStyle/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a designação de todas as coleções existentes.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quantos livros cada colecção tem.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lista de nomes dos autores dos livros da biblioteca.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 apelido e primeiros nomes de um autor.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lista de editoras dos livros da biblioteca.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Para uma dada editora, saber a sua designação.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Pesquisar um livro segundo: ISSN, ISBN, código de barras e título.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que um autor escreveu.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que uma editora publicou.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pertencentes a uma colecção.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que têm uma dada CDU.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Fazer pesquisa por título do livro, que corresponde a obter uma lista de livros que têm no seu título o conjunto de palavras indicado no campo da pesquisa.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Para um dado livro, saber o seu ISSN, ISBN, código de barras, título, editora, autor, edição, CDU, ano de publicação e número de exemplares.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a localização de livros de uma certa CDU.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Para cada exemplar saber o estado de disponibilidade (reservado, requisitado ou não requisitável), o estado de conservação do exemplar bem como a sua localização na biblioteca (piso, estante e prateleira).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Reservar exemplares de um ou mais livros</a:t>
            </a:r>
            <a:r>
              <a:rPr lang="pt-PT" sz="2900" dirty="0" smtClean="0"/>
              <a:t>.</a:t>
            </a:r>
            <a:endParaRPr lang="en-US" sz="2900" dirty="0"/>
          </a:p>
        </p:txBody>
      </p:sp>
      <p:pic>
        <p:nvPicPr>
          <p:cNvPr id="8194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01" y="265016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680" y="221453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20" y="240087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361" y="240087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77021" y="1245393"/>
            <a:ext cx="11037957" cy="5320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384299"/>
            <a:ext cx="10515600" cy="5181601"/>
          </a:xfrm>
        </p:spPr>
        <p:txBody>
          <a:bodyPr>
            <a:normAutofit fontScale="47500" lnSpcReduction="20000"/>
          </a:bodyPr>
          <a:lstStyle/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17. Saber data de reserva e seu estado (pendente, exemplar disponível para levantamento, reserva concluída ou cancelada).</a:t>
            </a:r>
            <a:endParaRPr lang="en-US" sz="3400" dirty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en-US" sz="3400" dirty="0" smtClean="0"/>
              <a:t>18. </a:t>
            </a:r>
            <a:r>
              <a:rPr lang="pt-PT" sz="3400" dirty="0" smtClean="0"/>
              <a:t>Cancelar reserva de exemplar.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19. Efetuar requisição de um exemplar.</a:t>
            </a:r>
            <a:endParaRPr lang="en-US" sz="3400" dirty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en-US" sz="3400" dirty="0" smtClean="0"/>
              <a:t>20. </a:t>
            </a:r>
            <a:r>
              <a:rPr lang="pt-PT" sz="3400" dirty="0" smtClean="0"/>
              <a:t>Para uma requisição, saber o seu estado (ativa ou não), em que data foi realizada, em que data deverá ser entregue o exemplar, qual o número de renovações efetuado e qual o número máximo de renovações permitidas em vigor na data da reserva.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21. Renovar uma requisição, não excedendo o número máximo de renovações permitido.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22. Concluir requisição, que corresponde à devolução do exemplar requisitado.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23. Gerar estatísticas de número de renovações médio e saber quantos utilizadores usam o número máximo de requisições permitidas.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24. Registar utilizadores internos ou externos como requisitantes.</a:t>
            </a:r>
            <a:endParaRPr lang="en-US" sz="3400" dirty="0" smtClean="0"/>
          </a:p>
          <a:p>
            <a:endParaRPr lang="en-US" dirty="0"/>
          </a:p>
        </p:txBody>
      </p:sp>
      <p:pic>
        <p:nvPicPr>
          <p:cNvPr id="9218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5" y="214311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25" y="222802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85" y="201575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45" y="210066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05" y="226989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665" y="235480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25" y="214253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85" y="222744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245" y="276240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105" y="284731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965" y="263504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25" y="271995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Identificação das Entidades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Autor e 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 e 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Requisições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Coleção</a:t>
            </a:r>
          </a:p>
          <a:p>
            <a:endParaRPr lang="en-US" dirty="0"/>
          </a:p>
        </p:txBody>
      </p:sp>
      <p:pic>
        <p:nvPicPr>
          <p:cNvPr id="10244" name="Picture 4" descr="http://pngimg.com/upload/book_PNG21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615" y="365125"/>
            <a:ext cx="1738046" cy="13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upload.wikimedia.org/wikipedia/commons/3/3f/Der_Au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27" y="1720801"/>
            <a:ext cx="1317624" cy="89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diariodigital.sapo.pt/images_content/2013/PortoEditora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5991"/>
            <a:ext cx="1349334" cy="5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algunsmomentos.com.br/wp-content/uploads/2014/07/garota_exemplar_Alguns_Momentos-3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31" y="2085033"/>
            <a:ext cx="2491409" cy="1661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http://consultoriajl.com.br/wp-content/uploads/2015/12/usuari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79" y="2690112"/>
            <a:ext cx="1340857" cy="13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http://www.esenviseu.net/principal/biblioteca/img/1_computador_livros%5B1%5D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484" y="4378324"/>
            <a:ext cx="21717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0" descr="data:image/jpeg;base64,/9j/4AAQSkZJRgABAQAAAQABAAD/2wCEAAkGBxQTEhUUEhQWFhUXGRcYGBgYGSIaGhoeHR4dHRgcHBgdHSggGBonHBwaIjEhJSkrLi4uGB8zODMsNygtLisBCgoKDg0OGxAQGywlICU0LCwvLDQ0NywsLCwsLCwsLCwsNCw0LCwsLCwsLCwsLCwsLCwsLCwsLCwsLCwsLCwsLP/AABEIAMIBBAMBIgACEQEDEQH/xAAbAAABBQEBAAAAAAAAAAAAAAAFAAIDBAYBB//EAFEQAAEDAgMEBQYKBgYJBAMAAAECAxEAIQQSMQUiQVEGE2FxgRQjMkKRoQcVM0NSYpKxwdEWU4LS4fAkRJOiwuI0VGNyg6Oy0/Elc7PDF3SE/8QAGgEAAwEBAQEAAAAAAAAAAAAAAAECAwQFBv/EADoRAAECAwUECAQGAgMBAAAAAAEAAgMRIQQSEzFRQZGh8AUUIlJhgbHRMkJx4RUjM0NTwaLxYpLSJP/aAAwDAQACEQMRAD8AK5a6BUYdp4eFQsl1L7e7mWQVKUkDIoyU5iRugjRCj4VcTh0E5Q80Tlzel6sxMxGtvCsY5iUgFrEdYkh19aYRnCkuZgmCJtCjIPaIipTjmwtSutUlThSpYUwoAkKJgAKBSmDBAM2BnUFTXQ2A5wmAVr3GQkOErRDYBWb2BEg+jexm1SMYcKCilxJyEhQOYFJACiCkpkHKQdNCKyODxjScM6z15Ic6sZuqUICENoiM15yE6iMxp+OxGHWVFt7JmyEkoUpYUkkyHCZ3pAVMkpTE3sTCfVn90rYs7PUpIUlSSCAQZ1BEg6cq65s9SRJKQO/nYcOdYppxkKB8oSoAgjMFhQIyGcyVjMZSRBEZcqdEworhNsMt4ZDKXUZkpQCYgKKYlREHUiefbxpEhHV390o2Gx+sb1j0uNWhsxf1fbWXO00QfPszCfUTqnna4gmOUDtojgekaU/KPoUIEARrxOg15cPuCUYDtCi3xa5yHtFL4vWOA9o/Oqn6Ts/rE+2onukDRM9aBpoeU/nU308B2hVkakcQSD2EWI75qj8Z3jKPFf8AliaHbHeh94pJLbzjjiSZsVEnQ6SPwqtjFoCjmYBuZjOTPZuGfbQ50sglDhtJIcjydo/UT/af5KSNpE+oJ7HP8tZ9PVESGB7FfuiuYcsqSFeTkTzCgfYRbxpXjody0MOHqtF8Zq/Vf3x+VL4zV+pV9tP50DQWgqzRBHZ+Nh99ODTX6n/ppF50RhM1Rr41V+oX9pP508bUP6h3+7+9QQobGrRHin8DSX1PFC/A/kbUYngdyMFhyRsbVEwWnh+wD9yqR2sn9W9/Z/xoO0GSbBzwX+RqZeHTw6z7SvwNBitCWC3n/aN4TFpcBKQoRaFJynvg8O2pqHbGEBVlWIuoq/x93CiDxUn5twyJGVBVbwFaNcCJrne2TpBdrhqNLxJjq3h2lpYHtKakMzEK+yr8u2mSBmokVyuGoDjkTBJGuqVDTvFNTjkGQDMAk2Og8O0U5okrFcNR+UJ0kfzP5H2VE9j20iVLAEx460rwKJKxTTUWGxaHAShQUBYxwqaqSXIpUopUIWQ640uuNQTXJpKkJ23jih0SYMAif463q9+kSVG+KMEXJQDcwTKclrlUwTMa1I3tVDBUjFEQspUiRMIUnKdNIEe2ntdKsKRKsuYifQ0O+eXaB7Km6vTZb5Ma0ty52gqsnpDxOJRJEnzeh3U33b7s3+r23iXt4o3kvtqIhITl4RrBEfyedWMPt7DIYSApsuJbVMtgyspkXKTMKtSY2/hjkQUs5g0D1qkCAuIgjLfibzeKLqsdJDu+nsgo2t2ikxtSw4dhMx41pfjjAkogMAZyVZkC6ZcgXFr5PCBQ/bu1MKWAGgwXMwkpCZAKl6EJGb1QREAQYFINW56YOd3j9lVx+2QXFFJBE27qrNbWgctdTNEFbT2aZ82Rysrl+f3VDjsds8oX1aYVC8u6qJnc1Gsazbvp3EN6YkB2cvH7KEbWq9h9opIbumcxnnG7E9mvvoTsp7ClJ64JCptqLW5JPbXUFlLyC0W1jMndAkxEqJlIBFj7aeEg9Mzrd4q1sHbbzXlCSM2VKlpKjYRwJ7R7xUmHxbi2+sDKiSFHcMgkdka9lVOi20ShDi3AlUa9YApCrEXSqxMnjxirw6UN/wCq4Ej/APWR+Fathg5rz2Q3PJLTxQtHSRcQWZ8PzmrCNulSboI7gP4UVwm3sEQetwuAQZ0GFm1ryFC9zb6vbVpvbez4sxgZiY6hSfeFd3tpmC3RW1j2mp4rOo2wIBIUPEfvVYG3relHigdn0uVHTtXZ1gMPhLn1UrSBqZsvmAPEcL11OP2aZ8zhxc+u8me2y+N/dztJghXJxFZ7/usurbIB9Kf20/hMU4bdHM/bH7taVS9mKN2GD2+UPjj/AL0aXppY2WQD5OzJm3lboNuci1PCGigtjToTvQ3AdIVFSUJUUzYZgFXOmjZJk2sONEHXsQRqs/8ACUP/AKB2e0U53DbLQM4wra44DFKVMmPRUmDzvwqPyzZZ12ejwKP+1RgDRSIEc1A4qfBbcLbbqHAtKwRdQgFPMDXmNOVWh0h2kQkpwa1IgZDuSU+rosHSsh0ofwSUoOEZU0taiFgqBSUgCwAACSVEew1uNn49BZQVvQtKUJAyjgBEGL3J48K54zLplJDewSH5/SfqoEdItojXAPeCfycqV3pTjTdWAf8ABpf+En+QK6jaiASFKMWiET7ZN9avYfFtKhXWgGDEi/pcb6mZ8TWUpbFUO0Q50HCXoVRb6Z4kETgcVb/Yvc5+gaX6aLHpYTFj/hu/i3Vr40RoXkSndHm1aAmLhcGfypo20hMQ8DEEQhXDnv8AfR5cU+tszpuPuuYfp0lM5sK+ZjVpVvaiuvdOsMZzYdwd7Yj3pruL26hW91u9HDMjwsuKZhOk+SYVM8FLJA7gTb+NWAdFi61QSagcU7AdMcItQaQCFrOVIyJTfhpRih2H6USTKpmxGadeQPGiNW1c8V7H1YuGlSpVos1hSqmKVTFGmakCkqWjd2ZhVhHWN5zlAkqNrcpsJnSqI2Xg/wDV254+cVyPM87fnR9WysPPoq5WWoadk1XfwGHSbA6cXFdvbpavLEGLP4uJXc2I1uYmhZ2PgouwiZ0606RY+lrNopDYmAOuHRrB88fHjRNLOG7ezfV2zxqy3s9ogEJMf+4q/vp4MbvcSqxmd1AnNg4DKkjDIKr5h15ATA5ze8cLTSHR3AkE+SJsFEf0g3IjKNbZr34RWlRs5mPRM/8AuKH4m9SfFrVoSTp84rx40sKP3uJUmIzQrKp6N4A64X2YkniB9Mc/dU+G6I7PUklWHUm4EB9a59irfwrRp2cj6B4fOHtnj3U7yNoTY8PnY4Xm/OmYdo2P/wAipMRkqT3LM7S6GbObQVdUuwJIDiyTA4DNrVbAdHMDkLzbbiVJStSQpatQk6jMa3K9jYdQE5/BZrDdNFdQ8pDBVAZKiCqZJCrEnhAHtq4MO0O7N+v1K5ojTiXhks30P2anHDqFqUgZSVFMSCCNJtxFbTZnRhbDSUNYx5KEyQnI0qJBcOrZJ3j76826PbUW2la2ypC0JNwL+kmQOf8ACibXSnGFAKXD3FItw5cq9llgdaG7CND/AKOqDEa3NelHow6SCcc5I08012T6nZVPbmxXG0JV5USQq0so1yqE2jgT7uVYb9MMePnFexP7tR4rpTjHBlW4qAQdE/gml+Cu0buPstIUeEHgvBI2rTNtuZ1K65u+UEHDpItJmM4g73uFHWuiLoSEjEYcgR6WDzHxPX3rzJO2cQD6RnX1fy7KMN9OccfX9qE/lR+DRDQAc+S2tNosxlhAjXma2TvQpxRku4Q2II8jIBB7sRIPaINVtodA3HG1I6zBoKiCFt4UoWmCDCT1ptaO4ms3+nOMHro8UCnjp3jObf2P81WOhbQMgKeK5cZiLbK+Dh1kqK3sO+CIh1pcDtBS4CDT8V0C3FDJhgYISoLfGUn0TBWoKgxY8qEJ6e4z/Yn9g/v05zp7iYulk6eqof46o9HWwbOIQIkNA+mnRx3DJbzltQClK83MDMG0wZAJkoJ0tJr0n4MtpNowSA462hXWKJC1AEpKRoD2/dWB6R7aXi8KVuBIVITui1iDxJ50sM4yhLJfsgoIsQCYnSdbke2uZsBznYb896ou7JIXt+Ix7diH2kiD6UG5FiDmHGO/31CMagj5fDE35Rwi2fv91eW4R7DL+dajMIClJn1dZPIqJOlqmKMKUpPWMXKQYyyBmKSdeQCvGq6j48FlfK9JS8k6uYQ+A/eqSEEmDhT9HdHPQ3vavNkYLDKKYWxE8k6ZUxN9CSfEHuqo0MNkCwlsEfWGYECxAOoJ1/CpdZANp3LRk3TqvWEYMH0kYeLaJ9v40mdmtXztYfsyoHvkVaXhESYZZibbqa75Gn9S37BWOB4qcRUUbJZPpsYecxiEA7vDUaxQfGABxQGkmI0rRfFzdpYb1g7oNqzD6YUoDQEj30xDupOdeqmmlXJpU1C87KqnwDrIUS+UhIGqlZRMjjIqmVVUxanBlU2z15SoKLcSCL6gcpBngYqHsvtLQZeIWjTIrSu9ImConrWzrfrUibSOPE1Lh9uYYzmeQOXnRf32rEvLeIP/AKSkKIVvZFE5jouI1Bkxpfsp7OFdWHFKw5ZKsg6vqFqSqBvGUJ3SoyYiL8q5T0dMfqHnzXVDiAmTqDetcnbrV/OIiXAPPCd0qyW5KABnhNcb260QJXBzRHWCI3rz4C3bWXOyomESDY/0V4GDeYycIi08+wxJ2Gvq8iSkE7ubqHwTEGTLPhfn7K/D/wDmefNWSzvDcd2S2eH2y0UrlyCkKKR1qd4hSgkejaQEn9up07UazAdaYPrdaiB6Wu7rZI/a7KxTeDUTKhvXE+TvmwhOvUzcSsW1MGOFB3CqS+hS8Kt5rKcyWm3UyTm1Km0EGYNraX1FSejjsiHnzVuiQ2toQT9CF6KnaiP1i9To6jgSAboFiL8+yrmVkmfKFfab/crzR5/DI3l7PxKERBnML88xMfzHGQF2hjGlLV5O0ptJSISq5mTmvfhHsqHdHPOUU8+ayxwflXs7jgT6L6zr6yeAn6ND3ej7Tq1uqfcKloIIJRA3Ytuzwrz9rGsETkFx6xQPaCq3Cx5e0W88lbjpQIGRUcOQtFOFY4zDMRTuz8M03Fp2BTbNurKZAJMx7fwo+/s1CfWVEkWI4R2dtAdgtid5UHeIKueWw8TaTzo664gky8k2SZ4HMBnHpWKSe45TcG1e9CEVrRdcQPNeVHgRohnDRDD9G87aXErMKMXULSrIPUNppiejmZAUFqKTlBuLFS8gEZb7w4cqgTjFIBCMTupGYBKtSFkQE59YGeeSqQfKYSHxkGW4MgDOqCEg3ghK4139DFa4loyvneVPVY0hTiM1PiOiK0AkmUpBVIINhJn0e+qjWw0lNlgTzKQefMGphjXlAJLqSknqjvggAEASfo8ZE2E1Jgw4EFSHEp3cxTmgyIBBEagmPCdKkujD5kjZ7ROgMvJVR0ejRaeGhSdLj5zspj2wsurg9k9vBZ5iibBfUvKFpnM4i5tuESfRNjNrUPSpbm/CDI+mkGw5SIph9oyB9FDoVpGw8E07DKADnG99Xx+lyNSno+8eB5jza/C9SvLdXlBSN0CIUnQ2HrQfRj/zVxnbWM0Ste7Ftwxa3uH3VTI1sDZE+iAyNOoPD3QPGtZGhh5laj4C/b3VvejO2MRhMP1bLTbgJJUS8EEEWtrOnEffWH2YovYtaozrU3Nxf0iVR266UUcGz0k52CIIBuNQRnBldjB04ZhXmxXuxDezXs2aymJBDi4A6U8PFbf9LsWYnCoN4tiEmez5M1J+lDswrZ4J0s4g8AT81/M1i8InBZEZiwiRKSVJGeNbzpMjwo+0nZ5nq14E7qCnzqQoEZesBhWkZrm9Zwo5eSJSks4sK5tBRE9JJG9syZ7GjP8Ay6gf2/hhHWbKidJaZP8AhpN4fClIOXCBQMwl6REDTzgvOYVdwmzcC58qhkRGWHyec+vbhW986rGSb+nbBEKwbs9raD4G4qBfSfAj0sGuOQaTP91dEx0b2adEJ8Hlfgul+iGzz837HnP+5SvJLIudIUBRKRCZsCyZjgJmtINrsYgksJUgJgFKhBnnqatp6H4LglY/4q/xVTHdktIBcAWFhRSMys1jqfGpcSUpKKlTc1Ks1K81JohsLGJbUuZlSClJABgyDME9lCyao7QxGUoGcIzEyoxAhJPHmbeND23mkLqs5hiIMT4dq2ruME2U8LmRkn7jbj7qQ2gA3BU5mmcxbtEK7e0fZmsGMUuQPKW9FEGRAiIBPCZ91cdxLwHyzapIEZuZAn3z4GuXAGq9kRrBtB3BeiM4uNVLMlMHqgqBeedzKfdUb2JTmJCiBJMFmIk24HtHbWC8txI0ebJuN1R4Aq1t/wCTTncbikpKusb3RJAUZA9vP3nnV4DNUCLYZzkdwWrxSGVYlbikktwkIGRNyEBJzJMDWTbjUyzhZHmoix3AOEcHBesqrE4sFUONnmc5E98q91QjbWKzZC4kHMpN1mAUgE+tITEXiD4Vs2QbIHJa9ZsNJ3qCXNEaxGzk3TkJTn1UBOSBEiYnU1Litk4YoJS1B4HqwBOuvWGLdlCUbXxtwCJABgK5zBG92GpWdp43PFhfXMIvF/SsdL60qaqzbLEZVy50V/DbPYBObCodGVuIITlITv6ayr7u2ptp7EYzLLOGyoLT0Ai85VFMdsQZB+6TRO1cTmQSUkyUplM3kAiCYBkC/YDRN9/FJxOTFQDkeJgzA6lZtCiBY8OdU0rGLHsLgS01kdc5U2S86Kz8GOy2ncCoqQFrDrgO7mULJyg2t2TUrOwXdwOswkISFqQ2MxvdwCICiMsoAtvkTaIPgm2oGcG6khzzmIJCkECIS2LkniRy0mtQOlCeD2JH9mR38/8AxWm3NeMIUVwm1pIWVxOw3OrWUtBVnMsJTmBSypTeYCQQteQGNFAjQ2t4To+z1iuty5A2FjMkJUVKzDL6IO7lnST1gkCIrVYTpUhKpU5iFiIyqSiBpeRefHjVbEdIsxJRi3kSVGOqCgJiAL6Ac58KZJ2FWyzxTm0jyP8AQKxLWyU5ElxCMym21oCUE5iqc6HCAOpKRBuB6UbxSQWtbHbIbzNwSFFY6tZiEtFIBgXVnVyghQ9QzuWukZHWTjFnMhaUeYO4omUKuDmyi0HXjUfx2c0+VhQykQvCSAc4VmlKQfk5RE8c14imHO1SfAiNPwk+R/sIJsToew6zmcaCVyRERppYk69/KpR0NY4sLHcQaJnaYvGJaNjBXhuOW2aGxmTmvAgxF7XJYva2CLagjyfrMpyqW0AM0WJ3OdE3zo8pAOGbPVZ3GdB8Mhsryq0EC5ubAQO0ihmyOi2GeVlJIMZgBOkxeRY9lbLCbWwYTvqwWa/qpFp3bwL5dba1Za2vs9RuvCx9VSQe2niRO8d6zIOd1eMbBQfK8RdSEtKW2lYGkLIElQImJ/KtAjFlCQnyhaoEAqU2VcLyQDO6LmhvwddKDh04ndzdYvOSomZJP5kzW8a2051HX5EBIGaOsMngQd3SRp2nnXNEbedNwmu2yPhkFpaCRXyWPwr/AFbaUIeskQJ6tSjrxm5v76icYzpeHWx1oCVQhAMBOSAQq1v54Vr8D0rXGbqQoRHylrCSfQ5An29tTHpGkkg4NBIMG6Tc85R261ncaDsUm22TYzifZZDHOLcS4gwQpJQVJbBJBB085PrKue3xHu7LBBlIURCZOHknhYhzS1bHH7ZYUghWCQgnRRQgxoeKRw+8URaw2GUlKvi1g5kZwerZuAASdBwI+0KpsOWQVNttnHwt8p/Zeds7CBVbKMrhc3mSlJkZco3oIqRWwkaQ1/ZqF9DeO/21vMQvBoQHFbPbCTABCGeIChorkRVIPYZclvCAJMRCEdoOir3/AJvScCKlasttmNJcVk9n7MQ0pa1ZCnKnd3rQbkSOMgWrW7BbSFqypA3eBPPtpJeww9LDlIFySgiO4JP8xqKs4RzDKhTSYvlCilQGbiAVKImCLVIaS6dVMa1WfDLGhEZpU2lXQvGXmajVfH4JS0BSVKEmABEW48/fwqUmtL8S+aZCXgFLuJbJuUlRFlcADfs0rOJGZCle25bVqAsO3svEFMdahK5ICVKiRa4POTEVC1gH1AZcQ1J4FcEHlpexnnrapumLymXupUpCyEhRITETNiMxvEHxoPsptb7obbCcxCjvGAAlJUok3tANbtcHCYVA1qVocDsp5Q+UbJjUqsTmKSBa5ET3Ec6kGy3ClKszMKy3J0zaTu+2JqgdhYwKWk4cgoCzMGF5FBJCCAc5lQiqOIZxLaSteGcQgAEqUhSUibDeIi5ol4LvbaIYEp8EZxmz1NozqDSkzEpgzroImLVSS+n6A9lCE7Tj1R7a9DR0KVAJfb5WSowYzQYBi171zxozIUr5lNdMO0wdRuWZQ+n6I9hqRC08hfwrUHoYQJOIbG6V3ChugSTdPIV39EDMB9rWNFa8vR1rn65BPzLrbarL8xH/AFKC7N2ct9YbaSVLgkDNGlyZJgVdZYV/SlOqX1jWGdUCpWa5yt3JmRlWr3cqJMdEH0kqQ+2kp1KVLBHA3CZ5j21O50Zdaw+LdW6hYVhliQVE+m2riBwSR402WuCXBodVZ2h1jLHXLuVKEGayfRbELGF6pIUQpanTl1sLXNgIBNta71KZyguzMRmTM6RdOs0c6E9G31YVt9t1lKXQtASuZ9JSeA8anc6EYlt1KlOMElRUBnWmeJghBiNa1PSEFriyYmJ8F5rGwpfqOFBkZV3Kr5fik/O4kXA+bN7wPQ119nZSXtbFZSS6+UFMyUIyxznJp20Z/RvFW+SP/wDRMnh6TOtz35qr4no7i8uRSRlICSEvIggCAB5rhUDpCGe5xUCBD/kdvHsh6dsYlI+Uei2rSTANh6vZbxjjXHNtvkpUXFbpzCcPawKTMRIg/dV1zB4pFylyZmzjRudQJSMosDA0IqsprErzNoadkoUB8lxzSDvCBKpkXrVlqDjIBh8yrFmdmIjuH/lVj0pWDCsQ2exeH0tH0+X505vpWowOsYUbm7F9SeC7gTHgKp4HZT7GZZwLi1GxWFtqSU6xlOYAggaawKrK2e5iCHmsM7OijLeXiSClABSqSNRPursk2U7vquYGLiXcUynnJvsrKsasmevTe/oECp9pY5S2XN9GWDIRImU5BYi11ZjfhXdm4cMoWcVgXXJIhQJATzmPvpm3kNqaJZwT7KkypS1lRRkg2udZIM9lQbpHwrqe+LUGLMfRv9VTPgf2UziHnUYhGdGQmJKbgiDKSDz48a3G1NkYZsutt4VwoGgDj5Ct0GyusjUkaVg/g4gB0wD3gH76GnpU8Ih8+iCdxIvBkaaAxfjNZOm43RsWECJhOvaiWclv3diYRJEYdyDyW9ayjxJ4gD9oUjsjCz8m8LTIdWL2tdJ/kVhE9KMQTu4lfggcwNMvafdTj0yxYE+UKIgH0OMc455R+1Suv19UTs38Q3rZL2LhlD+sJvEF8c4mC0bQAav4IIbJKH3QQAkS40RAQlMDzA4JTJ5pFYJHTTF2h8zaQUm38++nDpzjASOtnlum9z9YRp76YDxtTvWX+LiVsOkDjRaDalqUnMkw2UkggAA+iBGURagWFTh0mxeP++lJFz2EQaGq6fYy8Ptm03BnQ29Oxm3jUDnwg40CQ62q4EZTOkzc6cKRDzSaAbJmYX+SOrQ2+tCErW3mOWzYA3jF/OdtbDZvRVxpkILoKG1F8AtwpRjKBPWEAcdJrzs9PscmJ6kylKhuHiYuc1bvYnSJ59lsuKu4hKlAaXEmOyhrrlHbVjGZCcZw2y1rNEKVNJpU1zrzEmrqOlTicrcIOQCCTli0a84PvoeqgONSpa1LZBVkErJTITHE2IA7TFDoTXyvDJatMkS20wnEul1eULUBORxIBgWJ1vEDwFQbNwZZUpbLmVRQpE50ZgFWMGbGNCKFB5fNv7I7eztqxh9nPviWwlUHLuwLwTHCbAmtA26JBXebotThtp4nIkNuIylsBUpTvJG7CyfTORpI47scSar7bGIxYSh9xMBQVIjU7s+ke2w0lXOg7eExaRlAT3E33giB/wAxFvr1aYXi2ypa0JgpKTcjUC+h4LSf2hzrMiL4LUGBKoVf9DVlQSlYVMiQLCCQZ48J00rfJ2hioCVDDiLmS4Pq3AJmQe6FVkcPjMSFEpbJUlRQYJkKgyk7vpC9qa5jMQkKUpBAHpEmAJUU3OWAMySnvBFYRbO6LK+AZKgYC1G1tvPtqCChlzMhOUjOAkZlAASNQRF+ztqv+lLx/q7MGPXUmdDeNTIEkzpWe2il90DOyoFAVe9hIUZEDTMPtjnVFWEdTJU1YaymALlNyTbekd4jhU9QhS+H191IfDW0R00xEQGmlFZCQA4oqM6AbusmL391T4jpW8W14bEYcNpW31Z3yFgKggjMiJIFYBL7yHEONCFIIIMpsU3Tb86tYnbGJedS4/BylBJECyQALDjFNnR8BpDg2o+vui+yeS9X+DLCOObOY842lIzFAU2VG6iqc2cTc8uFat3ZSlRmdZURIEtm06/OdgrDfBjic2BSlKoyHKRkUsiYIJykATJt2UdG0nCWkpCczrrjYC0rSIR1krnMZBCBaPWFN3R0Fzi4tr7rC8rOISlNlKbiHFTkVEIJCySFmwJ/vdtTO4b0YWwozCcqlGLE8JgZTPcaoL2O8qJQwd1Q+VdFnSCsExzSO7hxqo3sld0BptPV9W7Z931wpIjdk2SQoGx7an8Mg907z7oDwrjuwyRurw97fKGecRBM03BbBebUVJXhiFJggum4mNcnO1UXtlKay+b1ziUuLIAA6wzmiBKRBPEjnT8TsHKiFIO9kZGVy284MoPH0lT3VsyytYZtnvWotLgJU3IirALF0qQFrGRBDhVBgaS1J8Tz5Wq4jYeaCop6wJTLiFBLhsSCSEgmwJg+y9RObLchKi2d1QcSQ6LKCbEcZytnvE84oelsNOHDw4hYyt+mkpEo3d8pKfRUdfwreraptL4vZFdq02z9l4xAKFJbcQb58wQvQAApG6qw1t3UD+ETBvN7OfKW0JQEb2kwohNgDAgnlV5/pAWlJQoGSBELBFzlBlIMXof0sDuKDmADjKXHEyZdzQkEHNlCM0W0sakxJZlS+E5krwzWZ+DHZbbuGcWpakKCoABAzW7QfdRAdB8GcvmlidfRt3x+FP8Ag2bKcItGeCHHEmOYgEib8KLNO3icUJIuUyBx1C7C8HupXakom2Qmgb/QTCJ0Q6bTu3jssscvupq+gGF3h523Yog8o89ejiwVfOYlMAD0T2D6Vz+ZrqEqUpKeudBI4tmNOJzWP8aLqfY14IS18GmHUMwdUCeYVOvHztO//GLfB4/3/wDufzNaPEOqQkqJbIH+zJPsBJoSrGEkkOAAbxSWiBHIS3PEcaV06qvy9eCA/wD46YUoecVKlESUq1GpO9YdvGp1fBQ3+t++juEW6oylSFAWIIyg+1ufZVsuu/qmvtn9ygg6pSh68FkcR8GCURL5EkJFz4AbpijextjlpCcriFobSE6KzWEDVIvap9p7SW2jfQhGaQlQJVBgwY6sjwOtUdj4l5xWYuJWgTmGQJvFrxNp099BZMVScGAUKMTSps0qFyLy9Rql0f6XnB9cnqgokLSngCSok9YPXTew4b30jVkmjuCWlCUpdQuYPqHnzitBRU4kCgXmS35JMASSYAgCeQ4DspzL5BsrL3GNRB48rV6qnEsT8mqL6oOvD1RUpxGEPzZ/sz+VNRiHReXsPAqPWPqA3bjMT6SQr2JE/spFWQtnKB5U5fKFDKoAAkJVxvCBpyAHCK9HUvBn1B4t9ndzrjqMCRZDc21bHjqO6iaWIdF5m04jKVeUKS5mVaFXsSFZp1UQBz9lTqQ1dIxZKDYy2sAgArEpzRGcx3qJr0NOF2fF0M/2aBxv6vKuJwezjqhkfsp5n6vKPaaEYngvPMRiCLoxSlqJym602KUySoqvcBJH1BytUxOOdIhSyoGdVE6kqOv1iT3k16cNl7OJMpZi0EAdsyI5R7aY/sTZ9sqGieN4+4ihPFGi8tRiLgkSJEiSJHETwnStf0p6S4Z9lhDDWUpRlCYgNbySQD85IBEn/Ea0T/R7Z/qobOvrHs7e/wBlDNubFwreGeU0hIcAbCCFEkEutgxfXKT76lrw4JiICZLR9HGUs4LDqSvqutQ2VFObUJ9JW/EdsWmrjmCbeAK8UFFsLUAJKki2Y2WCJJHtHOrTAabSlhIKktDIApIUcqSBfTjHATE8KWZhMgISnUWajQgajtCfszwrMiPzJdPZ0VMbFagZcQAbyC6tBHCCA4bg2I7KkTsRtKk58SrK4N0h11II1Er6wiLmJ1zWqV9nDA76GwQM0hvlBsRrwMVYxPk/oOFEJAsWyQBGYetwo/8Ao5kiTVWb2ShzItL7ipugnEuZriLBQlJIMEa3IqRvZWckB94woKPn1GCPRN0dlj2U9ODwyFdaAgKBsrIqZBnWbiVTyk86ssqbEoSE7wuCDBHIzNoVp20r1o053okzmajb2ApKQhGJdCQkJCQ6YCYgJgt6RUTex8UlalIxCpWQSorBJgACZRyAHhTx1BJTDM3EW7ZtHYfYa6nqARdnhG97PwikXx9o53q2NuGY54KB/ZuLgBS1rTKSQVoCVZSFD1J1Aq0nALGKGKU0jPlymMuaCPRmBMaSTMTV5OOWQlSSkhNkkGYm3Kq20NqqaacWq6QFLUBqSkSYlIv40nXzm3neh7r57Xsst0GaayPgozZcS7dWWSmTAMjxtRPGbWwQUpBSEKQRmhIOpAAumDJUkeNDugm2UHCIBaStZcdJlIUSJzanQX1nhWkexyCk/wBESDzKGyPYYkVthONZLmMRoMryFHHYRJAMyM0jKm+WVHQcB91SMYzCrX1aCc/EZB2njAFgfs1P5Qg3GGb5f6O0bix9bnNPZx+HHpYRBVOow7Y1EgWm8UYLtClit7yupaY/VH3fvVUUWQSCoAjgQkRynzlMO0m7/wBGRrb+jDT7XIipUbXwwG/h76EhoAeybWowX6FGK3vBdwzjJUBIVb0Rr3/Km2lXD1I+aWfH/PVb41w3+rLH/DP501W28KNWVjvSRy+t2j2ikYTtCmIje8FKtbSQVKSUgcVTH/yVzyrDqBDcFcTZU6amMx7qqPbdwt0luedlEe5dcRtHCKBDKMizAmCOdrnkDRhuzkUXxlMJ80qYaVCheXlVQudInUqIgWtr4g+ypEJKiEjUkAd5sKvYz4NdoZyUtoULfOAcBPHnVyG1azIQ5rbbrigEoJPILjT2VOnaGIv5te7rv6T99WdndBNotOoWrDEhJJ3VoPAj6Yoi1sLH5SHMI5IKsuUJggjKBAVandasnveDQIT5fif1bnt/hXFbVfSJKHQBqSTHjaKK4vZeJSoOKwzoCUrB3DG9EEx3RVB7OW1I6t2VhQB6tV8wsBaDof5mi6FIiRT8qqo6QrPFZPYsVMx0jWkicxg3BIv2GgGAwTqXUKUy5CVAmxEZbm8cLGimMW2pxcYRwqOa4BEk5YOThzn60xelILeq1Gx9trfzZUtgpgkKUAYESR9UxfXU86bj9qLQApRQAd0ZVA3A9x/GsuhC0vIWGXRC2yT1aoygjMIjlqONO224pbKUobcADzqspBOoG9GUZQbwOGl6JNSDpjJFnOkRBhQI74qntragcwy5sUFpSYywo5tFQZiMxi1wKzrbbhUM6VkfWB/GiGxcEV5W3EkIcfw6FSCJClkEA84nTnScGgTVNcV7QWIUR5QgKSQCC2bFUQPTvqNKlOAMEl5oganqp/8As1v76q7R2k2Fw4wFQowqREnKcxJTu6i/DLXMTtNloqaLJCc/qkAEpS2oG0RZSPsmvMFtccp8F2dX0Cup2Ys6PNGf9kf+52adlcc2coEFTrEkwCpESeXpG8UKXtDCKUU9SoqHFPNSwgCc2qlKA/aMxer6sdh95vIvK0HFHkAmAozm1J0m8gntq+uOGu4I6vLYpzs1agRLBgxxgHlGUwdPdT29nuBV+pBPJRk6fU7B7KFIfwcpSEOAkmE7wMgwRGfXMoiDxCuU0SZxOHytuzlAIbQVTEpC0xrGil37uIFM2xw13KXQJVKedjHUJZmZMk/fkqJOwlTdvD20ubf8u1S4rHYZ0JCnEkZpSQVJ3gJ9IHkdOM1Dh8PhiodWtKlCCAl1R00tmvYVPXpZ+im74p/kGJTZAaCZBgLPDQ/J0L6XYZ9ODfUoIIDbqjCjaUmSN0Xot8TIAyy4OMdYubcZzSB99CulmECcDilJKrsOC6lEERcwTE21qxbJkD+vJQWUWG+CVCHCtDyStKUkpSM1jKbym/ttWzxGFw2YjqCQCR8o4Drx3x2GNfdIb4MsIlDCnQhZWRlBREHjBnQzF61Kmc11YZRIVIkA66q9Cxn22rrxogMhPf8AdZYUMioCHnBYbgw4CSLZ3Qb/ALV+HtpqtmMAmcO6NIOd4E2FoPaSP2SeIoi2yc2byZYJKTIiZBBmco0/AU1jCZTu4UpAgiCNRA0y8BoeynjxdTv+6MCFoFQVs1n9Q/M3hbsi8H3Enw7bPb2Ph8slrEa2GZwcNRI7xRJOHUokqbWk8D6Xfa0fwqPFYNz1UFQyxvSPDU2pY8XU71Ys8Dw3Kr8Ts/q8T9tfhwpzewWCd5GJHaVqMXnlzAPgKtpafTYJtNrdv31KrDFYT1gXPYNJ10pY8XU70jBhaBUnOj7A08p+2v8AdpN7CYT5yXioAxnUTwMap7TSVgXIMNHW2+q4vfSx0qdKHEtqzBSRy1HAakWp4r9SpwmaBUJpUwmlTWS82wCyHWyNQtJ94r0h7FtuqKy0sk2JS4U/R+isD1U+yvKnMV1Yz8QRHtpielTo0IHgfzpuv/Kh5dsXrAebSrN1bybg/KqCZtwzxFhbvOpNGcPtla0lSUKImOH514j+lb30h7D+dOT0se+knjz42PupfmKJxJ5Bez4/aDy21JShaSeJSFDtkGQba/hQ7+kZgoosCgwG9ADmMbvOCNI515gOmuIgjrBfW57tdaf+m+J16wfaV+VHbWrYsRokAF6QRiEhUIJJzXLZEhR9YAXJ9sjU8JsH1iXErLW6lRzWUpQVlAEW1vfw5V5onpxiR66eHrHhpwro6bYmZzJmSfSOp19Wl+Zoq6xElKS9jO1xxbXw+bUddOFQK20ydUn7B/KvKR07xX0k8PX/AMtVx0qe+gj7f8KJxNFi5z/lC9P2jjWVgQSgpINke4yNPZpWf6b4xJRgQ2YUnFMnNl4iYNxGtZFPSRxZgMhSlCN1YKjr2X41NhdpnEv4RC0hITi8PKc2YmVwRA040ds0IVMixKAii9axig2QM7xmSYCN0CJJ3LC9RNbTZM+edAEXKRe0mBkm2h5ERV3FKbQqCy+RbeQVkXtFlTPhF6Q6o+piBccHIuBebwLwZ4gzpXF1NmgXcDTIqJ91CcnnFKK5KRCZIFybxAEgSeKk864nFMH55F7XTrNr37Pu7KcCyTEPyJ1Su3iRFxSShlRiXQTAgoPG0SUxwpdTboE5+BXW2G3CcqmlkXPmwdbSd7jHuq0jBQIlAHINwP8Aq5VAvBhvQuBMapDYA75A0AqHr0xPWuRE/NnjHDuoNk8FF8aqw+y2mAtbYJmApAvGsArvTGksgyl1mdbAC0f73KKrPhCvSUpUTq2hXKYt3VxGAQqybg2+REX1BIT7aXUhpxSvhX+sB+dbvI9KJ58b/wAaC9Nlf+n4opWlQDShZUxNqtPbKbSQFFoEXALabTqRym9A+nbWTZ2IWhSCFhCSUpAmVgag3IvVNsvaBrv8UF1FV6KwnAtghSkkZylJuTMW9gNWnsRh1qAyLICSsE8/owCDmkxERrfkO6IbRS1g20KUELkmS2VyDMXAPfE8KL/HKYB61uQf1CgCLanJY11TqoJlsVbB4hoyA2q4B9BR1uCd48vA+NdxjjbRyuJGcjMBy1A+cuqBw08RNk7VbsUvN5og+YVBN+SQRw9lTnbGEiFFBMX82oSfs6TQXJiuySosdJwhtIBAgExlzQACbkLPfJN5tNyLeEdbcTm6zQyQFLCgVQTlPWCBpbTWnt7UwUfNxPBtXh6vb76d8bYA2zJ7IQv8E0TTKHYvaLSSMpWBlgHM6DGsFQcHGfu7KJ7NxRz+bKlA81rUY7nFmCKYraOBOp/uL7/o9vvrvxnguC1eCXP3ac0UUuN2vlKiSQADJv3aA8/Gq52ipaImyoPE+8qNV8VjMFB31AkHVLn5c6G7OIGeHAsSIAzWtvTmSnUxYTFMFS/JESaVQ567VrnXlC2FPDq2xKiQQJA077VZTsbGpCR1KYsBvJ8PX1tU3Rkw9P1T+FaV7FGUX9YfjWl0FbNe5h7JWXc2RjgJLAAH10930+2nDYuPH9X96f3q168UCCDcHUVDhtolByKJI9VX4E8/57jDCvrEbvLJfEOO3v6Md7uPCOdP+Ksbxwaj+zW3GP7a4vaRAN6WGEC0RRkVhVbKxn+pufYn8K58X4of1F3waP7v8zW9a2sqQM82k6e4iPuqVe11BSYUYJM+yjDCfWYuvALC7PS62nKvZanDJOZTSpuZA9DQC1SBZtOyVcPUUNP+Hxrbp2uS4FA2ya+M6057b5F8+h0nXdJg9lQbO0mdd591jMrz1ttzylDowbrKAIypQoicpE2SNZFVMOh1lansi0FLra0FSSLhSimJGvGOyvU2ekCiJzHW1cxOO69WHCiFBGIQ4oKvZLb02461RaGN+iACTJJvaeJmBtjCnvCO33209+ldO2MYACNp4QzkHopPpKKRcctTYQCJijhfwokKQ1NyJbTYcO/vqqpvDfQwpnnh0zy1nWZrLHYtsF6E7J27tB5tLnlmESFISuCASJJGUgesOPiOFTL29j0uhryvBklBWDkOX5QNRINlSQY7aJtYXAmc7OEVyhhA++ajTs7BcWcFwj+jI/P+YpY7EsGIheG6T7QXmCXsEShxxv0VRKFpQSCD6JzpIPKeRpP9J9ooy5vIjncQ1ICtVKKQTvWAgK5wsHnBZrZWDJ/0fBG40wyNL9uul+w87cOysEJJYwIAmT5OkcLcbXg+0dtZGIZ0cNyeE/RVBt3aNrYAyeGe14kxwnlNQu9K8ehtTgRgSlKVqISpYJy58wSPWMoOnMHQ0R+JcJww+C0/1Ya+2pWNi4IHfw+DI7MOkGeGs21qREd3xu+6MJ+iyyfhIxxTm8nwsET8ugG/YXJnsiaF9M+lr7uH6l5psJdKDKVLJGUtr0UkA2UBItrW8d2Ls8SfJsKALyWh41ifhPwGHRhmXMK0yk9YJU0gJkFJKdLkTW4iNc4SUljwKos30fsyk5LJSYJuqLqIHDdPgTVhPRdH0UzJg5jpAgfz2VdG1kJZYeWhZKm0mEJlO8DFyoZoy+8c6XxuxcBtXOMoHLh1l9dOw1F1xWl8Aqq70ZamcqZmZzGkros0R6KM2l1Hsgff7aILxzKMuZBTmFgEiwz5CbORAgqMcBOtQMbWYyrUG3BlCFEFAzbxIgDrdQSZ4X4zculBiUkqiOigE2bHKCqxtTmuiaRBPV6zYqHA9p4keyr2Jx+HQASyohSUrkITooE6dZMwDaOE8Kmw2PYck5FDL1ZlTcWWQEn0+EXm4CaqSi8hg6HjMFKU2rSfSm1jB9tNPQtIIKFoTAA9YmfWv2iKKr2k0n6RgkWbPD9v2c6vbPdS6CpFoMXTB0B+kef30sk5hZDFdFQ4QEvskpBzC6iL2tNuV+VORsxOFSlJUkqMkkWGtgAa0atnJZXnTmKnNyQJAAzLvKrCSo+NA+mDMpbXINymI7AedE5JSvUUHlKfpD2iuVnoFKniJYA1Qzo3gVuPZWxJykngABF5UQK1bnRrEWiNRO8nT7VYzBYxLL0OchwniLRxrUYXayEnMQY85CcvFSQE+/7q62BpbOa5I0aI2Jda2av/AKNP9n2k/nTXOiryhBAI7x+dRsbcYmVt2IukIgA5VhUdilFJ7I7BT2Nu4cETKgEkGW7k582YjT0eHGSKcm6qRGi93ncmtdF8UDESmLHj3Hn309zotiCIy+4/lVfZ+12UpSFCYXJIb1F5BkGeERHKp07Yw5DRWmSn0x1cZpABuBw3j3xRdbqkI8aXwc7lSX0dxDRTmbcOa260tXtypMeNWz0bxRghpdvqKH3ppydsMZYIB3UieqiTKs3q2lOWuPbXY34gyFZfNxlOY5AN36BvPEC9qd1uqRtMUD4OdyYOjeKC/kVxlj0Fc+6kvo7iv1K9fonlHKquL2kjNuqtlToCLxfhzqmzjcqlEOKynQEkke6IouN1SbaohDiWSlx+lEYa2HiUz5lWv0T+VDdruuMrabhSXSvMABcpCHAbam/ZwqdnbAvK1aGLnWhOPxs4vDvElSUJUFG5InNA58ffURWhrCRXwWtitT4kZrXMkJipyz8k3E47Fdag5cQW7Z8re9x0Kk66V1zHu5jl8uCIMTh2yQbRNgFDXlwoiOkiP1iv7JX5VJ+kaP1h/s1flXm4zh+1zuX0cSzQnuLsaU9JS9UK+Mnp/rgANicMgki1rRlPpc9E9sdb2m9Bk4kG0f0RJAved/esVcvfYyz0kai7hPbkUPwrn6Uo5j+9+5QIxP7XO5QbHCH7/O9BG9tYpKxBeyxc+TAK4+rcRPbzqb40dMyt4kkiTgxBG6R60jezT3AiiT/SNCx6ZT/ulQ/wdvuFRnbyT86vgLKV2f7PsrRsTWHLn6LM2VuyLzvQV3bmKbX5sKNvSOHyHui9o404dKdofRP9j/CtGjpQnn/1fuU9vpS2fSVHdmP+GsnRTthc7lYsbf5+H3QDDbfxjhKXwoIyqM9QdQCU8LbwF+FCsXtTEPNhtSCW2yFiGyk7tySf92SfbW0d6SN2yuxzlKj+FVtrdIW1MupSolSkLEQbyCBG6I9ppsjVH5cufoiJY2hv6oOfPxKqzs3ajjOZjrMq1Zmyl9CEhsiwCS4CnhYpERUR2JtwAkqdA4nyluP/AJKP7I6UdRhcIhKUrPVgLEmbRAkWTbnVrafTBPXFIcCEZGyBlCpKus6wFRsICUidJVxmugRDOS4H2ctY15ND4+qyaNmbYkS44RYwMW1JHZ53vvVv4u2jwViOX+nM68IObkDareJ6QthCilbRUEKKYabuqAQMuWYKiePCtIrpDhkkhLDZHCIE8KHRCFLIRdksSGMfPyj5sbeXsTaJvPATw4inJw+0CoALxEnh5czJ4iL8j7xW2PSbDgk9S3oINrzEjTtPsqP9KWIJDTYULjS5tP48eFTinRX1dyyZ2ftLniYt/XGfH1u6oXtnbWPyZxFtZxLau7RVbb9KWQojI2UyIIMSP4VC70qQlasrbZTNrwSIGpnnPCniHYFDoJbmscdl7YCZK3p+j1yZ/wCqI8aqPrxzbebElakZhErSuLGfRJgQU68xXoGF6WNLVCmglPMrPbw8B7aE7bxjCktJZShIhRWEaTugSO4R3CjEJoQENZtCzLWMSoTP3Uqif2KCSULyg8Msgd17DspUpN1WldEJ2cJxipvGaJrQqpUqp/soZt+qgd0pp40qVJaJoNPTSpUFUlTxXKVJCadaRrtKjYmkK7SpUHJDM08CukUqVZFdCcBUaqVKmEFICnN0qVCS6mpEUqVIphRKNdWL0qVMJFOI0qTIOQrlKkoK7kHIU4JtSpUkLqBauxalSoGaE1YqFVKlTCSSRUopUqFJyT5pUqVUkv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6" name="Picture 26" descr="http://mlb-s2-p.mlstatic.com/fundamentos-da-matematica-elementar-70-livros-frete-gratis-285001-MLB20252774318_022015-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113" y="4200763"/>
            <a:ext cx="2679327" cy="1998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8" name="Picture 28" descr="http://www.depoisdosquinze.com/wp-content/uploads/2014/03/estante-de-livros-brunavieir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700" y="3938204"/>
            <a:ext cx="2866899" cy="1912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6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676400" y="1575743"/>
            <a:ext cx="10515600" cy="490318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1. Livro: consulta e gestão de requisições/reservas feitas pelos utentes</a:t>
            </a:r>
            <a:endParaRPr lang="en-US" dirty="0"/>
          </a:p>
        </p:txBody>
      </p:sp>
      <p:pic>
        <p:nvPicPr>
          <p:cNvPr id="4" name="Picture 4" descr="http://pngimg.com/upload/book_PNG21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9" y="365125"/>
            <a:ext cx="1738046" cy="13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upload.wikimedia.org/wikipedia/commons/3/3f/Der_Au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9" y="2840941"/>
            <a:ext cx="1317624" cy="89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diariodigital.sapo.pt/images_content/2013/PortoEditora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71450"/>
            <a:ext cx="1349334" cy="5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676400" y="3174824"/>
            <a:ext cx="10515600" cy="1337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2</a:t>
            </a:r>
            <a:r>
              <a:rPr lang="pt-PT" dirty="0" smtClean="0"/>
              <a:t>. Escritor e Editora: prevenir duplicação de dados e evitar redundância; </a:t>
            </a:r>
            <a:br>
              <a:rPr lang="pt-PT" dirty="0" smtClean="0"/>
            </a:br>
            <a:r>
              <a:rPr lang="pt-PT" dirty="0" smtClean="0"/>
              <a:t>Podiam ser atributos mas são entidades pois a editora </a:t>
            </a:r>
            <a:r>
              <a:rPr lang="pt-PT" dirty="0" err="1" smtClean="0"/>
              <a:t>tamb</a:t>
            </a:r>
            <a:r>
              <a:rPr lang="en-US" dirty="0" err="1" smtClean="0"/>
              <a:t>ém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publicações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redundâncias</a:t>
            </a:r>
            <a:endParaRPr lang="pt-PT" dirty="0" smtClean="0"/>
          </a:p>
        </p:txBody>
      </p:sp>
      <p:pic>
        <p:nvPicPr>
          <p:cNvPr id="8" name="Picture 10" descr="http://algunsmomentos.com.br/wp-content/uploads/2014/07/garota_exemplar_Alguns_Momentos-3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8" y="4520207"/>
            <a:ext cx="2491409" cy="1661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ttp://consultoriajl.com.br/wp-content/uploads/2015/12/usuari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03" y="5351082"/>
            <a:ext cx="1340857" cy="13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3718560" y="4952417"/>
            <a:ext cx="8214360" cy="173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3. Exemplar = cópia do livro</a:t>
            </a:r>
            <a:br>
              <a:rPr lang="pt-PT" dirty="0" smtClean="0"/>
            </a:br>
            <a:r>
              <a:rPr lang="pt-PT" dirty="0" smtClean="0"/>
              <a:t>Primeiro tínhamos livro e atributo nº de cópias que seriam decrementadas MAS difícil expressar requisição/reserva de cada um…</a:t>
            </a:r>
          </a:p>
        </p:txBody>
      </p:sp>
    </p:spTree>
    <p:extLst>
      <p:ext uri="{BB962C8B-B14F-4D97-AF65-F5344CB8AC3E}">
        <p14:creationId xmlns:p14="http://schemas.microsoft.com/office/powerpoint/2010/main" val="25700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36387" y="294996"/>
            <a:ext cx="10515600" cy="1169330"/>
          </a:xfrm>
        </p:spPr>
        <p:txBody>
          <a:bodyPr/>
          <a:lstStyle/>
          <a:p>
            <a:r>
              <a:rPr lang="pt-PT" dirty="0" smtClean="0"/>
              <a:t>Utilizador = utente da biblioteca: faz consultas sobre o sistema; participa em reservas e requisições; é identificado univocamente.</a:t>
            </a:r>
            <a:endParaRPr lang="en-US" dirty="0"/>
          </a:p>
        </p:txBody>
      </p:sp>
      <p:pic>
        <p:nvPicPr>
          <p:cNvPr id="4" name="Picture 14" descr="http://consultoriajl.com.br/wp-content/uploads/2015/12/usu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8" y="123468"/>
            <a:ext cx="1340857" cy="13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http://www.esenviseu.net/principal/biblioteca/img/1_computador_livros%5B1%5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8" y="1610439"/>
            <a:ext cx="21717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2587478" y="1867841"/>
            <a:ext cx="4962564" cy="171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Requisições: estado próprio associado + identificador único -&gt; ENTIDADE</a:t>
            </a:r>
            <a:endParaRPr lang="en-US" dirty="0"/>
          </a:p>
        </p:txBody>
      </p:sp>
      <p:pic>
        <p:nvPicPr>
          <p:cNvPr id="7" name="Picture 28" descr="http://www.depoisdosquinze.com/wp-content/uploads/2014/03/estante-de-livros-brunavieir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421" y="4345713"/>
            <a:ext cx="2866899" cy="1912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2247986" y="4409400"/>
            <a:ext cx="8813419" cy="2097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Localização: onde está o exemplar? </a:t>
            </a:r>
            <a:br>
              <a:rPr lang="pt-PT" dirty="0" smtClean="0"/>
            </a:br>
            <a:r>
              <a:rPr lang="pt-PT" dirty="0" smtClean="0"/>
              <a:t>Piso? Estante? Prateleira?  </a:t>
            </a:r>
            <a:br>
              <a:rPr lang="pt-PT" dirty="0" smtClean="0"/>
            </a:br>
            <a:r>
              <a:rPr lang="pt-PT" dirty="0" smtClean="0"/>
              <a:t>Funcionarias + leitores   </a:t>
            </a:r>
            <a:br>
              <a:rPr lang="pt-PT" dirty="0" smtClean="0"/>
            </a:br>
            <a:r>
              <a:rPr lang="pt-PT" dirty="0" smtClean="0"/>
              <a:t>Podia ser atributo mas é ENTIDADE para evitar redundâncias</a:t>
            </a:r>
            <a:endParaRPr lang="en-US" dirty="0"/>
          </a:p>
        </p:txBody>
      </p:sp>
      <p:pic>
        <p:nvPicPr>
          <p:cNvPr id="9" name="Picture 26" descr="http://mlb-s2-p.mlstatic.com/fundamentos-da-matematica-elementar-70-livros-frete-gratis-285001-MLB20252774318_022015-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31" y="1464325"/>
            <a:ext cx="2493862" cy="1860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7861489" y="3339273"/>
            <a:ext cx="4094291" cy="171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Coleção: conjunto de livros;</a:t>
            </a:r>
            <a:br>
              <a:rPr lang="pt-PT" dirty="0" smtClean="0"/>
            </a:br>
            <a:r>
              <a:rPr lang="pt-PT" dirty="0" smtClean="0"/>
              <a:t>Entidade pois coleção = vários livros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8" grpId="0"/>
      <p:bldP spid="8" grpId="1"/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Identificação dos Relacionamentos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Livro-Autor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Livro-Exemplar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Exemplar-Requisição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Requisição-Utilizador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Coleção-Livro</a:t>
            </a:r>
          </a:p>
          <a:p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55320" y="568324"/>
            <a:ext cx="10866120" cy="59239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Livro-Autor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Um livro é escrito por um autor; N -&gt; N   </a:t>
            </a:r>
          </a:p>
          <a:p>
            <a:pPr marL="514350" indent="-514350">
              <a:buFont typeface="+mj-lt"/>
              <a:buAutoNum type="arabicPeriod"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Livro-Editora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Livro tem editora N -&gt; N 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b="1" dirty="0" smtClean="0">
                <a:latin typeface="Century Gothic" panose="020B0502020202020204" pitchFamily="34" charset="0"/>
              </a:rPr>
              <a:t>EDIÇÃO</a:t>
            </a:r>
            <a:r>
              <a:rPr lang="pt-PT" b="1" dirty="0" smtClean="0">
                <a:latin typeface="Century Gothic" panose="020B0502020202020204" pitchFamily="34" charset="0"/>
              </a:rPr>
              <a:t>: de um livro por uma dada editora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b="1" dirty="0" smtClean="0">
                <a:latin typeface="Century Gothic" panose="020B0502020202020204" pitchFamily="34" charset="0"/>
              </a:rPr>
              <a:t>ANO: em que uma edição de um livro foi publicada</a:t>
            </a:r>
          </a:p>
          <a:p>
            <a:pPr marL="457200" lvl="1" indent="0">
              <a:buNone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Livro-Exemplar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1</a:t>
            </a:r>
            <a:r>
              <a:rPr lang="pt-PT" dirty="0" smtClean="0"/>
              <a:t> -&gt; N (1 livro tem n exemplares. 1 exemplar vem de 1 só livro)</a:t>
            </a:r>
          </a:p>
          <a:p>
            <a:pPr marL="971550" lvl="1" indent="-514350">
              <a:buFont typeface="+mj-lt"/>
              <a:buAutoNum type="arabicPeriod"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Exemplar-Requisição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Exemplar participa em uma requisição. 1 -&gt; N   1 só exemplar tem N requisições. 1 Requisição diz respeito a um único exemplar!  </a:t>
            </a: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32460" y="454024"/>
            <a:ext cx="11094720" cy="57410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Exemplar-Utilizador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N</a:t>
            </a:r>
            <a:r>
              <a:rPr lang="pt-PT" dirty="0" smtClean="0"/>
              <a:t> exemplar são reservados por </a:t>
            </a:r>
            <a:r>
              <a:rPr lang="pt-PT" dirty="0"/>
              <a:t>N</a:t>
            </a:r>
            <a:r>
              <a:rPr lang="pt-PT" dirty="0" smtClean="0"/>
              <a:t> utilizadores;  N -&gt; N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PT" b="1" dirty="0">
                <a:latin typeface="Century Gothic" panose="020B0502020202020204" pitchFamily="34" charset="0"/>
              </a:rPr>
              <a:t>DATA </a:t>
            </a:r>
            <a:r>
              <a:rPr lang="pt-PT" b="1" dirty="0" smtClean="0">
                <a:latin typeface="Century Gothic" panose="020B0502020202020204" pitchFamily="34" charset="0"/>
              </a:rPr>
              <a:t>RESERVA: data em que o pedido de reserva foi efetuado</a:t>
            </a:r>
            <a:endParaRPr lang="pt-PT" b="1" dirty="0">
              <a:latin typeface="Century Gothic" panose="020B0502020202020204" pitchFamily="34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pt-PT" b="1" dirty="0" smtClean="0">
                <a:latin typeface="Century Gothic" panose="020B0502020202020204" pitchFamily="34" charset="0"/>
              </a:rPr>
              <a:t>ESTADO: em que estado se encontra a </a:t>
            </a:r>
            <a:r>
              <a:rPr lang="pt-PT" b="1" dirty="0" smtClean="0">
                <a:latin typeface="Century Gothic" panose="020B0502020202020204" pitchFamily="34" charset="0"/>
              </a:rPr>
              <a:t>reserva (pendente, disponível para levantamento, etc. … muitas opções)</a:t>
            </a:r>
          </a:p>
          <a:p>
            <a:pPr marL="914400" lvl="2" indent="0">
              <a:buNone/>
            </a:pPr>
            <a:endParaRPr lang="pt-PT" b="1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Exemplar-Localização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N exemplares tem 1 localização N -&gt; 1 </a:t>
            </a:r>
          </a:p>
          <a:p>
            <a:pPr marL="457200" lvl="1" indent="0">
              <a:buNone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Requisição-Utilizador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1 Utilizador faz N requisições 1 -&gt; N </a:t>
            </a:r>
          </a:p>
          <a:p>
            <a:pPr marL="457200" lvl="1" indent="0">
              <a:buNone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Coleção-Livro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 smtClean="0"/>
              <a:t>1 Coleção tem N livros  1 -&gt; N</a:t>
            </a: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4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Identificação dos Atributos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Atributos do </a:t>
            </a:r>
            <a:r>
              <a:rPr lang="pt-PT" dirty="0" smtClean="0"/>
              <a:t>Livro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Do </a:t>
            </a:r>
            <a:r>
              <a:rPr lang="pt-PT" dirty="0" smtClean="0"/>
              <a:t>Autor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Exemplar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Requisição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Coleç</a:t>
            </a:r>
            <a:r>
              <a:rPr lang="en-US" dirty="0" smtClean="0"/>
              <a:t>ão</a:t>
            </a:r>
          </a:p>
        </p:txBody>
      </p:sp>
      <p:pic>
        <p:nvPicPr>
          <p:cNvPr id="4" name="Picture 2" descr="liv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466" y="377614"/>
            <a:ext cx="2976563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au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30" y="1313278"/>
            <a:ext cx="3161348" cy="18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edito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282" y="1731892"/>
            <a:ext cx="2978583" cy="106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olecca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327" y="5173365"/>
            <a:ext cx="3056573" cy="141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exemp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01" y="2864770"/>
            <a:ext cx="39338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requisica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13" y="4323085"/>
            <a:ext cx="4372383" cy="226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utilizad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21" y="3051516"/>
            <a:ext cx="4108679" cy="210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17" y="4798672"/>
            <a:ext cx="3487974" cy="17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5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Identificação das Chaves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Autor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Requisição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Coleção</a:t>
            </a:r>
          </a:p>
          <a:p>
            <a:pPr marL="514350" indent="-514350">
              <a:buFont typeface="+mj-lt"/>
              <a:buAutoNum type="arabicPeriod"/>
            </a:pPr>
            <a:endParaRPr lang="pt-PT" dirty="0" smtClean="0"/>
          </a:p>
          <a:p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863340" y="1825625"/>
            <a:ext cx="7741920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SzPts val="1400"/>
            </a:pPr>
            <a:r>
              <a:rPr lang="pt-PT" sz="4000" b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Livro</a:t>
            </a:r>
            <a:endParaRPr lang="en-US" sz="4000" b="1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400" b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sz="24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ISBN, ISSN, CodBarras, idLivro</a:t>
            </a:r>
            <a:endParaRPr lang="en-US" sz="240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400" b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</a:t>
            </a:r>
            <a:r>
              <a:rPr lang="pt-PT" sz="24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idLivro</a:t>
            </a:r>
            <a:endParaRPr lang="en-US" sz="240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400" b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Justificação:</a:t>
            </a:r>
            <a:r>
              <a:rPr lang="pt-PT" sz="24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Atributo de menor tamanho</a:t>
            </a:r>
            <a:endParaRPr lang="en-US" sz="240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400" b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secundárias:</a:t>
            </a:r>
            <a:r>
              <a:rPr lang="pt-PT" sz="24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ISBN, ISSN, CodBarras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863340" y="1674469"/>
            <a:ext cx="7741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PT" sz="2800" b="1" dirty="0"/>
              <a:t>Autor</a:t>
            </a:r>
            <a:endParaRPr lang="en-US" sz="2800" b="1" dirty="0"/>
          </a:p>
          <a:p>
            <a:r>
              <a:rPr lang="pt-PT" sz="2800" b="1" dirty="0"/>
              <a:t>Chaves candidatas:</a:t>
            </a:r>
            <a:r>
              <a:rPr lang="pt-PT" sz="2800" dirty="0"/>
              <a:t> idAutor</a:t>
            </a:r>
            <a:endParaRPr lang="en-US" sz="2800" dirty="0"/>
          </a:p>
          <a:p>
            <a:r>
              <a:rPr lang="pt-PT" sz="2800" b="1" dirty="0"/>
              <a:t>Chave primária escolhida:</a:t>
            </a:r>
            <a:r>
              <a:rPr lang="pt-PT" sz="2800" dirty="0"/>
              <a:t> idAutor</a:t>
            </a:r>
            <a:endParaRPr lang="en-US" sz="2800" dirty="0"/>
          </a:p>
          <a:p>
            <a:r>
              <a:rPr lang="pt-PT" sz="2800" b="1" dirty="0"/>
              <a:t>Justificação:</a:t>
            </a:r>
            <a:r>
              <a:rPr lang="pt-PT" sz="2800" dirty="0"/>
              <a:t> O único atributo que pode identificar univocamente uma instância de entidade.</a:t>
            </a:r>
            <a:endParaRPr lang="en-US" sz="2800" dirty="0"/>
          </a:p>
          <a:p>
            <a:r>
              <a:rPr lang="pt-PT" sz="2800" b="1" dirty="0"/>
              <a:t>Chaves secundárias:</a:t>
            </a:r>
            <a:r>
              <a:rPr lang="pt-PT" sz="2800" dirty="0"/>
              <a:t> Nenhumas</a:t>
            </a:r>
            <a:endParaRPr lang="en-US" sz="2800" dirty="0"/>
          </a:p>
        </p:txBody>
      </p:sp>
      <p:sp>
        <p:nvSpPr>
          <p:cNvPr id="8" name="Retângulo 7"/>
          <p:cNvSpPr/>
          <p:nvPr/>
        </p:nvSpPr>
        <p:spPr>
          <a:xfrm>
            <a:off x="4876800" y="1469832"/>
            <a:ext cx="7741920" cy="253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SzPts val="1400"/>
            </a:pPr>
            <a:r>
              <a:rPr lang="pt-PT" sz="3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Editora</a:t>
            </a:r>
            <a:endParaRPr lang="en-US" sz="3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idEditora, Designacao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idEditora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Chave de menor tamanho não textual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Designacao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19500" y="2461591"/>
            <a:ext cx="6918960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SzPts val="1400"/>
            </a:pPr>
            <a:r>
              <a:rPr lang="pt-PT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Exemplar</a:t>
            </a:r>
            <a:endParaRPr lang="en-US" sz="36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idExemplar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idExemplar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Justificação: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único atributo que pode identificar univocamente uma instância de entidade.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secundárias: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Nenhumas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863340" y="2148790"/>
            <a:ext cx="6096000" cy="262379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SzPts val="1400"/>
            </a:pPr>
            <a:r>
              <a:rPr lang="pt-PT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Requisição</a:t>
            </a:r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idRequisicao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idRequisicao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Justificação: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único atributo que pode identificar univocamente uma instância de entidade.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secundárias:</a:t>
            </a: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Nenhumas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863340" y="2138426"/>
            <a:ext cx="7616190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SzPts val="1400"/>
            </a:pPr>
            <a:r>
              <a:rPr lang="pt-PT" sz="3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Localização</a:t>
            </a:r>
            <a:endParaRPr lang="en-US" sz="36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idLocal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 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idLocal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 único atributo que pode identificar univocamente uma instância de entidade.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secundárias:</a:t>
            </a:r>
            <a:r>
              <a:rPr lang="pt-PT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Nenhumas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07180" y="2527813"/>
            <a:ext cx="6096000" cy="2946961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  <a:buSzPts val="1400"/>
            </a:pPr>
            <a:r>
              <a:rPr lang="pt-PT" sz="3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Utilizador</a:t>
            </a:r>
            <a:endParaRPr lang="en-US" sz="3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idUser, CC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idUser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Atributo de menor tamanho e de menor probabilidade de ser alterado.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CC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52900" y="1825624"/>
            <a:ext cx="6096000" cy="29469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300"/>
              </a:spcAft>
            </a:pPr>
            <a:r>
              <a:rPr lang="pt-PT" sz="3200" b="1" dirty="0">
                <a:latin typeface="Arial" panose="020B0604020202020204" pitchFamily="34" charset="0"/>
              </a:rPr>
              <a:t>Colecção</a:t>
            </a:r>
            <a:endParaRPr lang="en-US" sz="32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candidatas: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idColecao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 primária escolhida: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idColecao 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Justificação: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único atributo que pode identificar univocamente uma instância de entidade.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Chaves secundárias:</a:t>
            </a: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Nenhumas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650" y="352425"/>
            <a:ext cx="10515600" cy="1325563"/>
          </a:xfrm>
        </p:spPr>
        <p:txBody>
          <a:bodyPr/>
          <a:lstStyle/>
          <a:p>
            <a:r>
              <a:rPr lang="pt-PT" dirty="0" smtClean="0"/>
              <a:t>Conteúdo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501650" y="1574008"/>
            <a:ext cx="5232400" cy="4886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096000" y="1573216"/>
            <a:ext cx="5626100" cy="4886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501650" y="1574008"/>
            <a:ext cx="11474450" cy="4740275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pt-PT" sz="1800" dirty="0" smtClean="0"/>
              <a:t>Resumo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Contextualização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Caso de estudo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Motivação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Objetivos</a:t>
            </a:r>
          </a:p>
          <a:p>
            <a:pPr>
              <a:lnSpc>
                <a:spcPct val="170000"/>
              </a:lnSpc>
            </a:pPr>
            <a:r>
              <a:rPr lang="pt-PT" sz="1800" dirty="0" smtClean="0"/>
              <a:t>Modelo Conceptual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Técnicas de levantamento de requisitos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Requisitos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das Entidades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dos Relacionamentos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dos Atributos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das Chaves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Validação do Modelo Conceptual segundo os requisitos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/>
              <a:t>Validação do Modelo Conceptual segundo as transações</a:t>
            </a:r>
          </a:p>
          <a:p>
            <a:pPr>
              <a:lnSpc>
                <a:spcPct val="170000"/>
              </a:lnSpc>
            </a:pPr>
            <a:r>
              <a:rPr lang="pt-PT" sz="1800" dirty="0" smtClean="0"/>
              <a:t>Modelo Lógico</a:t>
            </a:r>
          </a:p>
          <a:p>
            <a:pPr>
              <a:lnSpc>
                <a:spcPct val="170000"/>
              </a:lnSpc>
            </a:pPr>
            <a:r>
              <a:rPr lang="pt-PT" sz="1800" dirty="0" smtClean="0"/>
              <a:t>Modelo físico</a:t>
            </a:r>
          </a:p>
        </p:txBody>
      </p:sp>
    </p:spTree>
    <p:extLst>
      <p:ext uri="{BB962C8B-B14F-4D97-AF65-F5344CB8AC3E}">
        <p14:creationId xmlns:p14="http://schemas.microsoft.com/office/powerpoint/2010/main" val="22028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Validação do Modelo Conceptual segundo os requisitos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44218" y="186538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Sa</a:t>
            </a:r>
            <a:r>
              <a:rPr lang="pt-PT" dirty="0" smtClean="0"/>
              <a:t>ber </a:t>
            </a:r>
            <a:r>
              <a:rPr lang="pt-PT" dirty="0"/>
              <a:t>a designação de todas as coleções </a:t>
            </a:r>
            <a:r>
              <a:rPr lang="pt-PT" dirty="0" smtClean="0"/>
              <a:t>existentes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quantos livros cada colecção </a:t>
            </a:r>
            <a:r>
              <a:rPr lang="pt-PT" dirty="0" smtClean="0"/>
              <a:t>tem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lista de nomes dos autores dos livros da biblioteca.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 apelido e primeiros nomes de um autor.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lista de editoras dos livros da biblioteca</a:t>
            </a:r>
            <a:r>
              <a:rPr lang="pt-PT" dirty="0" smtClean="0"/>
              <a:t>.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Para uma dada editora, saber a sua designação.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Pesquisar um livro segundo: ISSN, ISBN, código de barras e título.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os livros que um autor escreveu.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os livros que uma editora publicou.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os livros pertencentes a uma colecção</a:t>
            </a:r>
            <a:r>
              <a:rPr lang="pt-PT" dirty="0" smtClean="0"/>
              <a:t>.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516834"/>
            <a:ext cx="10515600" cy="6341165"/>
          </a:xfrm>
        </p:spPr>
        <p:txBody>
          <a:bodyPr>
            <a:normAutofit fontScale="85000" lnSpcReduction="10000"/>
          </a:bodyPr>
          <a:lstStyle/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Saber os livros que têm uma dada CDU.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Fazer pesquisa por título do livro, que corresponde a obter uma lista de livros que têm no seu título o conjunto de palavras indicado no campo da pesquisa.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Para um dado livro, saber o seu ISSN, ISBN, código de barras, título, editora, autor, edição, CDU, ano de publicação e número de exemplares.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Saber a localização de livros de uma certa CDU.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Para cada exemplar saber o estado de disponibilidade (reservado, requisitado ou não requisitável), o estado de conservação do exemplar bem como a sua localização na biblioteca (piso, estante e prateleira).</a:t>
            </a:r>
            <a:endParaRPr lang="en-US" dirty="0" smtClean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Reservar exemplares de um ou mais livros.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Saber data de reserva e seu estado (pendente, exemplar disponível para levantamento, reserva concluída ou cancelada).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Cancelar reserva de exemplar.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558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46760" y="384313"/>
            <a:ext cx="10515600" cy="6241773"/>
          </a:xfrm>
        </p:spPr>
        <p:txBody>
          <a:bodyPr>
            <a:normAutofit fontScale="85000" lnSpcReduction="20000"/>
          </a:bodyPr>
          <a:lstStyle/>
          <a:p>
            <a:pPr marL="514350" indent="-514350" fontAlgn="base">
              <a:lnSpc>
                <a:spcPct val="120000"/>
              </a:lnSpc>
              <a:buFont typeface="+mj-lt"/>
              <a:buAutoNum type="arabicPeriod" startAt="19"/>
            </a:pPr>
            <a:r>
              <a:rPr lang="pt-PT" dirty="0" smtClean="0"/>
              <a:t>Efetuar requisição de um exemplar.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9"/>
            </a:pPr>
            <a:r>
              <a:rPr lang="pt-PT" dirty="0" smtClean="0"/>
              <a:t>Para uma requisição, saber o seu estado (ativa ou não), em que data foi realizada, em que data deverá ser entregue o exemplar qual o número de renovações efetuado e qual o número de máximo de renovações em vigor na data da reserva.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9"/>
            </a:pPr>
            <a:r>
              <a:rPr lang="pt-PT" dirty="0" smtClean="0"/>
              <a:t>Renovar uma requisição, não excedendo o número máximo de renovações permitido.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 smtClean="0"/>
              <a:t>Concluir </a:t>
            </a:r>
            <a:r>
              <a:rPr lang="pt-PT" dirty="0"/>
              <a:t>requisição, que corresponde à devolução do exemplar requisitado</a:t>
            </a:r>
            <a:r>
              <a:rPr lang="pt-PT" dirty="0" smtClean="0"/>
              <a:t>.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/>
              <a:t>Gerar estatísticas de número de renovações médio e saber quantos utilizadores usam o número máximo de requisições permitidas</a:t>
            </a:r>
            <a:r>
              <a:rPr lang="pt-PT" dirty="0" smtClean="0"/>
              <a:t>.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 smtClean="0">
                <a:effectLst/>
              </a:rPr>
              <a:t>Registar utilizadores internos ou externos como requisitantes.</a:t>
            </a:r>
            <a:endParaRPr lang="en-US" dirty="0" smtClean="0">
              <a:effectLst/>
            </a:endParaRP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 smtClean="0">
                <a:effectLst/>
              </a:rPr>
              <a:t>Para um dado utilizador, saber o seu tipo, nome, email (contacto principal), CC, número mecanográfico e contacto alternativo (telefone).</a:t>
            </a:r>
            <a:endParaRPr lang="en-US" dirty="0" smtClean="0">
              <a:effectLst/>
            </a:endParaRP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/>
              <a:t>Saber os utilizadores que reservaram/requisitaram determinado exemplar</a:t>
            </a:r>
            <a:r>
              <a:rPr lang="pt-PT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PT" sz="2800" b="1" dirty="0" smtClean="0"/>
              <a:t>Validação do Modelo Conceptual segundo as </a:t>
            </a:r>
            <a:r>
              <a:rPr lang="pt-PT" sz="2800" b="1" u="sng" dirty="0" smtClean="0"/>
              <a:t>transações</a:t>
            </a:r>
            <a:endParaRPr lang="en-US" b="1" u="sng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pt-PT" dirty="0"/>
              <a:t>Qual(is) a(s) localização(ões) (piso, estante e prateleira) dos exemplares de um livro com determinado título?</a:t>
            </a:r>
            <a:endParaRPr lang="en-US" dirty="0"/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pt-PT" dirty="0"/>
              <a:t>Efetuar uma requisição</a:t>
            </a:r>
            <a:endParaRPr lang="en-US" dirty="0"/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pt-PT" dirty="0" smtClean="0"/>
              <a:t>Efetuar </a:t>
            </a:r>
            <a:r>
              <a:rPr lang="pt-PT" dirty="0"/>
              <a:t>uma reserva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3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4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30" y="0"/>
            <a:ext cx="8705850" cy="686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501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</a:t>
            </a:r>
            <a:r>
              <a:rPr lang="pt-PT" dirty="0" smtClean="0"/>
              <a:t>lógico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1805940"/>
            <a:ext cx="10820400" cy="4846320"/>
          </a:xfrm>
        </p:spPr>
        <p:txBody>
          <a:bodyPr>
            <a:normAutofit fontScale="70000" lnSpcReduction="20000"/>
          </a:bodyPr>
          <a:lstStyle/>
          <a:p>
            <a:r>
              <a:rPr lang="pt-PT" dirty="0" smtClean="0"/>
              <a:t>Derivação dos Relacionamentos</a:t>
            </a:r>
          </a:p>
          <a:p>
            <a:pPr lvl="1"/>
            <a:r>
              <a:rPr lang="pt-PT" b="1" dirty="0" smtClean="0"/>
              <a:t>Derivação </a:t>
            </a:r>
            <a:r>
              <a:rPr lang="pt-PT" b="1" dirty="0"/>
              <a:t>do Modelo para Obtenção de Tabelas </a:t>
            </a:r>
            <a:endParaRPr lang="pt-PT" b="1" dirty="0" smtClean="0"/>
          </a:p>
          <a:p>
            <a:pPr lvl="1"/>
            <a:r>
              <a:rPr lang="pt-PT" b="1" dirty="0" smtClean="0"/>
              <a:t>Escolha </a:t>
            </a:r>
            <a:r>
              <a:rPr lang="pt-PT" b="1" dirty="0"/>
              <a:t>das Chaves Estrangeiras </a:t>
            </a:r>
            <a:endParaRPr lang="en-US" b="1" dirty="0"/>
          </a:p>
          <a:p>
            <a:r>
              <a:rPr lang="pt-PT" b="1" dirty="0" smtClean="0"/>
              <a:t>Validação </a:t>
            </a:r>
            <a:r>
              <a:rPr lang="pt-PT" b="1" dirty="0"/>
              <a:t>segundo Regras de </a:t>
            </a:r>
            <a:r>
              <a:rPr lang="pt-PT" b="1" dirty="0" smtClean="0"/>
              <a:t>Normalização</a:t>
            </a:r>
          </a:p>
          <a:p>
            <a:pPr lvl="1"/>
            <a:r>
              <a:rPr lang="pt-PT" b="1" dirty="0" smtClean="0"/>
              <a:t>1ª, 2ª e 3ª Forma Normal </a:t>
            </a:r>
            <a:endParaRPr lang="pt-PT" b="1" dirty="0"/>
          </a:p>
          <a:p>
            <a:r>
              <a:rPr lang="pt-PT" b="1" dirty="0" smtClean="0"/>
              <a:t>Validação </a:t>
            </a:r>
            <a:r>
              <a:rPr lang="pt-PT" b="1" dirty="0"/>
              <a:t>segundo </a:t>
            </a:r>
            <a:r>
              <a:rPr lang="pt-PT" b="1" dirty="0" smtClean="0"/>
              <a:t>Transações	</a:t>
            </a:r>
          </a:p>
          <a:p>
            <a:pPr lvl="1"/>
            <a:r>
              <a:rPr lang="pt-PT" b="1" dirty="0"/>
              <a:t>Qual(is) a(s) localização(ões) (piso, estante e prateleira) dos exemplares de um livro com determinado título?</a:t>
            </a:r>
            <a:endParaRPr lang="en-US" b="1" dirty="0"/>
          </a:p>
          <a:p>
            <a:pPr lvl="1"/>
            <a:r>
              <a:rPr lang="pt-PT" dirty="0"/>
              <a:t>Efetuar uma </a:t>
            </a:r>
            <a:r>
              <a:rPr lang="pt-PT" dirty="0" smtClean="0"/>
              <a:t>requisição</a:t>
            </a:r>
          </a:p>
          <a:p>
            <a:pPr lvl="1"/>
            <a:r>
              <a:rPr lang="pt-PT" dirty="0" smtClean="0"/>
              <a:t>Efetuar Reserva</a:t>
            </a:r>
            <a:endParaRPr lang="pt-PT" dirty="0"/>
          </a:p>
          <a:p>
            <a:r>
              <a:rPr lang="pt-PT" b="1" dirty="0" smtClean="0"/>
              <a:t>Verificação </a:t>
            </a:r>
            <a:r>
              <a:rPr lang="pt-PT" b="1" dirty="0"/>
              <a:t>das Restrições de </a:t>
            </a:r>
            <a:r>
              <a:rPr lang="pt-PT" b="1" dirty="0" smtClean="0"/>
              <a:t>Integridade</a:t>
            </a:r>
            <a:endParaRPr lang="en-US" b="1" dirty="0"/>
          </a:p>
          <a:p>
            <a:pPr lvl="1"/>
            <a:r>
              <a:rPr lang="pt-PT" dirty="0" smtClean="0"/>
              <a:t>Integridade de Domínio </a:t>
            </a:r>
          </a:p>
          <a:p>
            <a:pPr lvl="1"/>
            <a:r>
              <a:rPr lang="pt-PT" dirty="0" smtClean="0"/>
              <a:t>Integridade de Entidade</a:t>
            </a:r>
          </a:p>
          <a:p>
            <a:pPr lvl="1"/>
            <a:r>
              <a:rPr lang="pt-PT" dirty="0" smtClean="0"/>
              <a:t>Integridade Referencial</a:t>
            </a:r>
          </a:p>
          <a:p>
            <a:pPr lvl="1"/>
            <a:r>
              <a:rPr lang="pt-PT" dirty="0" smtClean="0"/>
              <a:t>Restrições de Multiplicidade</a:t>
            </a:r>
          </a:p>
          <a:p>
            <a:pPr lvl="1"/>
            <a:r>
              <a:rPr lang="pt-PT" dirty="0" smtClean="0"/>
              <a:t>Restrições Gerais</a:t>
            </a:r>
          </a:p>
          <a:p>
            <a:r>
              <a:rPr lang="pt-PT" b="1" dirty="0" smtClean="0"/>
              <a:t>Validação </a:t>
            </a:r>
            <a:r>
              <a:rPr lang="pt-PT" b="1" dirty="0"/>
              <a:t>de modelo lógico com </a:t>
            </a:r>
            <a:r>
              <a:rPr lang="pt-PT" b="1" dirty="0" smtClean="0"/>
              <a:t>utilizador</a:t>
            </a:r>
          </a:p>
          <a:p>
            <a:r>
              <a:rPr lang="pt-PT" b="1" dirty="0" smtClean="0"/>
              <a:t>Tamanho </a:t>
            </a:r>
            <a:r>
              <a:rPr lang="pt-PT" b="1" dirty="0"/>
              <a:t>inicial e Crescimento Futuro</a:t>
            </a:r>
            <a:endParaRPr lang="en-US" b="1" dirty="0"/>
          </a:p>
          <a:p>
            <a:endParaRPr lang="en-US" b="1" dirty="0"/>
          </a:p>
          <a:p>
            <a:endParaRPr lang="pt-PT" dirty="0" smtClean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0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2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Resumo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2000" cy="45751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 smtClean="0"/>
              <a:t>Desenvolvimento de uma base de dados 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Requisitos de funcionamento da Biblioteca Geral da Universidade do Minho (BGUM)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Sistemas de consultas bibliográficas e de requisições</a:t>
            </a:r>
            <a:endParaRPr lang="pt-PT" sz="2400" dirty="0"/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Levantamento de Requisitos e análise 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Modelo conceptual e L</a:t>
            </a:r>
            <a:r>
              <a:rPr lang="en-US" sz="2400" dirty="0" smtClean="0"/>
              <a:t>ógico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Modelo físico, tamanho, povoamento…</a:t>
            </a:r>
          </a:p>
        </p:txBody>
      </p:sp>
    </p:spTree>
    <p:extLst>
      <p:ext uri="{BB962C8B-B14F-4D97-AF65-F5344CB8AC3E}">
        <p14:creationId xmlns:p14="http://schemas.microsoft.com/office/powerpoint/2010/main" val="40701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0"/>
            <a:ext cx="9624060" cy="686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507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Físico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Tradução do modelo lógico para um SGBD e consequente </a:t>
            </a:r>
            <a:r>
              <a:rPr lang="pt-PT" dirty="0" smtClean="0"/>
              <a:t>implementação</a:t>
            </a:r>
          </a:p>
          <a:p>
            <a:pPr lvl="1"/>
            <a:r>
              <a:rPr lang="pt-PT" dirty="0" smtClean="0"/>
              <a:t>Relações Base</a:t>
            </a:r>
          </a:p>
          <a:p>
            <a:pPr lvl="1"/>
            <a:r>
              <a:rPr lang="pt-PT" dirty="0" smtClean="0"/>
              <a:t>Representação de Atributos derivados</a:t>
            </a:r>
          </a:p>
          <a:p>
            <a:pPr lvl="1"/>
            <a:r>
              <a:rPr lang="pt-PT" dirty="0" smtClean="0"/>
              <a:t>Restrições gerais</a:t>
            </a:r>
          </a:p>
          <a:p>
            <a:pPr lvl="1"/>
            <a:endParaRPr lang="pt-PT" dirty="0"/>
          </a:p>
          <a:p>
            <a:pPr marL="201168" lvl="1" indent="0">
              <a:buNone/>
            </a:pPr>
            <a:r>
              <a:rPr lang="pt-PT" dirty="0" smtClean="0"/>
              <a:t>Análise de Transações</a:t>
            </a:r>
          </a:p>
          <a:p>
            <a:pPr marL="201168" lvl="1" indent="0">
              <a:buNone/>
            </a:pPr>
            <a:endParaRPr lang="pt-PT" dirty="0" smtClean="0"/>
          </a:p>
          <a:p>
            <a:pPr marL="201168" lvl="1" indent="0">
              <a:buNone/>
            </a:pPr>
            <a:r>
              <a:rPr lang="pt-PT" dirty="0" smtClean="0"/>
              <a:t>Estimativa dos Requisitos de Espaço em Disco</a:t>
            </a:r>
          </a:p>
          <a:p>
            <a:pPr lvl="1"/>
            <a:r>
              <a:rPr lang="pt-PT" dirty="0" smtClean="0"/>
              <a:t>Povoamento </a:t>
            </a:r>
            <a:r>
              <a:rPr lang="pt-PT" dirty="0"/>
              <a:t>e tamanho inicial</a:t>
            </a:r>
          </a:p>
          <a:p>
            <a:pPr lvl="1"/>
            <a:r>
              <a:rPr lang="pt-PT" dirty="0"/>
              <a:t>Crescimento Futuro</a:t>
            </a:r>
          </a:p>
          <a:p>
            <a:pPr marL="201168" lvl="1" indent="0">
              <a:buNone/>
            </a:pPr>
            <a:r>
              <a:rPr lang="pt-PT" dirty="0"/>
              <a:t>Definição das Vistas de Utilização e Regras de </a:t>
            </a:r>
            <a:r>
              <a:rPr lang="pt-PT" dirty="0" smtClean="0"/>
              <a:t>Acesso</a:t>
            </a:r>
          </a:p>
          <a:p>
            <a:pPr marL="201168" lvl="1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055697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34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/>
              <a:t>Conclusões e Trabalho </a:t>
            </a:r>
            <a:r>
              <a:rPr lang="pt-PT" b="1" dirty="0" smtClean="0"/>
              <a:t>Futuro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6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CONTEXTUALIZAÇÃO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400" dirty="0" smtClean="0"/>
              <a:t>As universidades são consideradas como portais maiores de conhecimento.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Aquisição de competências práticas e desenvolvimento do pensamento crítico e analítico. 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Acesso fácil à informação.</a:t>
            </a:r>
          </a:p>
          <a:p>
            <a:pPr algn="just"/>
            <a:endParaRPr lang="pt-PT" dirty="0"/>
          </a:p>
          <a:p>
            <a:pPr algn="just"/>
            <a:r>
              <a:rPr lang="pt-PT" b="1" dirty="0" smtClean="0"/>
              <a:t>Internet vs Biblioteca</a:t>
            </a:r>
          </a:p>
          <a:p>
            <a:endParaRPr lang="pt-PT" dirty="0"/>
          </a:p>
          <a:p>
            <a:endParaRPr lang="en-US" dirty="0"/>
          </a:p>
        </p:txBody>
      </p:sp>
      <p:pic>
        <p:nvPicPr>
          <p:cNvPr id="2050" name="Picture 2" descr="https://alexleonuri.files.wordpress.com/2011/08/books-vs-ne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3630612"/>
            <a:ext cx="2819400" cy="2266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53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 DE ESTUDO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31304" y="1690688"/>
            <a:ext cx="11542644" cy="4908895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buNone/>
            </a:pPr>
            <a:r>
              <a:rPr lang="pt-PT" b="1" dirty="0" smtClean="0"/>
              <a:t>Serviços:</a:t>
            </a:r>
          </a:p>
          <a:p>
            <a:pPr lvl="0" algn="just">
              <a:lnSpc>
                <a:spcPct val="170000"/>
              </a:lnSpc>
            </a:pPr>
            <a:r>
              <a:rPr lang="pt-PT" dirty="0" smtClean="0"/>
              <a:t>Consulta </a:t>
            </a:r>
            <a:r>
              <a:rPr lang="pt-PT" dirty="0"/>
              <a:t>de presença dos fundos documentais das bibliotecas; </a:t>
            </a:r>
            <a:endParaRPr lang="en-US" dirty="0"/>
          </a:p>
          <a:p>
            <a:pPr lvl="0" algn="just">
              <a:lnSpc>
                <a:spcPct val="170000"/>
              </a:lnSpc>
            </a:pPr>
            <a:r>
              <a:rPr lang="pt-PT" dirty="0"/>
              <a:t>Empréstimo de publicações para leitura domiciliária; </a:t>
            </a:r>
            <a:endParaRPr lang="en-US" dirty="0"/>
          </a:p>
          <a:p>
            <a:pPr lvl="0" algn="just">
              <a:lnSpc>
                <a:spcPct val="170000"/>
              </a:lnSpc>
            </a:pPr>
            <a:r>
              <a:rPr lang="pt-PT" dirty="0"/>
              <a:t>Assistência a pesquisas em bases de dados a pedido dos utilizadores; </a:t>
            </a:r>
            <a:endParaRPr lang="pt-PT" dirty="0" smtClean="0"/>
          </a:p>
          <a:p>
            <a:pPr marL="0" indent="0" algn="just">
              <a:buNone/>
            </a:pPr>
            <a:r>
              <a:rPr lang="pt-PT" b="1" dirty="0" smtClean="0"/>
              <a:t>Ações:</a:t>
            </a:r>
          </a:p>
          <a:p>
            <a:pPr lvl="0" algn="just">
              <a:lnSpc>
                <a:spcPct val="170000"/>
              </a:lnSpc>
            </a:pPr>
            <a:r>
              <a:rPr lang="pt-PT" dirty="0"/>
              <a:t>Consultar o catálogo bibliográfico da UM (livros, revistas e outros suportes de informação disponíveis nas bibliotecas UM), bases de dados bibliográficas, revistas em formato eletrónico e outros recursos de informação; </a:t>
            </a:r>
            <a:endParaRPr lang="en-US" dirty="0"/>
          </a:p>
          <a:p>
            <a:pPr lvl="0" algn="just">
              <a:lnSpc>
                <a:spcPct val="170000"/>
              </a:lnSpc>
            </a:pPr>
            <a:r>
              <a:rPr lang="pt-PT" dirty="0"/>
              <a:t>Consultar ficha de utilizador, onde é possível renovar e reservar empréstimos e publicações</a:t>
            </a:r>
            <a:r>
              <a:rPr lang="pt-PT" dirty="0" smtClean="0"/>
              <a:t>.</a:t>
            </a:r>
            <a:endParaRPr lang="en-US" dirty="0"/>
          </a:p>
        </p:txBody>
      </p:sp>
      <p:pic>
        <p:nvPicPr>
          <p:cNvPr id="3074" name="Picture 2" descr="http://gonzaloblog.files.wordpress.com/2011/08/internet-vs-bibliotec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75" y="676275"/>
            <a:ext cx="2857500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2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richgrof.com/wp-content/uploads/2014/09/Employee-Motivation1.jpg?7b47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553" y="4791678"/>
            <a:ext cx="3247447" cy="203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PT" dirty="0" smtClean="0"/>
              <a:t>Sistemas de informação estão acrescer em dimensão;</a:t>
            </a:r>
          </a:p>
          <a:p>
            <a:pPr algn="just">
              <a:lnSpc>
                <a:spcPct val="170000"/>
              </a:lnSpc>
            </a:pPr>
            <a:r>
              <a:rPr lang="pt-PT" dirty="0" smtClean="0"/>
              <a:t>Necessidade premente de uma resposta eficiente e eficaz.</a:t>
            </a:r>
            <a:endParaRPr lang="pt-PT" dirty="0"/>
          </a:p>
          <a:p>
            <a:pPr algn="just">
              <a:lnSpc>
                <a:spcPct val="170000"/>
              </a:lnSpc>
            </a:pPr>
            <a:r>
              <a:rPr lang="pt-PT" dirty="0" smtClean="0"/>
              <a:t>O caso de estudo permite perceber o funcionamento de uma biblioteca.</a:t>
            </a:r>
          </a:p>
          <a:p>
            <a:pPr algn="just">
              <a:lnSpc>
                <a:spcPct val="170000"/>
              </a:lnSpc>
            </a:pPr>
            <a:r>
              <a:rPr lang="pt-PT" dirty="0" smtClean="0"/>
              <a:t>Pode ser reaproveitado para outros casos de estudo (comércio a retalho, etc. …) pois envolve a catalogação e localização dos produtos em questão.</a:t>
            </a:r>
            <a:endParaRPr lang="pt-PT" dirty="0"/>
          </a:p>
          <a:p>
            <a:pPr algn="just">
              <a:lnSpc>
                <a:spcPct val="170000"/>
              </a:lnSpc>
            </a:pPr>
            <a:r>
              <a:rPr lang="pt-PT" dirty="0" smtClean="0"/>
              <a:t>Solidificar de forma estruturada conhecimentos fundamentais na conceção, desenho e implementação de uma base de dados relacional.</a:t>
            </a:r>
            <a:endParaRPr lang="en-US" dirty="0"/>
          </a:p>
        </p:txBody>
      </p:sp>
      <p:pic>
        <p:nvPicPr>
          <p:cNvPr id="4098" name="Picture 2" descr="http://thumbs.dreamstime.com/z/m%C3%BAsculo-903547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8"/>
          <a:stretch/>
        </p:blipFill>
        <p:spPr bwMode="auto">
          <a:xfrm>
            <a:off x="10109123" y="58139"/>
            <a:ext cx="2082877" cy="176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444486"/>
            <a:ext cx="10515600" cy="494306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3200" dirty="0" smtClean="0"/>
              <a:t>Criar um sistema de Base de Dados que respeite os requisitos da BGUM para satisfazer os seus utilizadores.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800" dirty="0" smtClean="0"/>
              <a:t>Para isso foi seguido um modelo de desenvolvimento de base de dados por etapas: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Recolher informação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Analisar informação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Elaborar modelos conceptual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pt-PT" sz="2000" dirty="0" smtClean="0"/>
              <a:t>lógico e físico (de acordo com os requisitos)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Validar os mesmos</a:t>
            </a:r>
          </a:p>
        </p:txBody>
      </p:sp>
      <p:pic>
        <p:nvPicPr>
          <p:cNvPr id="4" name="Picture 6" descr="http://seekingawesome.com/wp-content/uploads/2013/10/Goa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49" y="4197100"/>
            <a:ext cx="4575451" cy="2190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46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MODELO CONCEPTUAL</a:t>
            </a:r>
            <a:endParaRPr lang="en-US" b="1" dirty="0"/>
          </a:p>
        </p:txBody>
      </p:sp>
      <p:sp>
        <p:nvSpPr>
          <p:cNvPr id="5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sz="3000" dirty="0" smtClean="0"/>
              <a:t>Levantamento de Requisitos</a:t>
            </a:r>
          </a:p>
          <a:p>
            <a:pPr algn="just">
              <a:lnSpc>
                <a:spcPct val="150000"/>
              </a:lnSpc>
            </a:pPr>
            <a:r>
              <a:rPr lang="pt-PT" sz="3000" dirty="0" smtClean="0"/>
              <a:t>Identificação das Entidades</a:t>
            </a:r>
          </a:p>
          <a:p>
            <a:pPr algn="just">
              <a:lnSpc>
                <a:spcPct val="150000"/>
              </a:lnSpc>
            </a:pPr>
            <a:r>
              <a:rPr lang="pt-PT" sz="3000" dirty="0" smtClean="0"/>
              <a:t>Identificação dos Relacionamentos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Identificação dos Atributos</a:t>
            </a:r>
            <a:endParaRPr lang="pt-PT" sz="3000" dirty="0" smtClean="0"/>
          </a:p>
          <a:p>
            <a:pPr algn="just">
              <a:lnSpc>
                <a:spcPct val="150000"/>
              </a:lnSpc>
            </a:pPr>
            <a:r>
              <a:rPr lang="pt-PT" sz="3000" dirty="0" smtClean="0"/>
              <a:t>Identificação das Chaves</a:t>
            </a:r>
          </a:p>
          <a:p>
            <a:pPr algn="just">
              <a:lnSpc>
                <a:spcPct val="150000"/>
              </a:lnSpc>
            </a:pPr>
            <a:r>
              <a:rPr lang="pt-PT" sz="3000" dirty="0"/>
              <a:t>Validação do Modelo Conceptual segundo os </a:t>
            </a:r>
            <a:r>
              <a:rPr lang="pt-PT" sz="3000" dirty="0" smtClean="0"/>
              <a:t>requisitos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pt-PT" sz="3000" dirty="0"/>
              <a:t>Validação do Modelo Conceptual segundo as transações</a:t>
            </a:r>
            <a:endParaRPr lang="en-US" sz="3000" dirty="0"/>
          </a:p>
          <a:p>
            <a:endParaRPr lang="en-US" dirty="0"/>
          </a:p>
        </p:txBody>
      </p:sp>
      <p:pic>
        <p:nvPicPr>
          <p:cNvPr id="5124" name="Picture 4" descr="http://thumbs.dreamstime.com/z/d-white-people-search-database-concept-man-magnifying-glass-conceptual-background-5735156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7"/>
          <a:stretch/>
        </p:blipFill>
        <p:spPr bwMode="auto">
          <a:xfrm>
            <a:off x="7535459" y="761999"/>
            <a:ext cx="3975307" cy="357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Levantamento de requisitos - técnicas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5832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smtClean="0"/>
              <a:t>Técnicas de levantamento de requisitos</a:t>
            </a:r>
          </a:p>
          <a:p>
            <a:pPr lvl="1">
              <a:lnSpc>
                <a:spcPct val="150000"/>
              </a:lnSpc>
            </a:pPr>
            <a:r>
              <a:rPr lang="pt-PT" sz="3200" dirty="0" smtClean="0"/>
              <a:t>Observação do comportamento</a:t>
            </a:r>
          </a:p>
          <a:p>
            <a:pPr lvl="1">
              <a:lnSpc>
                <a:spcPct val="150000"/>
              </a:lnSpc>
            </a:pPr>
            <a:r>
              <a:rPr lang="pt-PT" sz="3200" dirty="0" smtClean="0"/>
              <a:t>Entrevistas</a:t>
            </a:r>
          </a:p>
          <a:p>
            <a:pPr lvl="1">
              <a:lnSpc>
                <a:spcPct val="150000"/>
              </a:lnSpc>
            </a:pPr>
            <a:r>
              <a:rPr lang="pt-PT" sz="3200" dirty="0" smtClean="0"/>
              <a:t>Pesquisas na internet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170" name="Picture 2" descr="http://www.dumblittleman.com/wp-content/uploads/2014/06/Answering-hard-questions-during-a-job-int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058" y="3578349"/>
            <a:ext cx="3779768" cy="27335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encrypted-tbn2.gstatic.com/images?q=tbn:ANd9GcQMnTBgMwiV8Jjn9SGY8WL50kf1l-0I_0rFqXy90xGs-XcsW6D3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2" y="1388305"/>
            <a:ext cx="19050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1809</Words>
  <Application>Microsoft Office PowerPoint</Application>
  <PresentationFormat>Ecrã Panorâmico</PresentationFormat>
  <Paragraphs>272</Paragraphs>
  <Slides>33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Century Gothic</vt:lpstr>
      <vt:lpstr>Times New Roman</vt:lpstr>
      <vt:lpstr>Wingdings</vt:lpstr>
      <vt:lpstr>Tema do Office</vt:lpstr>
      <vt:lpstr>BGUM – Gestão de Base de dados Biblioteca Geral da Universidade do Minho </vt:lpstr>
      <vt:lpstr>Conteúdo</vt:lpstr>
      <vt:lpstr>Resumo</vt:lpstr>
      <vt:lpstr>CONTEXTUALIZAÇÃO</vt:lpstr>
      <vt:lpstr>CASO DE ESTUDO</vt:lpstr>
      <vt:lpstr>MOTIVAÇÃO</vt:lpstr>
      <vt:lpstr>OBJETIVOS</vt:lpstr>
      <vt:lpstr>MODELO CONCEPTUAL</vt:lpstr>
      <vt:lpstr>Levantamento de requisitos - técnicas</vt:lpstr>
      <vt:lpstr>Requisitos</vt:lpstr>
      <vt:lpstr>Apresentação do PowerPoint</vt:lpstr>
      <vt:lpstr>Identificação das Entidades</vt:lpstr>
      <vt:lpstr>Apresentação do PowerPoint</vt:lpstr>
      <vt:lpstr>Apresentação do PowerPoint</vt:lpstr>
      <vt:lpstr>Identificação dos Relacionamentos</vt:lpstr>
      <vt:lpstr>Apresentação do PowerPoint</vt:lpstr>
      <vt:lpstr>Apresentação do PowerPoint</vt:lpstr>
      <vt:lpstr>Identificação dos Atributos</vt:lpstr>
      <vt:lpstr>Identificação das Chaves</vt:lpstr>
      <vt:lpstr>Apresentação do PowerPoint</vt:lpstr>
      <vt:lpstr>Validação do Modelo Conceptual segundo os requisitos</vt:lpstr>
      <vt:lpstr>Apresentação do PowerPoint</vt:lpstr>
      <vt:lpstr>Apresentação do PowerPoint</vt:lpstr>
      <vt:lpstr>Validação do Modelo Conceptual segundo as transações</vt:lpstr>
      <vt:lpstr>Apresentação do PowerPoint</vt:lpstr>
      <vt:lpstr>Apresentação do PowerPoint</vt:lpstr>
      <vt:lpstr>Apresentação do PowerPoint</vt:lpstr>
      <vt:lpstr>Modelo lógico</vt:lpstr>
      <vt:lpstr>Apresentação do PowerPoint</vt:lpstr>
      <vt:lpstr>Apresentação do PowerPoint</vt:lpstr>
      <vt:lpstr>Modelo Físico</vt:lpstr>
      <vt:lpstr>Apresentação do PowerPoint</vt:lpstr>
      <vt:lpstr>Conclusões e Trabalho Futuro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BGUM – Gestão de Base de dados</dc:title>
  <dc:creator>ASUS</dc:creator>
  <cp:lastModifiedBy>ASUS</cp:lastModifiedBy>
  <cp:revision>61</cp:revision>
  <dcterms:created xsi:type="dcterms:W3CDTF">2016-01-27T15:02:45Z</dcterms:created>
  <dcterms:modified xsi:type="dcterms:W3CDTF">2016-01-27T23:43:55Z</dcterms:modified>
</cp:coreProperties>
</file>