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Montserrat" panose="020B0604020202020204" charset="0"/>
      <p:regular r:id="rId35"/>
      <p:bold r:id="rId36"/>
    </p:embeddedFont>
    <p:embeddedFont>
      <p:font typeface="Oswald" panose="020B0604020202020204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38" autoAdjust="0"/>
  </p:normalViewPr>
  <p:slideViewPr>
    <p:cSldViewPr snapToGrid="0">
      <p:cViewPr varScale="1">
        <p:scale>
          <a:sx n="90" d="100"/>
          <a:sy n="90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34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/>
              <a:t>Boa tarde. O meu nome é &lt;nome&gt;  e estou aqui para apresentar o trabalho desenvolvido na 1ª fase do projeto da unidade curricular de Base de Dados, que consiste no desenvolvimento do modelo conceptual de na gestão de um sistema documental, que simula o funcionamento de uma biblioteca.</a:t>
            </a:r>
          </a:p>
        </p:txBody>
      </p:sp>
    </p:spTree>
    <p:extLst>
      <p:ext uri="{BB962C8B-B14F-4D97-AF65-F5344CB8AC3E}">
        <p14:creationId xmlns:p14="http://schemas.microsoft.com/office/powerpoint/2010/main" val="24169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8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4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1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4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3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8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1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89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/>
              <a:t>Durante a apresentação, irei introduzir brevemente o caso de estudo abordado, passando de seguida ao levantamento de requisitos, à identificação das entidades, relacionamentos entre as mesmas, e os seus atributos e chaves, expondo por fim o modelo conceptual obtido.</a:t>
            </a:r>
            <a:br>
              <a:rPr lang="pt-PT" dirty="0"/>
            </a:br>
            <a:r>
              <a:rPr lang="pt-PT" dirty="0"/>
              <a:t>Finalizarei a apresentação com uma conclusão, expondo os pontos que cremos terem sido mais importantes durante esta fase de desenvolvimento do projeto.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dirty="0">
                <a:solidFill>
                  <a:schemeClr val="dk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932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298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4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Seguindo o modelo lógico, implementamos o modelo físico que melhor se adequasse às funcionalidades que o nosso sistema precisa. </a:t>
            </a:r>
            <a:br>
              <a:rPr lang="pt-PT"/>
            </a:br>
            <a:r>
              <a:rPr lang="pt-PT"/>
              <a:t>Por questões de comodidade, utilizados o MySQL.</a:t>
            </a:r>
            <a:br>
              <a:rPr lang="pt-PT"/>
            </a:br>
            <a:r>
              <a:rPr lang="pt-PT"/>
              <a:t>Mesmo sabendo que este programa tem limitações, escolhemo-lo pois foi este o programa que nos foi recomendado nas aulas e a sua instalação e compreensão foi mais fácil.</a:t>
            </a:r>
            <a:br>
              <a:rPr lang="pt-PT"/>
            </a:br>
            <a:r>
              <a:rPr lang="pt-PT"/>
              <a:t>(Segurança, comodidade, dimensao do problema… =&gt; mySQL)</a:t>
            </a:r>
            <a:br>
              <a:rPr lang="pt-PT"/>
            </a:br>
            <a:r>
              <a:rPr lang="pt-PT"/>
              <a:t>Em termos de inserção de dados, este SGBD permite a criação de chaves primárias únicas, é mais rápido nas pesquisas e no controlo da integridade.</a:t>
            </a:r>
            <a:br>
              <a:rPr lang="pt-PT"/>
            </a:br>
            <a:endParaRPr lang="pt-PT"/>
          </a:p>
          <a:p>
            <a:pPr lvl="0" rtl="0">
              <a:spcBef>
                <a:spcPts val="0"/>
              </a:spcBef>
              <a:buNone/>
            </a:pPr>
            <a:r>
              <a:rPr lang="pt-PT"/>
              <a:t/>
            </a:r>
            <a:br>
              <a:rPr lang="pt-PT"/>
            </a:br>
            <a:r>
              <a:rPr lang="pt-PT"/>
              <a:t>Relações Base: como representar tabelas e a informação que irão conter nelas; As tabelas são as mesmas que no lógico e o povoamento foi feito de acordo com o necessário ( de cada atributo correspondente a uma Entidade, como por exemplo o Livro, ter idLivro , Titulo, CodBarras, ISBN, Colecção …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/>
            </a:r>
            <a:br>
              <a:rPr lang="pt-PT"/>
            </a:br>
            <a:r>
              <a:rPr lang="pt-PT"/>
              <a:t>Representação de Atributos Derivados: Não fizemos nenhum.</a:t>
            </a:r>
            <a:br>
              <a:rPr lang="pt-PT"/>
            </a:br>
            <a:r>
              <a:rPr lang="pt-PT"/>
              <a:t/>
            </a:r>
            <a:br>
              <a:rPr lang="pt-PT"/>
            </a:b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04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Não escolhemos índices nenhuns para as chaves primárias e estrangeiras porque o MySQL workbench já fez isso por nós;</a:t>
            </a:r>
            <a:br>
              <a:rPr lang="pt-PT"/>
            </a:br>
            <a:r>
              <a:rPr lang="pt-PT"/>
              <a:t>Traduzimos as transações para SQL:</a:t>
            </a:r>
            <a:br>
              <a:rPr lang="pt-PT"/>
            </a:br>
            <a:endParaRPr lang="pt-PT"/>
          </a:p>
          <a:p>
            <a:pPr lvl="0" rtl="0">
              <a:spcBef>
                <a:spcPts val="0"/>
              </a:spcBef>
              <a:buNone/>
            </a:pPr>
            <a:r>
              <a:rPr lang="pt-PT"/>
              <a:t>Efetuar Requisição: método complexo. Assegurar que ninguem requisitou o livro atualizar o estado da reserva e do exemplar.</a:t>
            </a:r>
            <a:br>
              <a:rPr lang="pt-PT"/>
            </a:br>
            <a:r>
              <a:rPr lang="pt-PT"/>
              <a:t>Efetuar Reserva: complexo tb, handler, exemplar é requisitavel? quantas reservas tem? se nao for requisitavbel, mustRollBack! </a:t>
            </a:r>
            <a:br>
              <a:rPr lang="pt-PT"/>
            </a:b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7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Povoamento: milhares de registos, espaço entre 1552KB ; Tamanho total da tabela exemplar 2.266 MB por exemplo… </a:t>
            </a:r>
            <a:br>
              <a:rPr lang="pt-PT"/>
            </a:br>
            <a:r>
              <a:rPr lang="pt-PT"/>
              <a:t>(O que ocupamos mais foram nos exemplares. )</a:t>
            </a:r>
            <a:br>
              <a:rPr lang="pt-PT"/>
            </a:br>
            <a:r>
              <a:rPr lang="pt-PT"/>
              <a:t>Depois temos os relacionamentos, as outras tabelas, autor, editora, etc … com 300 e tal registos por exemplo, etc. … </a:t>
            </a:r>
            <a:br>
              <a:rPr lang="pt-PT"/>
            </a:br>
            <a:endParaRPr lang="pt-PT"/>
          </a:p>
          <a:p>
            <a:pPr lvl="0" rtl="0">
              <a:spcBef>
                <a:spcPts val="0"/>
              </a:spcBef>
              <a:buNone/>
            </a:pPr>
            <a:r>
              <a:rPr lang="pt-PT"/>
              <a:t>Crescimento Futuro: Requisições e reservas vao aumentar mundo e o espaço em disco vai aumentar devido a este aumento. Mais ou menos 50 requisições por dia; Por ano perfaz 18,250 requisições;  </a:t>
            </a:r>
            <a:br>
              <a:rPr lang="pt-PT"/>
            </a:br>
            <a:r>
              <a:rPr lang="pt-PT"/>
              <a:t/>
            </a:r>
            <a:br>
              <a:rPr lang="pt-PT"/>
            </a:br>
            <a:r>
              <a:rPr lang="pt-PT"/>
              <a:t>Durante a recolha de requisitos nao foram identificadas nenhumas vistas de utilizador. No entanto podiamos ter 2 tipos de utilizadores: os funcionários e os utentes da biblioteca. </a:t>
            </a:r>
            <a:br>
              <a:rPr lang="pt-PT"/>
            </a:br>
            <a:r>
              <a:rPr lang="pt-PT"/>
              <a:t>Funcionários: todas permissões</a:t>
            </a:r>
            <a:br>
              <a:rPr lang="pt-PT"/>
            </a:br>
            <a:r>
              <a:rPr lang="pt-PT"/>
              <a:t>Utentes: só consultar livros… </a:t>
            </a:r>
            <a:br>
              <a:rPr lang="pt-PT"/>
            </a:b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126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Insert Update Delete Select </a:t>
            </a:r>
          </a:p>
        </p:txBody>
      </p:sp>
    </p:spTree>
    <p:extLst>
      <p:ext uri="{BB962C8B-B14F-4D97-AF65-F5344CB8AC3E}">
        <p14:creationId xmlns:p14="http://schemas.microsoft.com/office/powerpoint/2010/main" val="217987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Balanço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Passos da metodologia foram seguidos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Desenho da base de dados foram seguidos com sucesso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PT"/>
              <a:t>Requisitos reavalidades e reescritos de forma mais clara.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Mudanças no modelo conceptual. Atributo CDU para a entidade LIVRO e antes tava no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Remover o atributo ano no relacionamento Livro Autor, porque nao era preciso e nao haviam requisitos para tal.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PT"/>
              <a:t>Tradução do modelo conceptual para o lógico revelou algumas falhas no modelo conceptual que nao tinham consideradas anteiormente…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Por ex.: DataReserva como chave primaria no relacionamento da reserva de um exemplar.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-&gt; Esta modificação garante que os requisitos atuais sao cumpridos mas como sugestão: reserva pode ser uma entidade com identificador único em vez de estar num relacionamento (não foi)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A conversao para o modelo lógico e consequente validação foi bem conseguida.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Com modelo lógico validado e requisitos revistos, a modelação física fez-se sem dificuldades.</a:t>
            </a:r>
          </a:p>
        </p:txBody>
      </p:sp>
    </p:spTree>
    <p:extLst>
      <p:ext uri="{BB962C8B-B14F-4D97-AF65-F5344CB8AC3E}">
        <p14:creationId xmlns:p14="http://schemas.microsoft.com/office/powerpoint/2010/main" val="329413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000" dirty="0">
                <a:solidFill>
                  <a:schemeClr val="dk1"/>
                </a:solidFill>
              </a:rPr>
              <a:t>Tal como foi referido anteriormente, os sistemas de informação estão a crescer em grande escala, e existe  a necessidade uma resposta eficiente e eficaz para satisfazer tais necessidades. O nosso foco é então desenvolver um sistema de gestão documental que simule o funcionamento da Biblioteca Geral da Universidade do Minho..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000" dirty="0">
                <a:solidFill>
                  <a:schemeClr val="dk1"/>
                </a:solidFill>
              </a:rPr>
              <a:t> Este caso de estudo é também é uma excelente oportunidade para solidificar de forma estruturada conhecimentos fundamentais na conceção, desenho e implementação de uma base de dados relacional.</a:t>
            </a:r>
          </a:p>
          <a:p>
            <a:pPr lvl="0">
              <a:spcBef>
                <a:spcPts val="0"/>
              </a:spcBef>
              <a:buNone/>
            </a:pPr>
            <a:r>
              <a:rPr lang="pt-PT" dirty="0"/>
              <a:t/>
            </a:r>
            <a:br>
              <a:rPr lang="pt-PT" dirty="0"/>
            </a:br>
            <a:r>
              <a:rPr lang="pt-PT" dirty="0"/>
              <a:t>Nesta primeira fase do projeto vamos então apresentar o processo de desenvolvimento do modelo conceptual de um sistema de gestão documental.</a:t>
            </a:r>
          </a:p>
        </p:txBody>
      </p:sp>
    </p:spTree>
    <p:extLst>
      <p:ext uri="{BB962C8B-B14F-4D97-AF65-F5344CB8AC3E}">
        <p14:creationId xmlns:p14="http://schemas.microsoft.com/office/powerpoint/2010/main" val="154172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Para o levantamento de requisitos aplicamos várias técnicas: fizemos uma observação do comportamento do nosso caso de estudo - a biblioteca da universidade;</a:t>
            </a:r>
            <a:br>
              <a:rPr lang="pt-PT"/>
            </a:br>
            <a:r>
              <a:rPr lang="pt-PT"/>
              <a:t>entrevistamos as funcionárias da biblioteca e realizamos várias pesquisas na internet e no próprio site da biblioteca. Após aplicarmos estas técnicas, obtivemos os seguintes requisitos:       </a:t>
            </a:r>
            <a:br>
              <a:rPr lang="pt-PT"/>
            </a:br>
            <a:r>
              <a:rPr lang="pt-PT"/>
              <a:t>    ISSN - International Standard Serial Number - número internacional normalizado para publicações em série),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    ISBN - International Standard Book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/>
              <a:t>    CDU - Classificaçao Decimal Unitária</a:t>
            </a:r>
            <a:br>
              <a:rPr lang="pt-PT"/>
            </a:br>
            <a:r>
              <a:rPr lang="pt-P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/>
              <a:t>Depois de uma análise aos requisitos levantados, identificamos as seguintes entidades:</a:t>
            </a:r>
            <a:br>
              <a:rPr lang="pt-PT"/>
            </a:br>
            <a:r>
              <a:rPr lang="pt-PT"/>
              <a:t>&lt;&lt;explicar o porquê das entidades &gt;&gt;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0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7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90" name="Shape 9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lang="pt-PT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pt-PT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PT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pt-PT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737625" y="3849750"/>
            <a:ext cx="2079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André Santos</a:t>
            </a:r>
            <a:b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Pereira</a:t>
            </a:r>
            <a:b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Mariana Carvalho</a:t>
            </a:r>
            <a:b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08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 advTm="37198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Atributo Multivalor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CDU </a:t>
            </a:r>
            <a:r>
              <a:rPr lang="pt-PT" sz="1400" dirty="0">
                <a:solidFill>
                  <a:schemeClr val="dk1"/>
                </a:solidFill>
              </a:rPr>
              <a:t>= {CDU, Livro}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1 </a:t>
            </a:r>
            <a:r>
              <a:rPr lang="pt-PT" sz="1400" dirty="0" smtClean="0">
                <a:solidFill>
                  <a:srgbClr val="000000"/>
                </a:solidFill>
              </a:rPr>
              <a:t>tabela de atributo multi valor</a:t>
            </a:r>
            <a:endParaRPr lang="pt-PT" sz="1400" dirty="0">
              <a:solidFill>
                <a:srgbClr val="000000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10</a:t>
            </a:fld>
            <a:endParaRPr lang="pt-PT"/>
          </a:p>
        </p:txBody>
      </p:sp>
      <p:sp>
        <p:nvSpPr>
          <p:cNvPr id="182" name="Shape 18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617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5" y="140110"/>
            <a:ext cx="8029051" cy="500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Lógico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11</a:t>
            </a:fld>
            <a:endParaRPr lang="pt-PT"/>
          </a:p>
        </p:txBody>
      </p:sp>
      <p:sp>
        <p:nvSpPr>
          <p:cNvPr id="190" name="Shape 19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1263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1ª Forma Normal (1FN)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Chave primária como identificador único em cada tabela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Valores atómicos nos atributos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Nomes únicos para tabelas e atributos de cada uma delas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12</a:t>
            </a:fld>
            <a:endParaRPr lang="pt-PT"/>
          </a:p>
        </p:txBody>
      </p:sp>
      <p:sp>
        <p:nvSpPr>
          <p:cNvPr id="198" name="Shape 19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387E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2ª Forma Normal (2FN)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b="1" dirty="0" smtClean="0">
                <a:solidFill>
                  <a:srgbClr val="000000"/>
                </a:solidFill>
              </a:rPr>
              <a:t>Dependência </a:t>
            </a:r>
            <a:r>
              <a:rPr lang="pt-PT" sz="1400" b="1" dirty="0">
                <a:solidFill>
                  <a:srgbClr val="000000"/>
                </a:solidFill>
              </a:rPr>
              <a:t>funcional total em relação à chave primária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13</a:t>
            </a:fld>
            <a:endParaRPr lang="pt-PT"/>
          </a:p>
        </p:txBody>
      </p:sp>
      <p:sp>
        <p:nvSpPr>
          <p:cNvPr id="206" name="Shape 20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Normalização </a:t>
            </a: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3ª Forma Normal (3FN)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b="1" dirty="0" smtClean="0">
                <a:solidFill>
                  <a:srgbClr val="000000"/>
                </a:solidFill>
              </a:rPr>
              <a:t>Todas </a:t>
            </a:r>
            <a:r>
              <a:rPr lang="pt-PT" sz="1400" b="1" dirty="0">
                <a:solidFill>
                  <a:srgbClr val="000000"/>
                </a:solidFill>
              </a:rPr>
              <a:t>as relações na 2FN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b="1" dirty="0" smtClean="0">
                <a:solidFill>
                  <a:srgbClr val="000000"/>
                </a:solidFill>
              </a:rPr>
              <a:t>Não </a:t>
            </a:r>
            <a:r>
              <a:rPr lang="pt-PT" sz="1400" b="1" dirty="0">
                <a:solidFill>
                  <a:srgbClr val="000000"/>
                </a:solidFill>
              </a:rPr>
              <a:t>existem dependências transitivas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14</a:t>
            </a:fld>
            <a:endParaRPr lang="pt-PT"/>
          </a:p>
        </p:txBody>
      </p:sp>
      <p:sp>
        <p:nvSpPr>
          <p:cNvPr id="214" name="Shape 2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Validação Segundo Regras de </a:t>
            </a:r>
            <a:r>
              <a:rPr lang="pt-PT" sz="2400" b="1" dirty="0" smtClean="0">
                <a:solidFill>
                  <a:srgbClr val="000000"/>
                </a:solidFill>
              </a:rPr>
              <a:t>Normalização</a:t>
            </a:r>
          </a:p>
          <a:p>
            <a:pPr lvl="0" rtl="0">
              <a:spcBef>
                <a:spcPts val="0"/>
              </a:spcBef>
              <a:buNone/>
            </a:pPr>
            <a:endParaRPr lang="pt-PT"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Forma Normal Boyce-Codd (FNBC)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b="1" dirty="0" smtClean="0">
                <a:solidFill>
                  <a:srgbClr val="000000"/>
                </a:solidFill>
              </a:rPr>
              <a:t>Modelo </a:t>
            </a:r>
            <a:r>
              <a:rPr lang="pt-PT" sz="1400" b="1" dirty="0">
                <a:solidFill>
                  <a:srgbClr val="000000"/>
                </a:solidFill>
              </a:rPr>
              <a:t>validado pela 3ª FN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</a:t>
            </a:r>
            <a:r>
              <a:rPr lang="pt-PT" sz="1400" b="1" dirty="0" smtClean="0">
                <a:solidFill>
                  <a:srgbClr val="000000"/>
                </a:solidFill>
              </a:rPr>
              <a:t>Todos </a:t>
            </a:r>
            <a:r>
              <a:rPr lang="pt-PT" sz="1400" b="1" dirty="0">
                <a:solidFill>
                  <a:srgbClr val="000000"/>
                </a:solidFill>
              </a:rPr>
              <a:t>os determinantes das dependências funcionais são chaves candidatas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387E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387E"/>
                </a:solidFill>
              </a:rPr>
              <a:t>	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15</a:t>
            </a:fld>
            <a:endParaRPr lang="pt-PT"/>
          </a:p>
        </p:txBody>
      </p:sp>
      <p:sp>
        <p:nvSpPr>
          <p:cNvPr id="222" name="Shape 222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70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 Modelação Lógica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16</a:t>
            </a:fld>
            <a:endParaRPr lang="pt-PT"/>
          </a:p>
        </p:txBody>
      </p:sp>
      <p:sp>
        <p:nvSpPr>
          <p:cNvPr id="229" name="Shape 22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775" y="672899"/>
            <a:ext cx="6063724" cy="405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0" y="997775"/>
            <a:ext cx="4014299" cy="358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Validação Segundo Transações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2400" b="1" u="sng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Efectuar Requisição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Integridade de Domínio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Chave para Colecção na tabela Livro pode assumir nulo</a:t>
            </a: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Disponibilidade</a:t>
            </a:r>
            <a:r>
              <a:rPr lang="pt-PT" sz="1300" dirty="0">
                <a:solidFill>
                  <a:srgbClr val="000000"/>
                </a:solidFill>
              </a:rPr>
              <a:t>, na tabela Exemplar: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0 -</a:t>
            </a:r>
            <a:r>
              <a:rPr lang="pt-PT" sz="1300" dirty="0">
                <a:solidFill>
                  <a:srgbClr val="000000"/>
                </a:solidFill>
              </a:rPr>
              <a:t> caso o exemplar não seja requisitável;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1 - </a:t>
            </a:r>
            <a:r>
              <a:rPr lang="pt-PT" sz="1300" dirty="0">
                <a:solidFill>
                  <a:srgbClr val="000000"/>
                </a:solidFill>
              </a:rPr>
              <a:t>se já se encontrar </a:t>
            </a:r>
            <a:r>
              <a:rPr lang="pt-PT" sz="1300" dirty="0" smtClean="0">
                <a:solidFill>
                  <a:srgbClr val="000000"/>
                </a:solidFill>
              </a:rPr>
              <a:t>requisitado;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 smtClean="0">
                <a:solidFill>
                  <a:srgbClr val="000000"/>
                </a:solidFill>
              </a:rPr>
              <a:t>2 </a:t>
            </a:r>
            <a:r>
              <a:rPr lang="pt-PT" sz="1300" b="1" dirty="0">
                <a:solidFill>
                  <a:srgbClr val="000000"/>
                </a:solidFill>
              </a:rPr>
              <a:t>-</a:t>
            </a:r>
            <a:r>
              <a:rPr lang="pt-PT" sz="1300" dirty="0">
                <a:solidFill>
                  <a:srgbClr val="000000"/>
                </a:solidFill>
              </a:rPr>
              <a:t> caso esteja disponível.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rgbClr val="000000"/>
                </a:solidFill>
              </a:rPr>
              <a:t>Atributo </a:t>
            </a:r>
            <a:r>
              <a:rPr lang="pt-PT" sz="1300" b="1" dirty="0">
                <a:solidFill>
                  <a:srgbClr val="000000"/>
                </a:solidFill>
              </a:rPr>
              <a:t>Estado</a:t>
            </a:r>
            <a:r>
              <a:rPr lang="pt-PT" sz="1300" dirty="0">
                <a:solidFill>
                  <a:srgbClr val="000000"/>
                </a:solidFill>
              </a:rPr>
              <a:t>, na tabela Requisição: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rgbClr val="000000"/>
                </a:solidFill>
              </a:rPr>
              <a:t>        </a:t>
            </a:r>
            <a:r>
              <a:rPr lang="pt-PT" sz="1300" b="1" dirty="0" smtClean="0">
                <a:solidFill>
                  <a:srgbClr val="000000"/>
                </a:solidFill>
              </a:rPr>
              <a:t>0 </a:t>
            </a:r>
            <a:r>
              <a:rPr lang="pt-PT" sz="1300" b="1" dirty="0">
                <a:solidFill>
                  <a:srgbClr val="000000"/>
                </a:solidFill>
              </a:rPr>
              <a:t>–</a:t>
            </a:r>
            <a:r>
              <a:rPr lang="pt-PT" sz="1300" dirty="0">
                <a:solidFill>
                  <a:srgbClr val="000000"/>
                </a:solidFill>
              </a:rPr>
              <a:t> caso a requisição esteja ativa, ou seja, o exemplar encontra-se com o utilizador;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 dirty="0">
                <a:solidFill>
                  <a:srgbClr val="000000"/>
                </a:solidFill>
              </a:rPr>
              <a:t>1 –</a:t>
            </a:r>
            <a:r>
              <a:rPr lang="pt-PT" sz="1300" dirty="0">
                <a:solidFill>
                  <a:srgbClr val="000000"/>
                </a:solidFill>
              </a:rPr>
              <a:t> caso o exemplar já tenha sido entregue.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17</a:t>
            </a:fld>
            <a:endParaRPr lang="pt-PT"/>
          </a:p>
        </p:txBody>
      </p:sp>
      <p:sp>
        <p:nvSpPr>
          <p:cNvPr id="239" name="Shape 2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Tipo na tabela </a:t>
            </a:r>
            <a:r>
              <a:rPr lang="pt-PT" sz="1300" dirty="0" smtClean="0">
                <a:solidFill>
                  <a:schemeClr val="dk1"/>
                </a:solidFill>
              </a:rPr>
              <a:t>Utilizador:</a:t>
            </a:r>
          </a:p>
          <a:p>
            <a:pPr marL="1460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PT" sz="1300" b="1" dirty="0">
                <a:solidFill>
                  <a:schemeClr val="dk1"/>
                </a:solidFill>
              </a:rPr>
              <a:t>	</a:t>
            </a:r>
            <a:r>
              <a:rPr lang="pt-PT" sz="1300" b="1" dirty="0" smtClean="0">
                <a:solidFill>
                  <a:schemeClr val="dk1"/>
                </a:solidFill>
              </a:rPr>
              <a:t>A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um aluno de licenciatura;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PG/ID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utilizador seja aluno de pós graduação;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D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docente;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F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funcionário;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LE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utilizador é um leitor externo, não estando por isso registado na universidade;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X </a:t>
            </a:r>
            <a:r>
              <a:rPr lang="pt-PT" sz="1300" b="1" dirty="0">
                <a:solidFill>
                  <a:schemeClr val="dk1"/>
                </a:solidFill>
              </a:rPr>
              <a:t>– </a:t>
            </a:r>
            <a:r>
              <a:rPr lang="pt-PT" sz="1300" dirty="0">
                <a:solidFill>
                  <a:schemeClr val="dk1"/>
                </a:solidFill>
              </a:rPr>
              <a:t>caso o utilizador seja aluno de Erasmus.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300" dirty="0">
                <a:solidFill>
                  <a:schemeClr val="dk1"/>
                </a:solidFill>
              </a:rPr>
              <a:t>Atributo Estado na tabela resultante do relacionamento Exemplar – Utilizador: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0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tenha sido efetuada uma reserva sobre o exemplar;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1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se o exemplar já estiver pronto a levantar;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2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o exemplar já tenha sido levantado após o pedido de reserva;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1300" dirty="0">
                <a:solidFill>
                  <a:schemeClr val="dk1"/>
                </a:solidFill>
              </a:rPr>
              <a:t>        	</a:t>
            </a:r>
            <a:r>
              <a:rPr lang="pt-PT" sz="1300" b="1" dirty="0" smtClean="0">
                <a:solidFill>
                  <a:schemeClr val="dk1"/>
                </a:solidFill>
              </a:rPr>
              <a:t>3 </a:t>
            </a:r>
            <a:r>
              <a:rPr lang="pt-PT" sz="1300" b="1" dirty="0">
                <a:solidFill>
                  <a:schemeClr val="dk1"/>
                </a:solidFill>
              </a:rPr>
              <a:t>–</a:t>
            </a:r>
            <a:r>
              <a:rPr lang="pt-PT" sz="1300" dirty="0">
                <a:solidFill>
                  <a:schemeClr val="dk1"/>
                </a:solidFill>
              </a:rPr>
              <a:t> caso a reserva tenha sido cancelada.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18</a:t>
            </a:fld>
            <a:endParaRPr lang="pt-PT"/>
          </a:p>
        </p:txBody>
      </p:sp>
      <p:sp>
        <p:nvSpPr>
          <p:cNvPr id="247" name="Shape 2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Integridade de Entidade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Valores de chave primária não nulos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Não existem valores de chaves primárias iguais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chemeClr val="dk1"/>
                </a:solidFill>
              </a:rPr>
              <a:t>Restrições de Multiplicidade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Impostas na decisão dos relacionamentos entre tabelas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 dirty="0">
                <a:solidFill>
                  <a:schemeClr val="dk1"/>
                </a:solidFill>
              </a:rPr>
              <a:t>		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19</a:t>
            </a:fld>
            <a:endParaRPr lang="pt-PT"/>
          </a:p>
        </p:txBody>
      </p:sp>
      <p:sp>
        <p:nvSpPr>
          <p:cNvPr id="255" name="Shape 255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9394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Char char="●"/>
            </a:pPr>
            <a:r>
              <a:rPr lang="pt-PT" sz="1800"/>
              <a:t>Introdução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Apresentação do caso de estudo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Conceptual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de Requisitos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Identificação de Entidades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Conceptual Final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/>
              <a:t/>
            </a:r>
            <a:br>
              <a:rPr lang="pt-PT"/>
            </a:br>
            <a:endParaRPr lang="pt-PT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457200">
              <a:spcBef>
                <a:spcPts val="0"/>
              </a:spcBef>
              <a:buNone/>
            </a:pPr>
            <a:r>
              <a:rPr lang="pt-PT" sz="3600">
                <a:solidFill>
                  <a:schemeClr val="lt1"/>
                </a:solidFill>
              </a:rPr>
              <a:t>Conteúdo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</a:t>
            </a:fld>
            <a:endParaRPr lang="pt-PT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48200" y="92881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Lógica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Derivação do Modelo 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Regras de Normalização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Segundo Transações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Restrições de Integridade</a:t>
            </a:r>
          </a:p>
          <a:p>
            <a:pPr marL="914400" lvl="0" indent="-342900" rtl="0">
              <a:lnSpc>
                <a:spcPct val="100000"/>
              </a:lnSpc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Inicial e Crescimento Futuro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pt-PT" sz="1800"/>
              <a:t>Modelação Física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Tradução do Modelo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Transações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Estimativa de Espaço em Disco</a:t>
            </a:r>
          </a:p>
          <a:p>
            <a:pPr marL="914400" lvl="0" indent="-342900" rtl="0">
              <a:spcBef>
                <a:spcPts val="0"/>
              </a:spcBef>
              <a:buSzPct val="163636"/>
              <a:buChar char="○"/>
            </a:pPr>
            <a:r>
              <a:rPr lang="pt-PT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Vistas</a:t>
            </a:r>
          </a:p>
          <a:p>
            <a:pPr lvl="0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pt-PT" sz="1800"/>
              <a:t>Conclusões e Trabalho Futuro</a:t>
            </a:r>
          </a:p>
        </p:txBody>
      </p:sp>
    </p:spTree>
  </p:cSld>
  <p:clrMapOvr>
    <a:masterClrMapping/>
  </p:clrMapOvr>
  <p:transition spd="slow" advTm="109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Restrições de Integridade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000000"/>
                </a:solidFill>
              </a:rPr>
              <a:t>Restrições Gerais</a:t>
            </a:r>
          </a:p>
          <a:p>
            <a:pPr lvl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	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O número de renovações de requisição de um exemplar não pode exceder o número máximo de renovações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 utilizador não pode efetuar requisição se o livro não for requisitável ou tiver reservas por parte de outros utilizadores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Uma reserva só pode ser efetuada se o exemplar for </a:t>
            </a:r>
            <a:r>
              <a:rPr lang="pt-PT" sz="1400" dirty="0" smtClean="0">
                <a:solidFill>
                  <a:srgbClr val="000000"/>
                </a:solidFill>
              </a:rPr>
              <a:t>requisitável.</a:t>
            </a:r>
            <a:endParaRPr lang="pt-PT" sz="1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20</a:t>
            </a:fld>
            <a:endParaRPr lang="pt-PT"/>
          </a:p>
        </p:txBody>
      </p:sp>
      <p:sp>
        <p:nvSpPr>
          <p:cNvPr id="263" name="Shape 26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939450"/>
            <a:ext cx="80169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Tamanho Inicial e Crescimento Futuro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b="1" dirty="0">
                <a:solidFill>
                  <a:schemeClr val="dk1"/>
                </a:solidFill>
              </a:rPr>
              <a:t>Valores baseados na BGUM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000000"/>
                </a:solidFill>
              </a:rPr>
              <a:t>Tamanho Inicial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30.000</a:t>
            </a:r>
            <a:r>
              <a:rPr lang="pt-PT" sz="1400" dirty="0">
                <a:solidFill>
                  <a:schemeClr val="dk1"/>
                </a:solidFill>
              </a:rPr>
              <a:t> exemplares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5.000</a:t>
            </a:r>
            <a:r>
              <a:rPr lang="pt-PT" sz="1400" dirty="0">
                <a:solidFill>
                  <a:schemeClr val="dk1"/>
                </a:solidFill>
              </a:rPr>
              <a:t> livros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15</a:t>
            </a:r>
            <a:r>
              <a:rPr lang="pt-PT" sz="1400" dirty="0">
                <a:solidFill>
                  <a:schemeClr val="dk1"/>
                </a:solidFill>
              </a:rPr>
              <a:t> coleções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utilizadores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1950</a:t>
            </a:r>
            <a:r>
              <a:rPr lang="pt-PT" sz="1400" dirty="0">
                <a:solidFill>
                  <a:schemeClr val="dk1"/>
                </a:solidFill>
              </a:rPr>
              <a:t> localizações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3.000</a:t>
            </a:r>
            <a:r>
              <a:rPr lang="pt-PT" sz="1400" dirty="0">
                <a:solidFill>
                  <a:schemeClr val="dk1"/>
                </a:solidFill>
              </a:rPr>
              <a:t> autores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1.000</a:t>
            </a:r>
            <a:r>
              <a:rPr lang="pt-PT" sz="1400" dirty="0">
                <a:solidFill>
                  <a:schemeClr val="dk1"/>
                </a:solidFill>
              </a:rPr>
              <a:t> editoras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300 </a:t>
            </a:r>
            <a:r>
              <a:rPr lang="pt-PT" sz="1400" dirty="0">
                <a:solidFill>
                  <a:schemeClr val="dk1"/>
                </a:solidFill>
              </a:rPr>
              <a:t>requisições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chemeClr val="dk1"/>
                </a:solidFill>
              </a:rPr>
              <a:t>10</a:t>
            </a:r>
            <a:r>
              <a:rPr lang="pt-PT" sz="1400" dirty="0">
                <a:solidFill>
                  <a:schemeClr val="dk1"/>
                </a:solidFill>
              </a:rPr>
              <a:t> reservas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93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21</a:t>
            </a:fld>
            <a:endParaRPr lang="pt-PT"/>
          </a:p>
        </p:txBody>
      </p:sp>
      <p:sp>
        <p:nvSpPr>
          <p:cNvPr id="271" name="Shape 27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518200" y="1691700"/>
            <a:ext cx="3580200" cy="272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PT" sz="1400" b="1">
                <a:solidFill>
                  <a:schemeClr val="dk1"/>
                </a:solidFill>
              </a:rPr>
              <a:t>Crescimento Futuro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150 </a:t>
            </a:r>
            <a:r>
              <a:rPr lang="pt-PT" sz="1400">
                <a:solidFill>
                  <a:schemeClr val="dk1"/>
                </a:solidFill>
              </a:rPr>
              <a:t>exemplares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 </a:t>
            </a:r>
            <a:r>
              <a:rPr lang="pt-PT" sz="1400">
                <a:solidFill>
                  <a:schemeClr val="dk1"/>
                </a:solidFill>
              </a:rPr>
              <a:t>livros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</a:t>
            </a:r>
            <a:r>
              <a:rPr lang="pt-PT" sz="1400">
                <a:solidFill>
                  <a:schemeClr val="dk1"/>
                </a:solidFill>
              </a:rPr>
              <a:t> coleção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3.000</a:t>
            </a:r>
            <a:r>
              <a:rPr lang="pt-PT" sz="1400">
                <a:solidFill>
                  <a:schemeClr val="dk1"/>
                </a:solidFill>
              </a:rPr>
              <a:t> utilizadores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3</a:t>
            </a:r>
            <a:r>
              <a:rPr lang="pt-PT" sz="1400">
                <a:solidFill>
                  <a:schemeClr val="dk1"/>
                </a:solidFill>
              </a:rPr>
              <a:t> autores e editoras por ano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50</a:t>
            </a:r>
            <a:r>
              <a:rPr lang="pt-PT" sz="1400">
                <a:solidFill>
                  <a:schemeClr val="dk1"/>
                </a:solidFill>
              </a:rPr>
              <a:t> requisições por 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PT" sz="1400" b="1">
                <a:solidFill>
                  <a:schemeClr val="dk1"/>
                </a:solidFill>
              </a:rPr>
              <a:t>10</a:t>
            </a:r>
            <a:r>
              <a:rPr lang="pt-PT" sz="1400">
                <a:solidFill>
                  <a:schemeClr val="dk1"/>
                </a:solidFill>
              </a:rPr>
              <a:t> reservas por dia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Tradução do modelo</a:t>
            </a:r>
          </a:p>
          <a:p>
            <a:pPr lvl="0" rtl="0">
              <a:spcBef>
                <a:spcPts val="0"/>
              </a:spcBef>
              <a:buNone/>
            </a:pPr>
            <a:endParaRPr sz="600" b="1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SGBD escolhido: MySQL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Derivação das tabelas do modelo lógico para o físico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Não há atributos derivados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600" dirty="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000000"/>
                </a:solidFill>
              </a:rPr>
              <a:t>Restrições Gerais: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Número máximo de requisições por utilizador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Utilizador só pode requisitar livros que podem ser requisitados ou que não estejam já reservados por outrem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Utilizador apenas pode efetuar reserva se o exemplar for requisitável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22</a:t>
            </a:fld>
            <a:endParaRPr lang="pt-PT"/>
          </a:p>
        </p:txBody>
      </p:sp>
      <p:sp>
        <p:nvSpPr>
          <p:cNvPr id="280" name="Shape 28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Transações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000000"/>
                </a:solidFill>
              </a:rPr>
              <a:t>3 transações consideradas relevantes: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" dirty="0">
              <a:solidFill>
                <a:srgbClr val="000000"/>
              </a:solidFill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Qual(is) a(s) localização(ões) (piso, estante e prateleira) dos exemplares de um livro com determinado título?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Efetuar requisição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</a:rPr>
              <a:t>Efetuar uma reserva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23</a:t>
            </a:fld>
            <a:endParaRPr lang="pt-PT"/>
          </a:p>
        </p:txBody>
      </p:sp>
      <p:sp>
        <p:nvSpPr>
          <p:cNvPr id="288" name="Shape 288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244249"/>
            <a:ext cx="8229600" cy="350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Estimativa Espaço em disco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Povoamento e tamanho inicial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Total espaço ocupado 5.5 MB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Crescimento Futuro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50 requisições por dia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3000 novos utilizadores</a:t>
            </a:r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dk1"/>
                </a:solidFill>
              </a:rPr>
              <a:t>Ao fim de um ano: aumento de 8.3 MB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Física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24</a:t>
            </a:fld>
            <a:endParaRPr lang="pt-PT"/>
          </a:p>
        </p:txBody>
      </p:sp>
      <p:sp>
        <p:nvSpPr>
          <p:cNvPr id="296" name="Shape 29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25</a:t>
            </a:fld>
            <a:endParaRPr lang="pt-PT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50" y="1147074"/>
            <a:ext cx="521059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578975" y="1201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pt-PT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Vistas	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000000"/>
                </a:solidFill>
              </a:rPr>
              <a:t>Modelação Física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dk1"/>
                </a:solidFill>
              </a:rPr>
              <a:t>Seguida metodologia de desenvolvimento Base de </a:t>
            </a:r>
            <a:r>
              <a:rPr lang="pt-PT" sz="1600" dirty="0" smtClean="0">
                <a:solidFill>
                  <a:schemeClr val="dk1"/>
                </a:solidFill>
              </a:rPr>
              <a:t>Dados:</a:t>
            </a: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dk1"/>
                </a:solidFill>
              </a:rPr>
              <a:t>Modelação Conceptual</a:t>
            </a:r>
            <a:endParaRPr lang="pt-PT" sz="16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dk1"/>
                </a:solidFill>
              </a:rPr>
              <a:t>Modelação Lógica</a:t>
            </a:r>
            <a:endParaRPr lang="pt-PT" sz="1600" dirty="0">
              <a:solidFill>
                <a:schemeClr val="dk1"/>
              </a:solidFill>
            </a:endParaRPr>
          </a:p>
          <a:p>
            <a:pPr marL="8572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pt-PT" sz="1600" dirty="0" smtClean="0">
                <a:solidFill>
                  <a:schemeClr val="dk1"/>
                </a:solidFill>
              </a:rPr>
              <a:t>Modelação Física</a:t>
            </a:r>
            <a:endParaRPr lang="pt-PT" sz="1600" dirty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pt-PT" sz="1800" dirty="0" smtClean="0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 smtClean="0">
                <a:solidFill>
                  <a:schemeClr val="dk1"/>
                </a:solidFill>
              </a:rPr>
              <a:t>Revisão </a:t>
            </a:r>
            <a:r>
              <a:rPr lang="pt-PT" sz="1800" dirty="0">
                <a:solidFill>
                  <a:schemeClr val="dk1"/>
                </a:solidFill>
              </a:rPr>
              <a:t>dos modelos e requisitos obrigou a alterações constantes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Possíveis melhorias:</a:t>
            </a:r>
          </a:p>
          <a:p>
            <a:pPr marL="857250" lvl="0" indent="-2857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Atributo DataReserva como chave primária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Reserva como entidade</a:t>
            </a:r>
          </a:p>
          <a:p>
            <a:pPr marL="85725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dk1"/>
                </a:solidFill>
              </a:rPr>
              <a:t>CDU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26</a:t>
            </a:fld>
            <a:endParaRPr lang="pt-PT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Conclusões e Trabalho Futuro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883725" y="2268950"/>
            <a:ext cx="7035899" cy="69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/>
              <a:t>Gestão de Dados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1054040" y="296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0" lvl="0" indent="457200" algn="ctr" rtl="0">
              <a:spcBef>
                <a:spcPts val="0"/>
              </a:spcBef>
              <a:buNone/>
            </a:pPr>
            <a:r>
              <a:rPr lang="pt-PT"/>
              <a:t>Biblioteca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1625" y="191250"/>
            <a:ext cx="4617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Mestrado Integrado em Engenharia Informática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Curricular de Base de Dados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11 de Fevereiro de 2015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299175"/>
            <a:ext cx="19050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/>
        </p:nvSpPr>
        <p:spPr>
          <a:xfrm>
            <a:off x="6521625" y="1242150"/>
            <a:ext cx="2160000" cy="50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 b="1">
                <a:solidFill>
                  <a:srgbClr val="999999"/>
                </a:solidFill>
              </a:rPr>
              <a:t>Universidade do Minho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pt-PT" sz="1300">
                <a:solidFill>
                  <a:srgbClr val="999999"/>
                </a:solidFill>
              </a:rPr>
              <a:t>Escola de Engenharia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6737625" y="3849750"/>
            <a:ext cx="2079000" cy="105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André Santos</a:t>
            </a:r>
            <a:b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Jéssica Pereira</a:t>
            </a:r>
            <a:b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Mariana Carvalho</a:t>
            </a:r>
            <a:b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Grupo 08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36125" y="4591150"/>
            <a:ext cx="2324400" cy="3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Ano Letivo 2015/2016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7725" y="1252249"/>
            <a:ext cx="8229600" cy="349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Contextualização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Base de dados para gestão de documentos bibliográficos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Inspirado no sistema da Biblioteca Geral da Universidade do Minho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2400" b="1" dirty="0">
                <a:solidFill>
                  <a:schemeClr val="dk1"/>
                </a:solidFill>
              </a:rPr>
              <a:t>Serviços oferecidos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Consulta de exemplares disponíveis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Empréstimo de publicações para leitura domiciliária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Reserva de publicações para leitura domiciliária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" y="435599"/>
            <a:ext cx="8229600" cy="601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3</a:t>
            </a:fld>
            <a:endParaRPr lang="pt-PT"/>
          </a:p>
        </p:txBody>
      </p:sp>
    </p:spTree>
  </p:cSld>
  <p:clrMapOvr>
    <a:masterClrMapping/>
  </p:clrMapOvr>
  <p:transition spd="slow" advTm="847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61950" y="1244249"/>
            <a:ext cx="7296599" cy="32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Motivação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Compreender funcionamento da biblioteca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Compreender metodologia de concepção de uma base de dados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Objectivos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 sz="1800" dirty="0"/>
              <a:t>Satisfazer os requisitos dos utilizadores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27200" y="320499"/>
            <a:ext cx="8229600" cy="744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3F3F3"/>
                </a:solidFill>
              </a:rPr>
              <a:t>Introdução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4</a:t>
            </a:fld>
            <a:endParaRPr lang="pt-PT"/>
          </a:p>
        </p:txBody>
      </p:sp>
    </p:spTree>
  </p:cSld>
  <p:clrMapOvr>
    <a:masterClrMapping/>
  </p:clrMapOvr>
  <p:transition spd="slow" advTm="38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86275" y="780875"/>
            <a:ext cx="8229600" cy="376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pt-PT" sz="2400" b="1" dirty="0">
                <a:solidFill>
                  <a:schemeClr val="dk1"/>
                </a:solidFill>
              </a:rPr>
              <a:t>Levantamento de Requisitos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 dirty="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a designação de todas as coleções existentes.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quantos livros cada coleção tem.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Saber lista de nomes dos autores dos livros da biblioteca.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uma dada editora, saber a sua designação.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Pesquisar um livro segundo: ISSN, ISBN, código de barras e título.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 smtClean="0"/>
              <a:t>Saber </a:t>
            </a:r>
            <a:r>
              <a:rPr lang="pt-PT" sz="1400" dirty="0"/>
              <a:t>a localização de livros de uma certa CDU.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Para cada exemplar saber o estado de disponibilidade (reservado, requisitado ou não requisitável), o estado de conservação do exemplar bem como a sua localização na biblioteca (piso, estante e prateleira).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Reservar exemplares de um ou mais livros.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dirty="0"/>
              <a:t>...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5</a:t>
            </a:fld>
            <a:endParaRPr lang="pt-PT"/>
          </a:p>
        </p:txBody>
      </p:sp>
    </p:spTree>
  </p:cSld>
  <p:clrMapOvr>
    <a:masterClrMapping/>
  </p:clrMapOvr>
  <p:transition spd="slow" advTm="271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254500" y="1733575"/>
            <a:ext cx="2910299" cy="253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PT" sz="2000"/>
              <a:t>Livro</a:t>
            </a:r>
            <a:br>
              <a:rPr lang="pt-PT" sz="2000"/>
            </a:br>
            <a:r>
              <a:rPr lang="pt-PT" sz="2000"/>
              <a:t>Autor</a:t>
            </a:r>
            <a:br>
              <a:rPr lang="pt-PT" sz="2000"/>
            </a:br>
            <a:r>
              <a:rPr lang="pt-PT" sz="2000"/>
              <a:t>Editora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PT" sz="2000"/>
              <a:t>Coleção</a:t>
            </a:r>
            <a:br>
              <a:rPr lang="pt-PT" sz="2000"/>
            </a:br>
            <a:r>
              <a:rPr lang="pt-PT" sz="2000"/>
              <a:t>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2000"/>
              <a:t/>
            </a:r>
            <a:br>
              <a:rPr lang="pt-PT" sz="2000"/>
            </a:br>
            <a:endParaRPr lang="pt-PT" sz="200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017476"/>
            <a:ext cx="8229600" cy="56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Identificação de Entidades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6</a:t>
            </a:fld>
            <a:endParaRPr lang="pt-PT"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648200" y="1733572"/>
            <a:ext cx="4038599" cy="236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PT" sz="2000"/>
              <a:t>Exemplar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PT" sz="2000"/>
              <a:t>Requisição</a:t>
            </a:r>
            <a:br>
              <a:rPr lang="pt-PT" sz="2000"/>
            </a:br>
            <a:r>
              <a:rPr lang="pt-PT" sz="2000"/>
              <a:t>Localização</a:t>
            </a:r>
            <a:br>
              <a:rPr lang="pt-PT" sz="2000"/>
            </a:br>
            <a:r>
              <a:rPr lang="pt-PT" sz="2000"/>
              <a:t>Utilizador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pt-PT" sz="2000"/>
              <a:t/>
            </a:r>
            <a:br>
              <a:rPr lang="pt-PT" sz="2000"/>
            </a:br>
            <a:endParaRPr lang="pt-PT" sz="2000"/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33870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Conceptual</a:t>
            </a:r>
          </a:p>
        </p:txBody>
      </p:sp>
    </p:spTree>
  </p:cSld>
  <p:clrMapOvr>
    <a:masterClrMapping/>
  </p:clrMapOvr>
  <p:transition spd="slow" advTm="212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8229600" cy="52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pt-PT" sz="2400">
                <a:solidFill>
                  <a:srgbClr val="000000"/>
                </a:solidFill>
              </a:rPr>
              <a:t>Modelo Conceptual Final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00" y="411850"/>
            <a:ext cx="6746999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7</a:t>
            </a:fld>
            <a:endParaRPr lang="pt-PT"/>
          </a:p>
        </p:txBody>
      </p:sp>
    </p:spTree>
  </p:cSld>
  <p:clrMapOvr>
    <a:masterClrMapping/>
  </p:clrMapOvr>
  <p:transition spd="slow" advTm="194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Tabelas Base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b="1" dirty="0">
              <a:solidFill>
                <a:srgbClr val="980000"/>
              </a:solidFill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Utilizador</a:t>
            </a:r>
            <a:r>
              <a:rPr lang="pt-PT" sz="1400" b="1" dirty="0">
                <a:solidFill>
                  <a:srgbClr val="000000"/>
                </a:solidFill>
              </a:rPr>
              <a:t> </a:t>
            </a:r>
            <a:r>
              <a:rPr lang="pt-PT" sz="1400" dirty="0">
                <a:solidFill>
                  <a:srgbClr val="000000"/>
                </a:solidFill>
              </a:rPr>
              <a:t>= {idUser, Tipo, Nome, Email, CC, NroMecanografico, Telefone}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 </a:t>
            </a:r>
            <a:r>
              <a:rPr lang="pt-PT" sz="1400" dirty="0">
                <a:solidFill>
                  <a:srgbClr val="000000"/>
                </a:solidFill>
              </a:rPr>
              <a:t>= {idLivro, Titulo, CodBarras, ISBN, ISSN, Coleccao}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 </a:t>
            </a:r>
            <a:r>
              <a:rPr lang="pt-PT" sz="1400" dirty="0">
                <a:solidFill>
                  <a:srgbClr val="000000"/>
                </a:solidFill>
              </a:rPr>
              <a:t>= {idAutor, PrimeirosNomes, Apelido}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Editora </a:t>
            </a:r>
            <a:r>
              <a:rPr lang="pt-PT" sz="1400" dirty="0">
                <a:solidFill>
                  <a:srgbClr val="000000"/>
                </a:solidFill>
              </a:rPr>
              <a:t>= {idEditora, Designacao}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Requisicao </a:t>
            </a:r>
            <a:r>
              <a:rPr lang="pt-PT" sz="1400" dirty="0">
                <a:solidFill>
                  <a:srgbClr val="000000"/>
                </a:solidFill>
              </a:rPr>
              <a:t>= {idRequisicao, DataRequisicao, DataEntrega, Estado, NroMaxRenovacoes,         NrRenovacoes, Exemplar, Utilizador}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 </a:t>
            </a:r>
            <a:r>
              <a:rPr lang="pt-PT" sz="1400" dirty="0">
                <a:solidFill>
                  <a:srgbClr val="000000"/>
                </a:solidFill>
              </a:rPr>
              <a:t>= {idExemplar, Condicao, Disponibilidade, Localizacao, Livro}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Localizacao </a:t>
            </a:r>
            <a:r>
              <a:rPr lang="pt-PT" sz="1400" dirty="0">
                <a:solidFill>
                  <a:srgbClr val="000000"/>
                </a:solidFill>
              </a:rPr>
              <a:t>= {IdLocal, Piso, Estante, Prateleira}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Coleccao </a:t>
            </a:r>
            <a:r>
              <a:rPr lang="pt-PT" sz="1400" dirty="0">
                <a:solidFill>
                  <a:schemeClr val="dk1"/>
                </a:solidFill>
              </a:rPr>
              <a:t>= {idColeccao, Designacao}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8 tabelas base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PT"/>
              <a:t>8</a:t>
            </a:fld>
            <a:endParaRPr lang="pt-PT"/>
          </a:p>
        </p:txBody>
      </p:sp>
      <p:sp>
        <p:nvSpPr>
          <p:cNvPr id="166" name="Shape 166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35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015650"/>
            <a:ext cx="8229600" cy="357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2400" b="1" dirty="0">
                <a:solidFill>
                  <a:srgbClr val="000000"/>
                </a:solidFill>
              </a:rPr>
              <a:t>Derivação do Modelo para Obtenção de Tabelas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dirty="0">
                <a:solidFill>
                  <a:srgbClr val="000000"/>
                </a:solidFill>
              </a:rPr>
              <a:t>Relacionamentos N para N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Exemplar-Reservado-Utilizador </a:t>
            </a:r>
            <a:r>
              <a:rPr lang="pt-PT" sz="1400" dirty="0">
                <a:solidFill>
                  <a:srgbClr val="000000"/>
                </a:solidFill>
              </a:rPr>
              <a:t>= {Exemplar, Utilizador, DataReserva, Estado}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Livro-Publicado-Editora </a:t>
            </a:r>
            <a:r>
              <a:rPr lang="pt-PT" sz="1400" dirty="0">
                <a:solidFill>
                  <a:srgbClr val="000000"/>
                </a:solidFill>
              </a:rPr>
              <a:t>= {Livro, Editora, Edicao, Ano}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PT" sz="1400" b="1" dirty="0">
                <a:solidFill>
                  <a:srgbClr val="980000"/>
                </a:solidFill>
              </a:rPr>
              <a:t>Autor-Escreve-Livro </a:t>
            </a:r>
            <a:r>
              <a:rPr lang="pt-PT" sz="1400" dirty="0">
                <a:solidFill>
                  <a:srgbClr val="000000"/>
                </a:solidFill>
              </a:rPr>
              <a:t>= {Livro, Autor}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pt-PT" sz="1400" dirty="0">
                <a:solidFill>
                  <a:srgbClr val="000000"/>
                </a:solidFill>
              </a:rPr>
              <a:t>	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400" b="1" u="sng" dirty="0">
                <a:solidFill>
                  <a:srgbClr val="000000"/>
                </a:solidFill>
              </a:rPr>
              <a:t>Total:</a:t>
            </a:r>
            <a:r>
              <a:rPr lang="pt-PT" sz="1400" dirty="0">
                <a:solidFill>
                  <a:srgbClr val="000000"/>
                </a:solidFill>
              </a:rPr>
              <a:t> 3 tabelas </a:t>
            </a:r>
            <a:r>
              <a:rPr lang="pt-PT" sz="1400" dirty="0" smtClean="0">
                <a:solidFill>
                  <a:srgbClr val="000000"/>
                </a:solidFill>
              </a:rPr>
              <a:t>de relacionamentos N para N</a:t>
            </a:r>
            <a:endParaRPr lang="pt-PT" sz="1400" dirty="0">
              <a:solidFill>
                <a:srgbClr val="000000"/>
              </a:solidFill>
            </a:endParaRPr>
          </a:p>
          <a:p>
            <a:pPr marL="457200" lvl="0" indent="0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1900"/>
            <a:ext cx="8229600" cy="69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3600">
                <a:solidFill>
                  <a:srgbClr val="FFFFFF"/>
                </a:solidFill>
              </a:rPr>
              <a:t>Modelação Lógica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PT"/>
              <a:t>9</a:t>
            </a:fld>
            <a:endParaRPr lang="pt-PT"/>
          </a:p>
        </p:txBody>
      </p:sp>
      <p:sp>
        <p:nvSpPr>
          <p:cNvPr id="174" name="Shape 174"/>
          <p:cNvSpPr txBox="1"/>
          <p:nvPr/>
        </p:nvSpPr>
        <p:spPr>
          <a:xfrm>
            <a:off x="669900" y="4749850"/>
            <a:ext cx="7804199" cy="25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100" i="1"/>
              <a:t>Grupo 8,Unidade Curricular de </a:t>
            </a:r>
            <a:r>
              <a:rPr lang="pt-PT" sz="1100" i="1">
                <a:solidFill>
                  <a:schemeClr val="dk1"/>
                </a:solidFill>
              </a:rPr>
              <a:t>Base de Dados,</a:t>
            </a:r>
            <a:r>
              <a:rPr lang="pt-PT" sz="1100" i="1"/>
              <a:t> Gestão de Dados - Biblioteca</a:t>
            </a:r>
          </a:p>
        </p:txBody>
      </p:sp>
    </p:spTree>
  </p:cSld>
  <p:clrMapOvr>
    <a:masterClrMapping/>
  </p:clrMapOvr>
  <p:transition spd="slow" advTm="215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1713</Words>
  <Application>Microsoft Office PowerPoint</Application>
  <PresentationFormat>On-screen Show (16:9)</PresentationFormat>
  <Paragraphs>391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Playfair Display</vt:lpstr>
      <vt:lpstr>Montserrat</vt:lpstr>
      <vt:lpstr>Oswald</vt:lpstr>
      <vt:lpstr>Trebuchet MS</vt:lpstr>
      <vt:lpstr>pop</vt:lpstr>
      <vt:lpstr>wave</vt:lpstr>
      <vt:lpstr>Gestão de Dados</vt:lpstr>
      <vt:lpstr>Conteúdo</vt:lpstr>
      <vt:lpstr>Introdução</vt:lpstr>
      <vt:lpstr>Introdução</vt:lpstr>
      <vt:lpstr>Modelação Conceptual</vt:lpstr>
      <vt:lpstr>Identificação de Entidades</vt:lpstr>
      <vt:lpstr>Modelo Conceptual Final</vt:lpstr>
      <vt:lpstr>Modelação Lógica</vt:lpstr>
      <vt:lpstr>Modelação Lógica</vt:lpstr>
      <vt:lpstr>Modelação Lógica</vt:lpstr>
      <vt:lpstr>Modelo Lógico</vt:lpstr>
      <vt:lpstr>Modelação Lógica</vt:lpstr>
      <vt:lpstr>Modelação Lógica</vt:lpstr>
      <vt:lpstr>Modelação Lógica</vt:lpstr>
      <vt:lpstr>Modelação Lógica</vt:lpstr>
      <vt:lpstr> Modelação Lógica</vt:lpstr>
      <vt:lpstr>Modelação Lógica</vt:lpstr>
      <vt:lpstr>Modelação Lógica</vt:lpstr>
      <vt:lpstr>Modelação Lógica</vt:lpstr>
      <vt:lpstr>Modelação Lógica</vt:lpstr>
      <vt:lpstr>Modelação Lógica</vt:lpstr>
      <vt:lpstr>Modelação Física</vt:lpstr>
      <vt:lpstr>Modelação Física</vt:lpstr>
      <vt:lpstr>Modelação Física</vt:lpstr>
      <vt:lpstr>Modelação Física</vt:lpstr>
      <vt:lpstr>Conclusões e Trabalho Futuro</vt:lpstr>
      <vt:lpstr>Gestão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Dados</dc:title>
  <cp:lastModifiedBy>Andre</cp:lastModifiedBy>
  <cp:revision>6</cp:revision>
  <dcterms:modified xsi:type="dcterms:W3CDTF">2016-02-03T23:33:37Z</dcterms:modified>
</cp:coreProperties>
</file>