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</p:embeddedFont>
    <p:embeddedFont>
      <p:font typeface="Playfair Display"/>
      <p:regular r:id="rId33"/>
      <p:bold r:id="rId34"/>
      <p:italic r:id="rId35"/>
      <p:boldItalic r:id="rId36"/>
    </p:embeddedFont>
    <p:embeddedFont>
      <p:font typeface="Oswald" panose="020B0604020202020204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95" autoAdjust="0"/>
  </p:normalViewPr>
  <p:slideViewPr>
    <p:cSldViewPr snapToGrid="0">
      <p:cViewPr varScale="1">
        <p:scale>
          <a:sx n="74" d="100"/>
          <a:sy n="74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u="none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Antes de uma requisição poder ser registada é necessário ver se esta pode ser feita, o que implica verificar se o exemplar não possui reservas por parte de outros utilizadores, que pode ser verificado através da chave estrangeira para Utilizador na tabela “Exemplar-reservado-Utilizador”, consultando o seu atributo “Estado”. É necessário verificar ainda que o exemplar não é apenas de consulta, o que pode ser verificado na entidade Exemplar, no atributo “Disponibilidade”. Caso o exemplar esteja disponível para requisição, a informação relativa à requisição é inserida na tabela “Requisicao”. A tabela Exemplar contém o estado de disponibilidade (atributo “Disponibilidade”) de cada exemplar, que terá que ser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depois de feita a requisição. É ainda necessário verificar se a requisição corresponde ao levantamento de uma reserva, e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actualizar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atributo “Estado” da tabela “Exemplar-reservado-Utilizador” em caso afirmativo. 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Multiplicidade - </a:t>
            </a:r>
            <a:r>
              <a:rPr lang="pt-PT" baseline="0" dirty="0" smtClean="0"/>
              <a:t> de relacionamentos entre entidades; foi explicado no conceptual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- </a:t>
            </a:r>
            <a:r>
              <a:rPr lang="en-US" dirty="0" err="1" smtClean="0"/>
              <a:t>Garantida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transações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u="none" dirty="0"/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baseline="0" dirty="0" smtClean="0"/>
              <a:t>- Métodos usados para levantamento requisitos (entrevistas, internet)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‹nº›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</a:t>
            </a:r>
            <a:r>
              <a:rPr lang="pt-PT" sz="1300" b="1" dirty="0" smtClean="0">
                <a:solidFill>
                  <a:srgbClr val="999999"/>
                </a:solidFill>
              </a:rPr>
              <a:t>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 smtClean="0">
                <a:solidFill>
                  <a:srgbClr val="999999"/>
                </a:solidFill>
              </a:rPr>
              <a:t>Escola </a:t>
            </a:r>
            <a:r>
              <a:rPr lang="pt-PT" sz="1300" dirty="0">
                <a:solidFill>
                  <a:srgbClr val="999999"/>
                </a:solidFill>
              </a:rPr>
              <a:t>de Engenharia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Mariana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 smtClean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Exemplar, Utilizador, DataReserva</a:t>
            </a:r>
            <a:r>
              <a:rPr lang="pt-PT" sz="1400" dirty="0" smtClean="0">
                <a:solidFill>
                  <a:srgbClr val="000000"/>
                </a:solidFill>
              </a:rPr>
              <a:t>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Livro-Publicado-Editora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Editora, Edicao</a:t>
            </a:r>
            <a:r>
              <a:rPr lang="pt-PT" sz="1400" dirty="0" smtClean="0">
                <a:solidFill>
                  <a:srgbClr val="000000"/>
                </a:solidFill>
              </a:rPr>
              <a:t>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Autor-Escreve-Livro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Autor</a:t>
            </a:r>
            <a:r>
              <a:rPr lang="pt-PT" sz="1400" dirty="0" smtClean="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 smtClean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/>
            <a:endParaRPr lang="pt-PT" sz="12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CDU, Livro</a:t>
            </a:r>
            <a:r>
              <a:rPr lang="pt-PT" sz="1400" dirty="0">
                <a:solidFill>
                  <a:schemeClr val="dk1"/>
                </a:solidFill>
              </a:rPr>
              <a:t>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de relacionamentos N para N, 1 tabela de atributo multivalor</a:t>
            </a:r>
          </a:p>
          <a:p>
            <a:pPr marL="139700" lvl="0">
              <a:buClr>
                <a:srgbClr val="000000"/>
              </a:buClr>
            </a:pPr>
            <a:endParaRPr lang="pt-PT" sz="800" dirty="0">
              <a:solidFill>
                <a:srgbClr val="000000"/>
              </a:solidFill>
            </a:endParaRPr>
          </a:p>
          <a:p>
            <a:pPr marL="4254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Da derivação resulta também a definição das chaves estrangeiras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400" b="1" dirty="0">
                <a:solidFill>
                  <a:srgbClr val="000000"/>
                </a:solidFill>
              </a:rPr>
              <a:t>– </a:t>
            </a:r>
            <a:r>
              <a:rPr lang="pt-PT" sz="2000" b="1" dirty="0">
                <a:solidFill>
                  <a:srgbClr val="000000"/>
                </a:solidFill>
              </a:rPr>
              <a:t>Integridade de Domínio</a:t>
            </a:r>
            <a:endParaRPr lang="pt-PT" sz="20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</a:t>
            </a:r>
            <a:r>
              <a:rPr lang="pt-PT" sz="2000" b="1" dirty="0" smtClean="0">
                <a:solidFill>
                  <a:srgbClr val="000000"/>
                </a:solidFill>
              </a:rPr>
              <a:t>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Tipo</a:t>
            </a:r>
            <a:r>
              <a:rPr lang="pt-PT" sz="1300" dirty="0">
                <a:solidFill>
                  <a:schemeClr val="dk1"/>
                </a:solidFill>
              </a:rPr>
              <a:t> 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Estado</a:t>
            </a:r>
            <a:r>
              <a:rPr lang="pt-PT" sz="1300" dirty="0">
                <a:solidFill>
                  <a:schemeClr val="dk1"/>
                </a:solidFill>
              </a:rPr>
              <a:t> 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</a:t>
            </a:r>
            <a:r>
              <a:rPr lang="pt-PT" sz="1400" dirty="0" smtClean="0">
                <a:solidFill>
                  <a:srgbClr val="000000"/>
                </a:solidFill>
              </a:rPr>
              <a:t>iguais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PT" sz="600" dirty="0">
              <a:solidFill>
                <a:srgbClr val="000000"/>
              </a:solidFill>
            </a:endParaRPr>
          </a:p>
          <a:p>
            <a:r>
              <a:rPr lang="pt-PT" sz="1800" b="1" dirty="0" smtClean="0">
                <a:solidFill>
                  <a:srgbClr val="000000"/>
                </a:solidFill>
              </a:rPr>
              <a:t>Integridade Referencial</a:t>
            </a:r>
          </a:p>
          <a:p>
            <a:endParaRPr lang="pt-PT" sz="600" b="1" dirty="0" smtClean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Todas as chaves estrangeiras são válidas</a:t>
            </a:r>
            <a:endParaRPr lang="pt-PT" sz="14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300" dirty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</a:t>
            </a:r>
            <a:r>
              <a:rPr lang="pt-PT" sz="1400" dirty="0" smtClean="0">
                <a:solidFill>
                  <a:srgbClr val="000000"/>
                </a:solidFill>
              </a:rPr>
              <a:t>referências a valores não existentes; alteração a um valor chave é consistente por toda a base de dados</a:t>
            </a:r>
          </a:p>
          <a:p>
            <a:pPr marL="139700">
              <a:buClr>
                <a:srgbClr val="000000"/>
              </a:buClr>
            </a:pPr>
            <a:endParaRPr sz="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000" b="1" dirty="0" smtClean="0">
                <a:solidFill>
                  <a:srgbClr val="000000"/>
                </a:solidFill>
              </a:rPr>
              <a:t>-</a:t>
            </a:r>
            <a:r>
              <a:rPr lang="pt-PT" sz="2400" b="1" dirty="0" smtClean="0">
                <a:solidFill>
                  <a:srgbClr val="000000"/>
                </a:solidFill>
              </a:rPr>
              <a:t> </a:t>
            </a:r>
            <a:r>
              <a:rPr lang="pt-PT" sz="2000" b="1" dirty="0" smtClean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endParaRPr lang="pt-PT" sz="18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150 </a:t>
            </a:r>
            <a:r>
              <a:rPr lang="pt-PT" sz="1400" dirty="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 </a:t>
            </a:r>
            <a:r>
              <a:rPr lang="pt-PT" sz="1400" dirty="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</a:t>
            </a:r>
            <a:r>
              <a:rPr lang="pt-PT" sz="1400" dirty="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</a:t>
            </a:r>
            <a:r>
              <a:rPr lang="pt-PT" sz="1400" dirty="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50</a:t>
            </a:r>
            <a:r>
              <a:rPr lang="pt-PT" sz="1400" dirty="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5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b="1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Integridade de domínio garantida por </a:t>
            </a:r>
            <a:r>
              <a:rPr lang="pt-PT" sz="1600" b="1" dirty="0" smtClean="0">
                <a:solidFill>
                  <a:srgbClr val="000000"/>
                </a:solidFill>
              </a:rPr>
              <a:t>triggers</a:t>
            </a:r>
          </a:p>
          <a:p>
            <a:pPr marL="12700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500" b="1" dirty="0" smtClean="0">
              <a:solidFill>
                <a:srgbClr val="000000"/>
              </a:solidFill>
            </a:endParaRP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Restrições </a:t>
            </a:r>
            <a:r>
              <a:rPr lang="pt-BR" sz="1600" b="1" dirty="0" smtClean="0">
                <a:solidFill>
                  <a:srgbClr val="000000"/>
                </a:solidFill>
              </a:rPr>
              <a:t>gerais garantidas com código SQL das transações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5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Gerado código SQL para </a:t>
            </a:r>
            <a:r>
              <a:rPr lang="pt-BR" sz="1600" b="1" dirty="0" smtClean="0">
                <a:solidFill>
                  <a:srgbClr val="000000"/>
                </a:solidFill>
              </a:rPr>
              <a:t>as seguintes transações:</a:t>
            </a: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Renovar requisição</a:t>
            </a:r>
            <a:endParaRPr lang="pt-BR" sz="1400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Entregar exemplar </a:t>
            </a:r>
            <a:endParaRPr lang="pt-BR" sz="14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Cancelar uma 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Localizar exemplar segundo o seu título</a:t>
            </a:r>
            <a:endParaRPr lang="pt-BR" sz="1400" dirty="0" smtClean="0">
              <a:solidFill>
                <a:srgbClr val="000000"/>
              </a:solidFill>
            </a:endParaRP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Aplicação </a:t>
            </a:r>
            <a:r>
              <a:rPr lang="pt-PT" sz="1600" b="1" dirty="0">
                <a:solidFill>
                  <a:srgbClr val="000000"/>
                </a:solidFill>
              </a:rPr>
              <a:t>das restrições de integridade </a:t>
            </a:r>
            <a:r>
              <a:rPr lang="pt-PT" sz="1600" b="1" dirty="0" smtClean="0">
                <a:solidFill>
                  <a:srgbClr val="000000"/>
                </a:solidFill>
              </a:rPr>
              <a:t>gerais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de acesso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Mariana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 e Objetivos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pt-PT" sz="10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Satisfazer </a:t>
            </a:r>
            <a:r>
              <a:rPr lang="pt-PT" sz="1800" dirty="0"/>
              <a:t>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</a:t>
            </a:r>
            <a:r>
              <a:rPr lang="pt-PT" sz="1800" dirty="0" smtClean="0"/>
              <a:t>Livro, Exemplar, Autor, Editora, Coleção, Utilizador, Requisição, Localização</a:t>
            </a: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</a:t>
            </a:r>
            <a:r>
              <a:rPr lang="pt-PT" sz="2000" dirty="0" smtClean="0"/>
              <a:t>validação: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uma reserva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0" y="411850"/>
            <a:ext cx="6746999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idUser</a:t>
            </a:r>
            <a:r>
              <a:rPr lang="pt-PT" sz="1400" dirty="0">
                <a:solidFill>
                  <a:srgbClr val="000000"/>
                </a:solidFill>
              </a:rPr>
              <a:t>, Tipo, Nome, Email, CC, NroMecanografico, Telefone}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idLivro</a:t>
            </a:r>
            <a:r>
              <a:rPr lang="pt-PT" sz="1400" dirty="0">
                <a:solidFill>
                  <a:srgbClr val="000000"/>
                </a:solidFill>
              </a:rPr>
              <a:t>, Titulo, CodBarras, ISBN, ISSN, Coleccao}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idAutor</a:t>
            </a:r>
            <a:r>
              <a:rPr lang="pt-PT" sz="1400" dirty="0">
                <a:solidFill>
                  <a:srgbClr val="000000"/>
                </a:solidFill>
              </a:rPr>
              <a:t>, PrimeirosNomes, Apelido}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idEditora</a:t>
            </a:r>
            <a:r>
              <a:rPr lang="pt-PT" sz="1400" dirty="0">
                <a:solidFill>
                  <a:srgbClr val="000000"/>
                </a:solidFill>
              </a:rPr>
              <a:t>, Designacao}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DataEntrega</a:t>
            </a:r>
            <a:r>
              <a:rPr lang="pt-PT" sz="1400" dirty="0">
                <a:solidFill>
                  <a:srgbClr val="000000"/>
                </a:solidFill>
              </a:rPr>
              <a:t>, Estado, NroMaxRenovacoes,             	    </a:t>
            </a:r>
            <a:r>
              <a:rPr lang="pt-PT" sz="1400" dirty="0" err="1">
                <a:solidFill>
                  <a:srgbClr val="000000"/>
                </a:solidFill>
              </a:rPr>
              <a:t>NrRenovacoes</a:t>
            </a:r>
            <a:r>
              <a:rPr lang="pt-PT" sz="1400" dirty="0">
                <a:solidFill>
                  <a:srgbClr val="000000"/>
                </a:solidFill>
              </a:rPr>
              <a:t>, Exemplar, Utilizador}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idExemplar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Condicao</a:t>
            </a:r>
            <a:r>
              <a:rPr lang="pt-PT" sz="1400" dirty="0">
                <a:solidFill>
                  <a:srgbClr val="000000"/>
                </a:solidFill>
              </a:rPr>
              <a:t>, Disponibilidade, Localizacao, Livro}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IdLocal</a:t>
            </a:r>
            <a:r>
              <a:rPr lang="pt-PT" sz="1400" dirty="0">
                <a:solidFill>
                  <a:srgbClr val="000000"/>
                </a:solidFill>
              </a:rPr>
              <a:t>, Piso, Estante, Prateleira}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idColeccao</a:t>
            </a:r>
            <a:r>
              <a:rPr lang="pt-PT" sz="1400" dirty="0">
                <a:solidFill>
                  <a:schemeClr val="dk1"/>
                </a:solidFill>
              </a:rPr>
              <a:t>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1536</Words>
  <Application>Microsoft Office PowerPoint</Application>
  <PresentationFormat>Apresentação no Ecrã (16:9)</PresentationFormat>
  <Paragraphs>400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Montserrat</vt:lpstr>
      <vt:lpstr>Arial</vt:lpstr>
      <vt:lpstr>Playfair Display</vt:lpstr>
      <vt:lpstr>Oswald</vt:lpstr>
      <vt:lpstr>Trebuchet MS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dc:creator>mariana</dc:creator>
  <cp:lastModifiedBy>Mariana Carvalho</cp:lastModifiedBy>
  <cp:revision>31</cp:revision>
  <dcterms:modified xsi:type="dcterms:W3CDTF">2016-02-11T01:09:45Z</dcterms:modified>
</cp:coreProperties>
</file>