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5F1D08-4BA7-9E19-7173-1CAC234F5FE0}" v="2357" dt="2025-03-03T06:56:36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47206E-DA57-8D14-40BA-23635E2E48B3}"/>
              </a:ext>
            </a:extLst>
          </p:cNvPr>
          <p:cNvSpPr txBox="1"/>
          <p:nvPr/>
        </p:nvSpPr>
        <p:spPr>
          <a:xfrm>
            <a:off x="939800" y="304800"/>
            <a:ext cx="10668000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Steps to Verify Deployment is Successful</a:t>
            </a:r>
          </a:p>
          <a:p>
            <a:pPr marL="342900" indent="-342900">
              <a:buAutoNum type="arabicPeriod"/>
            </a:pPr>
            <a:r>
              <a:rPr lang="en-US" dirty="0"/>
              <a:t>HealthCheck: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Check health status of the application via </a:t>
            </a:r>
            <a:r>
              <a:rPr lang="en-US" dirty="0" err="1"/>
              <a:t>healthcheck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via curl or similar approach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Check the service status of docker container</a:t>
            </a:r>
          </a:p>
          <a:p>
            <a:pPr marL="342900" indent="-342900">
              <a:buAutoNum type="arabicPeriod"/>
            </a:pPr>
            <a:r>
              <a:rPr lang="en-US" dirty="0"/>
              <a:t>Application Logs</a:t>
            </a:r>
          </a:p>
          <a:p>
            <a:pPr marL="342900" indent="-342900">
              <a:buAutoNum type="arabicPeriod"/>
            </a:pPr>
            <a:r>
              <a:rPr lang="en-US" dirty="0"/>
              <a:t>Test Application Functionality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Basic functional testing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Performance Testing</a:t>
            </a:r>
          </a:p>
          <a:p>
            <a:pPr marL="342900" indent="-342900">
              <a:buAutoNum type="arabicPeriod"/>
            </a:pPr>
            <a:r>
              <a:rPr lang="en-US" dirty="0"/>
              <a:t>Monitor Resource Usage and External Connectivity like database and other dependent services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Plan and Task Breakdown for Implementing Monitoring</a:t>
            </a:r>
          </a:p>
          <a:p>
            <a:r>
              <a:rPr lang="en-US" dirty="0"/>
              <a:t>Task Breakdown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Setup </a:t>
            </a:r>
            <a:r>
              <a:rPr lang="en-US" dirty="0" err="1"/>
              <a:t>Cloudwatch</a:t>
            </a:r>
            <a:r>
              <a:rPr lang="en-US" dirty="0"/>
              <a:t> for EC2 instance</a:t>
            </a:r>
          </a:p>
          <a:p>
            <a:pPr marL="1257300" lvl="2" indent="-342900">
              <a:buFont typeface="Wingdings"/>
              <a:buChar char="§"/>
            </a:pPr>
            <a:r>
              <a:rPr lang="en-US" dirty="0" err="1"/>
              <a:t>Installaton</a:t>
            </a:r>
            <a:r>
              <a:rPr lang="en-US" dirty="0"/>
              <a:t> of </a:t>
            </a:r>
            <a:r>
              <a:rPr lang="en-US" dirty="0" err="1"/>
              <a:t>cloudwatch</a:t>
            </a:r>
            <a:r>
              <a:rPr lang="en-US" dirty="0"/>
              <a:t> agent – gather metrics </a:t>
            </a:r>
            <a:r>
              <a:rPr lang="en-US" dirty="0" err="1"/>
              <a:t>cpu</a:t>
            </a:r>
            <a:r>
              <a:rPr lang="en-US" dirty="0"/>
              <a:t>, memory </a:t>
            </a:r>
            <a:r>
              <a:rPr lang="en-US" dirty="0" err="1"/>
              <a:t>etc</a:t>
            </a:r>
          </a:p>
          <a:p>
            <a:pPr marL="1257300" lvl="2" indent="-342900">
              <a:buFont typeface="Wingdings"/>
              <a:buChar char="§"/>
            </a:pPr>
            <a:r>
              <a:rPr lang="en-US" dirty="0"/>
              <a:t>Create alarms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Setup APM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Setup Log Monitoring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Setup Alerts and Notifications</a:t>
            </a:r>
          </a:p>
          <a:p>
            <a:pPr marL="800100" lvl="1" indent="-342900">
              <a:buFont typeface="Courier New"/>
              <a:buChar char="o"/>
            </a:pPr>
            <a:endParaRPr lang="en-US" dirty="0"/>
          </a:p>
          <a:p>
            <a:pPr marL="1257300" lvl="2" indent="-342900">
              <a:buFont typeface="Wingdings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76CE87-BB4F-72A3-9DAA-4B45B3B18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608CD7-60EC-7558-37D3-7131C526C552}"/>
              </a:ext>
            </a:extLst>
          </p:cNvPr>
          <p:cNvSpPr txBox="1"/>
          <p:nvPr/>
        </p:nvSpPr>
        <p:spPr>
          <a:xfrm>
            <a:off x="199887" y="194365"/>
            <a:ext cx="10668000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Security Policies and Scans Recommendations</a:t>
            </a:r>
            <a:endParaRPr lang="en-US" dirty="0">
              <a:ea typeface="+mn-lt"/>
              <a:cs typeface="+mn-lt"/>
            </a:endParaRPr>
          </a:p>
          <a:p>
            <a:pPr marL="342900" indent="-342900">
              <a:buAutoNum type="alphaLcPeriod"/>
            </a:pPr>
            <a:r>
              <a:rPr lang="en-US" b="1" dirty="0"/>
              <a:t>Security Policies</a:t>
            </a:r>
          </a:p>
          <a:p>
            <a:pPr marL="800100" lvl="1" indent="-342900">
              <a:buAutoNum type="alphaLcPeriod"/>
            </a:pPr>
            <a:r>
              <a:rPr lang="en-US" dirty="0"/>
              <a:t>IAM role access and policy for EC2 access</a:t>
            </a:r>
            <a:endParaRPr lang="en-US" b="1" dirty="0"/>
          </a:p>
          <a:p>
            <a:pPr marL="800100" lvl="1" indent="-342900">
              <a:buAutoNum type="alphaLcPeriod"/>
            </a:pPr>
            <a:r>
              <a:rPr lang="en-US"/>
              <a:t>Control Network Access</a:t>
            </a:r>
            <a:endParaRPr lang="en-US" dirty="0"/>
          </a:p>
          <a:p>
            <a:pPr marL="1257300" lvl="2" indent="-342900">
              <a:buFont typeface="Courier New"/>
              <a:buChar char="o"/>
            </a:pPr>
            <a:r>
              <a:rPr lang="en-US" dirty="0"/>
              <a:t>Limit outbound and inbound traffics</a:t>
            </a:r>
          </a:p>
          <a:p>
            <a:pPr marL="1257300" lvl="2" indent="-342900">
              <a:buFont typeface="Courier New"/>
              <a:buChar char="o"/>
            </a:pPr>
            <a:r>
              <a:rPr lang="en-US" dirty="0"/>
              <a:t>Isolate EC2 instance from public internet access via VPC &amp; Private Subnets</a:t>
            </a:r>
          </a:p>
          <a:p>
            <a:pPr marL="800100" lvl="1" indent="-342900">
              <a:buAutoNum type="alphaLcPeriod"/>
            </a:pPr>
            <a:r>
              <a:rPr lang="en-US"/>
              <a:t>Encryption </a:t>
            </a:r>
          </a:p>
          <a:p>
            <a:pPr marL="1257300" lvl="2" indent="-342900">
              <a:buFont typeface="Courier New"/>
              <a:buChar char="o"/>
            </a:pPr>
            <a:r>
              <a:rPr lang="en-US"/>
              <a:t>Encrypt data </a:t>
            </a:r>
          </a:p>
          <a:p>
            <a:pPr marL="1257300" lvl="2" indent="-342900">
              <a:buFont typeface="Courier New"/>
              <a:buChar char="o"/>
            </a:pPr>
            <a:r>
              <a:rPr lang="en-US"/>
              <a:t>Use SSL</a:t>
            </a:r>
          </a:p>
          <a:p>
            <a:pPr marL="1257300" lvl="2" indent="-342900">
              <a:buFont typeface="Courier New"/>
              <a:buChar char="o"/>
            </a:pPr>
            <a:r>
              <a:rPr lang="en-US" dirty="0"/>
              <a:t>Secrets and Creds management</a:t>
            </a:r>
          </a:p>
          <a:p>
            <a:pPr marL="800100" lvl="1" indent="-342900">
              <a:buAutoNum type="alphaLcPeriod"/>
            </a:pPr>
            <a:r>
              <a:rPr lang="en-US"/>
              <a:t>MFA</a:t>
            </a:r>
          </a:p>
          <a:p>
            <a:pPr marL="800100" lvl="1" indent="-342900">
              <a:buAutoNum type="alphaLcPeriod"/>
            </a:pPr>
            <a:r>
              <a:rPr lang="en-US" dirty="0"/>
              <a:t>Docker Image Security</a:t>
            </a:r>
          </a:p>
          <a:p>
            <a:pPr marL="342900" indent="-342900">
              <a:buAutoNum type="alphaLcPeriod"/>
            </a:pPr>
            <a:r>
              <a:rPr lang="en-US" b="1" dirty="0"/>
              <a:t>Scanning </a:t>
            </a:r>
            <a:endParaRPr lang="en-US"/>
          </a:p>
          <a:p>
            <a:pPr marL="800100" lvl="1" indent="-342900">
              <a:buAutoNum type="alphaLcPeriod"/>
            </a:pPr>
            <a:r>
              <a:rPr lang="en-US" dirty="0"/>
              <a:t>Static Application Security Testing (SAST) - Sonar </a:t>
            </a:r>
            <a:r>
              <a:rPr lang="en-US" dirty="0" err="1"/>
              <a:t>Qube</a:t>
            </a:r>
            <a:r>
              <a:rPr lang="en-US" dirty="0"/>
              <a:t> into CI pipeline to scan for </a:t>
            </a:r>
            <a:r>
              <a:rPr lang="en-US" dirty="0">
                <a:ea typeface="+mn-lt"/>
                <a:cs typeface="+mn-lt"/>
              </a:rPr>
              <a:t>vulnerabilities</a:t>
            </a:r>
          </a:p>
          <a:p>
            <a:pPr marL="800100" lvl="1" indent="-342900">
              <a:buAutoNum type="alphaLcPeriod"/>
            </a:pPr>
            <a:r>
              <a:rPr lang="en-US" dirty="0"/>
              <a:t>Dynamic Application Security Testing (DAST) - </a:t>
            </a:r>
            <a:r>
              <a:rPr lang="en-US" dirty="0" err="1"/>
              <a:t>Vulnerabilitiy</a:t>
            </a:r>
            <a:r>
              <a:rPr lang="en-US" dirty="0"/>
              <a:t> scanning of your running web application</a:t>
            </a:r>
          </a:p>
          <a:p>
            <a:pPr marL="800100" lvl="1" indent="-342900">
              <a:buAutoNum type="alphaLcPeriod"/>
            </a:pPr>
            <a:r>
              <a:rPr lang="en-US" dirty="0"/>
              <a:t>Container Scanning </a:t>
            </a:r>
          </a:p>
          <a:p>
            <a:pPr marL="800100" lvl="1" indent="-342900">
              <a:buAutoNum type="alphaL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474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24413-414F-D352-9DF5-DD9EAB4EC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C00017-5FA4-3B4E-1116-E689E2B30DB4}"/>
              </a:ext>
            </a:extLst>
          </p:cNvPr>
          <p:cNvSpPr txBox="1"/>
          <p:nvPr/>
        </p:nvSpPr>
        <p:spPr>
          <a:xfrm>
            <a:off x="199887" y="194365"/>
            <a:ext cx="106680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Improvements for CI/CD Process:</a:t>
            </a:r>
            <a:endParaRPr lang="en-US"/>
          </a:p>
          <a:p>
            <a:pPr marL="800100" lvl="1" indent="-342900">
              <a:buFont typeface="Courier New"/>
              <a:buChar char="o"/>
            </a:pPr>
            <a:r>
              <a:rPr lang="en-US"/>
              <a:t>Automated Testing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Multi – Environment Pipelines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Blue-Green Deployments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Immutable Infra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 err="1"/>
              <a:t>Continious</a:t>
            </a:r>
            <a:r>
              <a:rPr lang="en-US" dirty="0"/>
              <a:t> Monitoring and Alerting and Feedback</a:t>
            </a:r>
          </a:p>
          <a:p>
            <a:endParaRPr lang="en-US"/>
          </a:p>
          <a:p>
            <a:pPr>
              <a:buFont typeface="Arial"/>
            </a:pPr>
            <a:r>
              <a:rPr lang="en-US" b="1" dirty="0"/>
              <a:t>Other</a:t>
            </a:r>
            <a:r>
              <a:rPr lang="en-US" b="1" dirty="0">
                <a:ea typeface="+mn-lt"/>
                <a:cs typeface="+mn-lt"/>
              </a:rPr>
              <a:t> Good DevOps Tools and Practices: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 err="1"/>
              <a:t>IaC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 err="1"/>
              <a:t>Continuos</a:t>
            </a:r>
            <a:r>
              <a:rPr lang="en-US" dirty="0"/>
              <a:t> Testing 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Service Mesh / Self Registration and Discovery</a:t>
            </a:r>
          </a:p>
        </p:txBody>
      </p:sp>
    </p:spTree>
    <p:extLst>
      <p:ext uri="{BB962C8B-B14F-4D97-AF65-F5344CB8AC3E}">
        <p14:creationId xmlns:p14="http://schemas.microsoft.com/office/powerpoint/2010/main" val="294140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159</cp:revision>
  <dcterms:created xsi:type="dcterms:W3CDTF">2025-03-03T06:32:11Z</dcterms:created>
  <dcterms:modified xsi:type="dcterms:W3CDTF">2025-03-03T06:56:47Z</dcterms:modified>
</cp:coreProperties>
</file>