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Oswald"/>
      <p:regular r:id="rId46"/>
      <p:bold r:id="rId47"/>
    </p:embeddedFont>
    <p:embeddedFont>
      <p:font typeface="Bree Serif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E2D11B-DD08-4E35-849C-C96E43893565}">
  <a:tblStyle styleId="{E2E2D11B-DD08-4E35-849C-C96E438935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Oswald-regular.fnt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BreeSerif-regular.fntdata"/><Relationship Id="rId25" Type="http://schemas.openxmlformats.org/officeDocument/2006/relationships/slide" Target="slides/slide19.xml"/><Relationship Id="rId47" Type="http://schemas.openxmlformats.org/officeDocument/2006/relationships/font" Target="fonts/Oswald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a9558f2b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a9558f2b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9a9558f2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9a9558f2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9a9558f2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9a9558f2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9a9558f2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9a9558f2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9a9558f2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9a9558f2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9a9558f2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9a9558f2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9a9558f2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9a9558f2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9a9558f2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9a9558f2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9a9558f2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9a9558f2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9a9558f2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9a9558f2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9a9558f2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9a9558f2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9a9558f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9a9558f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processo, um fluxo sistemático com a finalidade de propor soluções preditivas.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9a9558f2b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9a9558f2b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Realizei alguns agrupamentos para verificar comportamentos.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Pode-se observar que: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dentro os não assinantes, o público indefinido visitou mais capas, navegou por meias tempo e recebeu maior quantidade de anúncios.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dentro os assinantes, o público masculino visitou mais capas, leu mais notícias, navegou por mais tempo e recebeu maior quantidade de anúncios.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9a9558f2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9a9558f2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9a9558f2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9a9558f2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Dentro os que usaram o app, os assinantes visitaram mais capas, leram mais notícias, navegara menos e receberam mais anúncios.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Dentre os que não usaram o app, os assinantes visitaram mais cpas, leram mais notícias, navegaram por mais tempo e receberam mais anúncios.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9a9558f2b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9a9558f2b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9a9558f2b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9a9558f2b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Dentro os públicos masculinos e femininos, a média de idade dos não assinantes é maior do que as dos assinantes.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Dentro o público indefinido, todos são não assinantes. sem comparações.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9a9558f2b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9a9558f2b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9a9558f2b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9a9558f2b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 Dentro os públicos masculino e feminino, a média de notícias lidas é maior dos assinantes do que a dos não assinantes.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Sobre o público indefinido, todos são não assinantes. Porém, a média de notícias lidas é quase igual a média do público masculino assinante.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9a9558f2b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9a9558f2b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c62b3055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c62b3055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 é basicamente pensar sobre qual o algoritmo utilizar.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Atualmente existem muitos, não sei o número.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Depende muito do problema de negócios, dos dados que possuímos e da relevância entre os atributos também.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9a9558f2b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9a9558f2b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de cada </a:t>
            </a:r>
            <a:r>
              <a:rPr lang="pt-BR"/>
              <a:t>variável</a:t>
            </a:r>
            <a:r>
              <a:rPr lang="pt-BR"/>
              <a:t> com relação a todas as outras.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 importante.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Identificação das variáveis mais relevantes para a construção do modelo.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62b305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62b305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9a9558f2b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9a9558f2b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c62b3055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c62b3055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ideal quando se trabalha com classificação é o balanceamento do dadaset.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 seja, procurar te um equilíbrio entre as quantidades de registro de uma classe e as quantidades de registros de outra. (Assinantes e não assinantes)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Nesse caso, o dataset não está equilibrado e pode ocasionar problemas mais a frente no modelo de machine learning.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técnicas de balanceamento quando os dados não estão muito balanceados. Porém, não conheço. Realizei a análise preditiva com esta distribuição.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c62b3055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c62b3055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c62b3055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c62b3055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ideal quando se trabalha com classificação é o balanceamento do dadaset.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 seja, procurar te um equilíbrio entre as quantidades de registro de uma classe e as quantidades de registros de outra. (Assinantes e não assinantes)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Nesse caso, o dataset não está equilibrado e pode ocasionar problemas mais a frente no modelo de machine learning.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técnicas de balanceamento quando os dados não estão muito balanceados. Porém, não conheço. Realizei a análise preditiva com esta distribuição.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9a9558f2b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9a9558f2b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Todos são algoritmos de classificação.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suas precisões em relação aos dados: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naive bayes = 0,9317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random forest = 0,9383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regressão logística = 0.9400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5c62b3055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5c62b3055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9a9558f2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9a9558f2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Possíveis assinantes: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Quantidade considerável de dias navegados. 40/60, 18/60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Quantidade considerável de notícias lidas.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Grande quantidade de visitas de capa ou baixa quantidade de visitas de capa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Idade entre 31 e 40 (35 a média de idade)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Gênero masculino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Com utilização do aplicativo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59ac994c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59ac994c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não assinantes: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Baixa quantidade de dias navegados. 8/6, 5/60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Poucas notícias lidas.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Nenhuma visita de capa ou baixa quantidade de visitas de capa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Idade entre 33 e 43 (38 a média de idade)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Gênero feminino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 utilização do aplicativo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9a9558f2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9a9558f2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9a9558f2b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9a9558f2b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62b3055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62b3055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do trabalho com o intuito de se aproximar do conjunto de dados.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Conhecer melhor os atributos e verificar as variáveis mais relevantes para o processo.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 parte traz uma série de desafios.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c62b305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c62b305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a9558f2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a9558f2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a9558f2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a9558f2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a9558f2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a9558f2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a9558f2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a9558f2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7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jpg"/><Relationship Id="rId6" Type="http://schemas.openxmlformats.org/officeDocument/2006/relationships/image" Target="../media/image17.jpg"/><Relationship Id="rId7" Type="http://schemas.openxmlformats.org/officeDocument/2006/relationships/image" Target="../media/image13.jpg"/><Relationship Id="rId8" Type="http://schemas.openxmlformats.org/officeDocument/2006/relationships/image" Target="../media/image2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1.jpg"/><Relationship Id="rId6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9.jpg"/><Relationship Id="rId6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1.jpg"/><Relationship Id="rId6" Type="http://schemas.openxmlformats.org/officeDocument/2006/relationships/image" Target="../media/image6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2.jpg"/><Relationship Id="rId6" Type="http://schemas.openxmlformats.org/officeDocument/2006/relationships/image" Target="../media/image30.jpg"/><Relationship Id="rId7" Type="http://schemas.openxmlformats.org/officeDocument/2006/relationships/image" Target="../media/image2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4.jpg"/><Relationship Id="rId6" Type="http://schemas.openxmlformats.org/officeDocument/2006/relationships/image" Target="../media/image36.jpg"/><Relationship Id="rId7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6.png"/><Relationship Id="rId6" Type="http://schemas.openxmlformats.org/officeDocument/2006/relationships/image" Target="../media/image4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46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image" Target="../media/image42.png"/><Relationship Id="rId8" Type="http://schemas.openxmlformats.org/officeDocument/2006/relationships/image" Target="../media/image5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9.jpg"/><Relationship Id="rId6" Type="http://schemas.openxmlformats.org/officeDocument/2006/relationships/image" Target="../media/image47.jpg"/><Relationship Id="rId7" Type="http://schemas.openxmlformats.org/officeDocument/2006/relationships/image" Target="../media/image4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3.png"/><Relationship Id="rId4" Type="http://schemas.openxmlformats.org/officeDocument/2006/relationships/image" Target="../media/image54.png"/><Relationship Id="rId5" Type="http://schemas.openxmlformats.org/officeDocument/2006/relationships/image" Target="../media/image53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jpg"/><Relationship Id="rId6" Type="http://schemas.openxmlformats.org/officeDocument/2006/relationships/image" Target="../media/image3.jpg"/><Relationship Id="rId7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jpg"/><Relationship Id="rId6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jpg"/><Relationship Id="rId6" Type="http://schemas.openxmlformats.org/officeDocument/2006/relationships/image" Target="../media/image11.jpg"/><Relationship Id="rId7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8.jpg"/><Relationship Id="rId6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74000"/>
          </a:blip>
          <a:srcRect b="0" l="48519" r="0" t="6924"/>
          <a:stretch/>
        </p:blipFill>
        <p:spPr>
          <a:xfrm>
            <a:off x="3454761" y="0"/>
            <a:ext cx="56892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5206800" cy="51663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057275" rotWithShape="0" algn="bl" dir="2580000" dist="247650">
              <a:srgbClr val="000000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522375" y="400050"/>
            <a:ext cx="4165800" cy="18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swald"/>
                <a:ea typeface="Oswald"/>
                <a:cs typeface="Oswald"/>
                <a:sym typeface="Oswald"/>
              </a:rPr>
              <a:t>Case aquisição: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swald"/>
                <a:ea typeface="Oswald"/>
                <a:cs typeface="Oswald"/>
                <a:sym typeface="Oswald"/>
              </a:rPr>
              <a:t>Ciência de dados</a:t>
            </a:r>
            <a:endParaRPr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339550" y="4521050"/>
            <a:ext cx="24840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Bruno Resende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522375" y="2120125"/>
            <a:ext cx="4165800" cy="12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Data team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8206" r="7276" t="0"/>
          <a:stretch/>
        </p:blipFill>
        <p:spPr>
          <a:xfrm>
            <a:off x="1080062" y="3228750"/>
            <a:ext cx="3046676" cy="1268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 por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Gênero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masculino x feminino</a:t>
            </a:r>
            <a:endParaRPr sz="3000"/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5">
            <a:alphaModFix/>
          </a:blip>
          <a:srcRect b="0" l="0" r="55408" t="0"/>
          <a:stretch/>
        </p:blipFill>
        <p:spPr>
          <a:xfrm>
            <a:off x="2187177" y="930925"/>
            <a:ext cx="2153375" cy="1476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6" name="Google Shape;186;p22"/>
          <p:cNvPicPr preferRelativeResize="0"/>
          <p:nvPr/>
        </p:nvPicPr>
        <p:blipFill rotWithShape="1">
          <a:blip r:embed="rId6">
            <a:alphaModFix/>
          </a:blip>
          <a:srcRect b="0" l="0" r="49599" t="0"/>
          <a:stretch/>
        </p:blipFill>
        <p:spPr>
          <a:xfrm>
            <a:off x="2187175" y="2559700"/>
            <a:ext cx="2153375" cy="2431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7">
            <a:alphaModFix/>
          </a:blip>
          <a:srcRect b="0" l="0" r="52132" t="0"/>
          <a:stretch/>
        </p:blipFill>
        <p:spPr>
          <a:xfrm>
            <a:off x="6855151" y="930925"/>
            <a:ext cx="2153375" cy="133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8">
            <a:alphaModFix/>
          </a:blip>
          <a:srcRect b="0" l="0" r="52132" t="0"/>
          <a:stretch/>
        </p:blipFill>
        <p:spPr>
          <a:xfrm>
            <a:off x="6855150" y="2559700"/>
            <a:ext cx="2153375" cy="202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9" name="Google Shape;189;p22"/>
          <p:cNvSpPr txBox="1"/>
          <p:nvPr>
            <p:ph type="title"/>
          </p:nvPr>
        </p:nvSpPr>
        <p:spPr>
          <a:xfrm>
            <a:off x="4628238" y="1109375"/>
            <a:ext cx="19392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44,5 anos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22"/>
          <p:cNvSpPr txBox="1"/>
          <p:nvPr>
            <p:ph type="title"/>
          </p:nvPr>
        </p:nvSpPr>
        <p:spPr>
          <a:xfrm>
            <a:off x="4340549" y="4061100"/>
            <a:ext cx="11199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98%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2%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22"/>
          <p:cNvSpPr txBox="1"/>
          <p:nvPr>
            <p:ph type="title"/>
          </p:nvPr>
        </p:nvSpPr>
        <p:spPr>
          <a:xfrm>
            <a:off x="5732974" y="4061100"/>
            <a:ext cx="11199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99%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1%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 por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Gênero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masculino x feminino</a:t>
            </a:r>
            <a:endParaRPr sz="3000"/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5">
            <a:alphaModFix/>
          </a:blip>
          <a:srcRect b="0" l="0" r="65957" t="0"/>
          <a:stretch/>
        </p:blipFill>
        <p:spPr>
          <a:xfrm>
            <a:off x="2415774" y="930925"/>
            <a:ext cx="3138999" cy="2595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6">
            <a:alphaModFix/>
          </a:blip>
          <a:srcRect b="0" l="0" r="53031" t="0"/>
          <a:stretch/>
        </p:blipFill>
        <p:spPr>
          <a:xfrm>
            <a:off x="5783375" y="930925"/>
            <a:ext cx="2899606" cy="2595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5" name="Google Shape;205;p23"/>
          <p:cNvSpPr txBox="1"/>
          <p:nvPr>
            <p:ph type="title"/>
          </p:nvPr>
        </p:nvSpPr>
        <p:spPr>
          <a:xfrm>
            <a:off x="2580177" y="3889325"/>
            <a:ext cx="61029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Usuários que receberam mais anúncios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 por Gênero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masculino x feminino</a:t>
            </a:r>
            <a:endParaRPr sz="3000"/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5">
            <a:alphaModFix/>
          </a:blip>
          <a:srcRect b="0" l="0" r="62319" t="0"/>
          <a:stretch/>
        </p:blipFill>
        <p:spPr>
          <a:xfrm>
            <a:off x="2187175" y="930925"/>
            <a:ext cx="2909775" cy="313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6">
            <a:alphaModFix/>
          </a:blip>
          <a:srcRect b="0" l="0" r="60911" t="0"/>
          <a:stretch/>
        </p:blipFill>
        <p:spPr>
          <a:xfrm>
            <a:off x="5700650" y="930925"/>
            <a:ext cx="2930565" cy="313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9" name="Google Shape;219;p24"/>
          <p:cNvSpPr txBox="1"/>
          <p:nvPr>
            <p:ph type="title"/>
          </p:nvPr>
        </p:nvSpPr>
        <p:spPr>
          <a:xfrm>
            <a:off x="2580177" y="3889325"/>
            <a:ext cx="61029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Usuários com mais visitas de capa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 por Gênero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masculino x feminino</a:t>
            </a:r>
            <a:endParaRPr sz="3000"/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5">
            <a:alphaModFix/>
          </a:blip>
          <a:srcRect b="0" l="0" r="65570" t="0"/>
          <a:stretch/>
        </p:blipFill>
        <p:spPr>
          <a:xfrm>
            <a:off x="2263375" y="930925"/>
            <a:ext cx="2507749" cy="3202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2" name="Google Shape;232;p25"/>
          <p:cNvPicPr preferRelativeResize="0"/>
          <p:nvPr/>
        </p:nvPicPr>
        <p:blipFill rotWithShape="1">
          <a:blip r:embed="rId6">
            <a:alphaModFix/>
          </a:blip>
          <a:srcRect b="0" l="0" r="63318" t="0"/>
          <a:stretch/>
        </p:blipFill>
        <p:spPr>
          <a:xfrm>
            <a:off x="6207725" y="930925"/>
            <a:ext cx="2594913" cy="3202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3" name="Google Shape;233;p25"/>
          <p:cNvSpPr txBox="1"/>
          <p:nvPr>
            <p:ph type="title"/>
          </p:nvPr>
        </p:nvSpPr>
        <p:spPr>
          <a:xfrm>
            <a:off x="2580177" y="3889325"/>
            <a:ext cx="61029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Usuários com mais notícias lidas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Indefinido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Público Indefinido</a:t>
            </a:r>
            <a:endParaRPr sz="3000"/>
          </a:p>
        </p:txBody>
      </p:sp>
      <p:pic>
        <p:nvPicPr>
          <p:cNvPr id="245" name="Google Shape;245;p26"/>
          <p:cNvPicPr preferRelativeResize="0"/>
          <p:nvPr/>
        </p:nvPicPr>
        <p:blipFill rotWithShape="1">
          <a:blip r:embed="rId5">
            <a:alphaModFix/>
          </a:blip>
          <a:srcRect b="0" l="0" r="40051" t="0"/>
          <a:stretch/>
        </p:blipFill>
        <p:spPr>
          <a:xfrm>
            <a:off x="2641001" y="778525"/>
            <a:ext cx="3619650" cy="4060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6" name="Google Shape;246;p26"/>
          <p:cNvSpPr txBox="1"/>
          <p:nvPr>
            <p:ph type="title"/>
          </p:nvPr>
        </p:nvSpPr>
        <p:spPr>
          <a:xfrm>
            <a:off x="6411925" y="2699750"/>
            <a:ext cx="2502000" cy="19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Público indefinido representa 2,7%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7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Público I</a:t>
            </a: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ndefinido</a:t>
            </a:r>
            <a:endParaRPr sz="3000"/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7178" y="930925"/>
            <a:ext cx="4295928" cy="4060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8" name="Google Shape;258;p27"/>
          <p:cNvSpPr txBox="1"/>
          <p:nvPr>
            <p:ph type="title"/>
          </p:nvPr>
        </p:nvSpPr>
        <p:spPr>
          <a:xfrm>
            <a:off x="6772038" y="930925"/>
            <a:ext cx="19392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48 anos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Google Shape;259;p27"/>
          <p:cNvSpPr txBox="1"/>
          <p:nvPr>
            <p:ph type="title"/>
          </p:nvPr>
        </p:nvSpPr>
        <p:spPr>
          <a:xfrm>
            <a:off x="6772025" y="2135850"/>
            <a:ext cx="19392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48 anos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27"/>
          <p:cNvSpPr txBox="1"/>
          <p:nvPr>
            <p:ph type="title"/>
          </p:nvPr>
        </p:nvSpPr>
        <p:spPr>
          <a:xfrm>
            <a:off x="6848250" y="3518500"/>
            <a:ext cx="1939200" cy="14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48</a:t>
            </a: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- 52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anos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" name="Google Shape;261;p27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Indefinido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Público I</a:t>
            </a: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ndefinido</a:t>
            </a:r>
            <a:endParaRPr sz="3000"/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7928" y="919300"/>
            <a:ext cx="5895975" cy="2143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3" name="Google Shape;273;p28"/>
          <p:cNvSpPr txBox="1"/>
          <p:nvPr>
            <p:ph type="title"/>
          </p:nvPr>
        </p:nvSpPr>
        <p:spPr>
          <a:xfrm>
            <a:off x="2580177" y="3889325"/>
            <a:ext cx="61029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100 % dos usuários do gênero indefinido</a:t>
            </a: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não são assinantes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4" name="Google Shape;274;p28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Indefinido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Público I</a:t>
            </a: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ndefinido</a:t>
            </a:r>
            <a:endParaRPr sz="3000"/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5">
            <a:alphaModFix/>
          </a:blip>
          <a:srcRect b="0" l="0" r="64411" t="0"/>
          <a:stretch/>
        </p:blipFill>
        <p:spPr>
          <a:xfrm>
            <a:off x="2198827" y="778525"/>
            <a:ext cx="2281376" cy="27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6" name="Google Shape;286;p29"/>
          <p:cNvPicPr preferRelativeResize="0"/>
          <p:nvPr/>
        </p:nvPicPr>
        <p:blipFill rotWithShape="1">
          <a:blip r:embed="rId6">
            <a:alphaModFix/>
          </a:blip>
          <a:srcRect b="0" l="0" r="58646" t="0"/>
          <a:stretch/>
        </p:blipFill>
        <p:spPr>
          <a:xfrm>
            <a:off x="6299074" y="861100"/>
            <a:ext cx="2373824" cy="24368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7" name="Google Shape;287;p29"/>
          <p:cNvPicPr preferRelativeResize="0"/>
          <p:nvPr/>
        </p:nvPicPr>
        <p:blipFill rotWithShape="1">
          <a:blip r:embed="rId7">
            <a:alphaModFix/>
          </a:blip>
          <a:srcRect b="0" l="0" r="61316" t="0"/>
          <a:stretch/>
        </p:blipFill>
        <p:spPr>
          <a:xfrm>
            <a:off x="4396637" y="2571753"/>
            <a:ext cx="2067929" cy="2436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8" name="Google Shape;288;p29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Indefinido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Renda</a:t>
            </a:r>
            <a:endParaRPr sz="3000"/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5">
            <a:alphaModFix/>
          </a:blip>
          <a:srcRect b="0" l="0" r="60352" t="0"/>
          <a:stretch/>
        </p:blipFill>
        <p:spPr>
          <a:xfrm>
            <a:off x="2176250" y="640225"/>
            <a:ext cx="3293075" cy="2143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6">
            <a:alphaModFix/>
          </a:blip>
          <a:srcRect b="0" l="0" r="61241" t="0"/>
          <a:stretch/>
        </p:blipFill>
        <p:spPr>
          <a:xfrm>
            <a:off x="2176250" y="2859550"/>
            <a:ext cx="3293074" cy="2143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1" name="Google Shape;30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1725" y="1064763"/>
            <a:ext cx="3417250" cy="3013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2" name="Google Shape;302;p30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renda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1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R</a:t>
            </a: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enda</a:t>
            </a:r>
            <a:endParaRPr sz="3000"/>
          </a:p>
        </p:txBody>
      </p:sp>
      <p:pic>
        <p:nvPicPr>
          <p:cNvPr id="313" name="Google Shape;31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7128" y="841125"/>
            <a:ext cx="6496353" cy="392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14" name="Google Shape;314;p31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renda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Machine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Learning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Workflow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479227" y="476400"/>
            <a:ext cx="61029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Conjunto de etapas que sistematicamente transforma e processa dados a fim de criar soluções preditivas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278800" y="2402500"/>
            <a:ext cx="1298100" cy="2358600"/>
          </a:xfrm>
          <a:prstGeom prst="roundRect">
            <a:avLst>
              <a:gd fmla="val 16667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650400" y="2402500"/>
            <a:ext cx="1298100" cy="2358600"/>
          </a:xfrm>
          <a:prstGeom prst="roundRect">
            <a:avLst>
              <a:gd fmla="val 16667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022000" y="2402500"/>
            <a:ext cx="1298100" cy="2358600"/>
          </a:xfrm>
          <a:prstGeom prst="roundRect">
            <a:avLst>
              <a:gd fmla="val 16667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393600" y="2402500"/>
            <a:ext cx="1298100" cy="2358600"/>
          </a:xfrm>
          <a:prstGeom prst="roundRect">
            <a:avLst>
              <a:gd fmla="val 16667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765200" y="2402500"/>
            <a:ext cx="1298100" cy="2358600"/>
          </a:xfrm>
          <a:prstGeom prst="roundRect">
            <a:avLst>
              <a:gd fmla="val 16667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2278800" y="2816675"/>
            <a:ext cx="1298100" cy="15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Problema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Negócio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3558300" y="2811400"/>
            <a:ext cx="1482300" cy="15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Preparar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Dados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4929900" y="2811400"/>
            <a:ext cx="1482300" cy="15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Selecionar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Algoritmo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4"/>
          <p:cNvSpPr txBox="1"/>
          <p:nvPr>
            <p:ph type="title"/>
          </p:nvPr>
        </p:nvSpPr>
        <p:spPr>
          <a:xfrm>
            <a:off x="6301500" y="2811400"/>
            <a:ext cx="1482300" cy="15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Treinar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modelo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7673100" y="2811400"/>
            <a:ext cx="1482300" cy="15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Testar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avaliar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modelo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2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Análise por perfil</a:t>
            </a:r>
            <a:endParaRPr sz="3000"/>
          </a:p>
        </p:txBody>
      </p:sp>
      <p:sp>
        <p:nvSpPr>
          <p:cNvPr id="325" name="Google Shape;325;p32"/>
          <p:cNvSpPr txBox="1"/>
          <p:nvPr>
            <p:ph type="title"/>
          </p:nvPr>
        </p:nvSpPr>
        <p:spPr>
          <a:xfrm>
            <a:off x="2553025" y="4371475"/>
            <a:ext cx="61029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Média dos atributos por perfil conforme gênero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26" name="Google Shape;32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7374" y="701800"/>
            <a:ext cx="5504799" cy="373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7" name="Google Shape;327;p32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perfil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3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Análise por perfil</a:t>
            </a:r>
            <a:endParaRPr sz="3000"/>
          </a:p>
        </p:txBody>
      </p:sp>
      <p:pic>
        <p:nvPicPr>
          <p:cNvPr id="338" name="Google Shape;33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7178" y="1388125"/>
            <a:ext cx="6781800" cy="2343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9" name="Google Shape;339;p33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perfil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Análise por perfil</a:t>
            </a:r>
            <a:endParaRPr sz="3000"/>
          </a:p>
        </p:txBody>
      </p:sp>
      <p:pic>
        <p:nvPicPr>
          <p:cNvPr id="350" name="Google Shape;35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0125" y="721475"/>
            <a:ext cx="4981200" cy="34044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51" name="Google Shape;351;p34"/>
          <p:cNvSpPr txBox="1"/>
          <p:nvPr>
            <p:ph type="title"/>
          </p:nvPr>
        </p:nvSpPr>
        <p:spPr>
          <a:xfrm>
            <a:off x="2553025" y="4371475"/>
            <a:ext cx="61029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Média dos atributos quem usou o app por perfil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" name="Google Shape;352;p34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perfil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5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50" y="1693175"/>
            <a:ext cx="28800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5"/>
          <p:cNvSpPr txBox="1"/>
          <p:nvPr/>
        </p:nvSpPr>
        <p:spPr>
          <a:xfrm>
            <a:off x="446500" y="1659798"/>
            <a:ext cx="1588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swald"/>
                <a:ea typeface="Oswald"/>
                <a:cs typeface="Oswald"/>
                <a:sym typeface="Oswald"/>
              </a:rPr>
              <a:t>Caixa de entrada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4" name="Google Shape;364;p35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Texto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Análise por perfil</a:t>
            </a:r>
            <a:endParaRPr sz="3000"/>
          </a:p>
        </p:txBody>
      </p:sp>
      <p:pic>
        <p:nvPicPr>
          <p:cNvPr id="366" name="Google Shape;36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4803" y="1500188"/>
            <a:ext cx="6086475" cy="2143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Análise por perfil</a:t>
            </a:r>
            <a:endParaRPr sz="3000"/>
          </a:p>
        </p:txBody>
      </p:sp>
      <p:sp>
        <p:nvSpPr>
          <p:cNvPr id="377" name="Google Shape;377;p36"/>
          <p:cNvSpPr txBox="1"/>
          <p:nvPr>
            <p:ph type="title"/>
          </p:nvPr>
        </p:nvSpPr>
        <p:spPr>
          <a:xfrm>
            <a:off x="2553025" y="4371475"/>
            <a:ext cx="61029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Média de idade por perfil conforme gênero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8" name="Google Shape;3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2375" y="915077"/>
            <a:ext cx="5128825" cy="2972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7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Análise por perfil</a:t>
            </a:r>
            <a:endParaRPr sz="3000"/>
          </a:p>
        </p:txBody>
      </p:sp>
      <p:pic>
        <p:nvPicPr>
          <p:cNvPr id="389" name="Google Shape;38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3603" y="2218625"/>
            <a:ext cx="5334000" cy="167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90" name="Google Shape;390;p37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perfil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8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Análise por perfil</a:t>
            </a:r>
            <a:endParaRPr sz="3000"/>
          </a:p>
        </p:txBody>
      </p:sp>
      <p:sp>
        <p:nvSpPr>
          <p:cNvPr id="401" name="Google Shape;401;p38"/>
          <p:cNvSpPr txBox="1"/>
          <p:nvPr>
            <p:ph type="title"/>
          </p:nvPr>
        </p:nvSpPr>
        <p:spPr>
          <a:xfrm>
            <a:off x="2553025" y="4371475"/>
            <a:ext cx="61029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Média de notícias lidas por perfil conforme gênero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02" name="Google Shape;40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0474" y="859975"/>
            <a:ext cx="5269000" cy="3154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03" name="Google Shape;403;p38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perfil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9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9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Análise por perfil</a:t>
            </a:r>
            <a:endParaRPr sz="3000"/>
          </a:p>
        </p:txBody>
      </p:sp>
      <p:pic>
        <p:nvPicPr>
          <p:cNvPr id="414" name="Google Shape;41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0003" y="2117875"/>
            <a:ext cx="5524500" cy="163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15" name="Google Shape;415;p39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perfil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0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0"/>
          <p:cNvSpPr/>
          <p:nvPr/>
        </p:nvSpPr>
        <p:spPr>
          <a:xfrm>
            <a:off x="2783575" y="1738525"/>
            <a:ext cx="5567100" cy="1653000"/>
          </a:xfrm>
          <a:prstGeom prst="roundRect">
            <a:avLst>
              <a:gd fmla="val 7929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0"/>
          <p:cNvSpPr txBox="1"/>
          <p:nvPr>
            <p:ph type="title"/>
          </p:nvPr>
        </p:nvSpPr>
        <p:spPr>
          <a:xfrm>
            <a:off x="109950" y="2343625"/>
            <a:ext cx="1851600" cy="19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Escolha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algoritmo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3043200" y="1849950"/>
            <a:ext cx="4961400" cy="14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Escolha do algoritmo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1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1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5649" y="187200"/>
            <a:ext cx="4847600" cy="4819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38" name="Google Shape;438;p41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correlação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2783575" y="366925"/>
            <a:ext cx="5567100" cy="1653000"/>
          </a:xfrm>
          <a:prstGeom prst="roundRect">
            <a:avLst>
              <a:gd fmla="val 7929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245175" y="2343625"/>
            <a:ext cx="1528800" cy="19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Problema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Negócio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3043200" y="478350"/>
            <a:ext cx="4961400" cy="14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Como podemos mensurar a propensão a compras dos usuários?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3119400" y="2829000"/>
            <a:ext cx="4961400" cy="14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Montar um modelo para prever quais pessoas se tornarão assinantes.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2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2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6" name="Google Shape;4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2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Mapa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Algoritmo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9" name="Google Shape;449;p42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Escolha do algoritmo</a:t>
            </a:r>
            <a:endParaRPr sz="3000"/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7003" y="778525"/>
            <a:ext cx="6512238" cy="4060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3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3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8" name="Google Shape;4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3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Distribuição</a:t>
            </a:r>
            <a:endParaRPr sz="3000"/>
          </a:p>
        </p:txBody>
      </p:sp>
      <p:sp>
        <p:nvSpPr>
          <p:cNvPr id="461" name="Google Shape;461;p43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Distribuição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dos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dados de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saída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62" name="Google Shape;46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7178" y="930925"/>
            <a:ext cx="6804422" cy="24182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4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4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4"/>
          <p:cNvSpPr/>
          <p:nvPr/>
        </p:nvSpPr>
        <p:spPr>
          <a:xfrm>
            <a:off x="2783575" y="1738525"/>
            <a:ext cx="5567100" cy="1653000"/>
          </a:xfrm>
          <a:prstGeom prst="roundRect">
            <a:avLst>
              <a:gd fmla="val 7929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4"/>
          <p:cNvSpPr txBox="1"/>
          <p:nvPr>
            <p:ph type="title"/>
          </p:nvPr>
        </p:nvSpPr>
        <p:spPr>
          <a:xfrm>
            <a:off x="109950" y="2343625"/>
            <a:ext cx="1851600" cy="19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Treinar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modelo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4" name="Google Shape;474;p44"/>
          <p:cNvSpPr txBox="1"/>
          <p:nvPr>
            <p:ph type="title"/>
          </p:nvPr>
        </p:nvSpPr>
        <p:spPr>
          <a:xfrm>
            <a:off x="3043200" y="1849950"/>
            <a:ext cx="4961400" cy="14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Treinamento do modelo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"/>
          <p:cNvSpPr/>
          <p:nvPr/>
        </p:nvSpPr>
        <p:spPr>
          <a:xfrm>
            <a:off x="6476" y="19200"/>
            <a:ext cx="14910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5"/>
          <p:cNvSpPr/>
          <p:nvPr/>
        </p:nvSpPr>
        <p:spPr>
          <a:xfrm>
            <a:off x="4749" y="0"/>
            <a:ext cx="14910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5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2" name="Google Shape;4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5"/>
          <p:cNvSpPr txBox="1"/>
          <p:nvPr>
            <p:ph type="title"/>
          </p:nvPr>
        </p:nvSpPr>
        <p:spPr>
          <a:xfrm>
            <a:off x="15750" y="2218625"/>
            <a:ext cx="14910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Divisão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85" name="Google Shape;48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0200" y="313435"/>
            <a:ext cx="6471000" cy="515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86" name="Google Shape;486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6800" y="1084625"/>
            <a:ext cx="7320455" cy="515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87" name="Google Shape;487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0378" y="1809750"/>
            <a:ext cx="3829050" cy="923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88" name="Google Shape;488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70400" y="2842550"/>
            <a:ext cx="3829051" cy="8615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89" name="Google Shape;489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43900" y="3369597"/>
            <a:ext cx="3266375" cy="167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6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6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6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7" name="Google Shape;4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6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A</a:t>
            </a: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lgoritmo</a:t>
            </a:r>
            <a:endParaRPr sz="3000"/>
          </a:p>
        </p:txBody>
      </p:sp>
      <p:pic>
        <p:nvPicPr>
          <p:cNvPr id="500" name="Google Shape;50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0278" y="1419675"/>
            <a:ext cx="2638425" cy="41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01" name="Google Shape;50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3741" y="2730113"/>
            <a:ext cx="3162300" cy="333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02" name="Google Shape;502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38491" y="3954825"/>
            <a:ext cx="3152775" cy="323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03" name="Google Shape;503;p46"/>
          <p:cNvSpPr txBox="1"/>
          <p:nvPr>
            <p:ph type="title"/>
          </p:nvPr>
        </p:nvSpPr>
        <p:spPr>
          <a:xfrm>
            <a:off x="6309425" y="995775"/>
            <a:ext cx="19392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Naive Bayes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4" name="Google Shape;504;p46"/>
          <p:cNvSpPr txBox="1"/>
          <p:nvPr>
            <p:ph type="title"/>
          </p:nvPr>
        </p:nvSpPr>
        <p:spPr>
          <a:xfrm>
            <a:off x="6415275" y="2339563"/>
            <a:ext cx="19392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Random Forest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5" name="Google Shape;505;p46"/>
          <p:cNvSpPr txBox="1"/>
          <p:nvPr>
            <p:ph type="title"/>
          </p:nvPr>
        </p:nvSpPr>
        <p:spPr>
          <a:xfrm>
            <a:off x="6415275" y="3788088"/>
            <a:ext cx="19392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Regressão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Logística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6" name="Google Shape;506;p46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Modelos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algoritmos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7" name="Google Shape;507;p46"/>
          <p:cNvSpPr txBox="1"/>
          <p:nvPr>
            <p:ph type="title"/>
          </p:nvPr>
        </p:nvSpPr>
        <p:spPr>
          <a:xfrm>
            <a:off x="6086725" y="1457775"/>
            <a:ext cx="21618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Precisão: 0,9317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8" name="Google Shape;508;p46"/>
          <p:cNvSpPr txBox="1"/>
          <p:nvPr>
            <p:ph type="title"/>
          </p:nvPr>
        </p:nvSpPr>
        <p:spPr>
          <a:xfrm>
            <a:off x="6086725" y="2753175"/>
            <a:ext cx="21618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Precisão: 0,9383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9" name="Google Shape;509;p46"/>
          <p:cNvSpPr txBox="1"/>
          <p:nvPr>
            <p:ph type="title"/>
          </p:nvPr>
        </p:nvSpPr>
        <p:spPr>
          <a:xfrm>
            <a:off x="6086725" y="4429575"/>
            <a:ext cx="2161800" cy="6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Precisão: 0,9400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7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7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7"/>
          <p:cNvSpPr/>
          <p:nvPr/>
        </p:nvSpPr>
        <p:spPr>
          <a:xfrm>
            <a:off x="2783575" y="1738525"/>
            <a:ext cx="5567100" cy="1653000"/>
          </a:xfrm>
          <a:prstGeom prst="roundRect">
            <a:avLst>
              <a:gd fmla="val 7929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7"/>
          <p:cNvSpPr txBox="1"/>
          <p:nvPr>
            <p:ph type="title"/>
          </p:nvPr>
        </p:nvSpPr>
        <p:spPr>
          <a:xfrm>
            <a:off x="109950" y="2343625"/>
            <a:ext cx="1851600" cy="19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Teste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validação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1" name="Google Shape;521;p47"/>
          <p:cNvSpPr txBox="1"/>
          <p:nvPr>
            <p:ph type="title"/>
          </p:nvPr>
        </p:nvSpPr>
        <p:spPr>
          <a:xfrm>
            <a:off x="3043200" y="1849950"/>
            <a:ext cx="4961400" cy="14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Teste e validação do modelo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8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8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9" name="Google Shape;5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8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Possíveis assinantes</a:t>
            </a:r>
            <a:endParaRPr sz="3000"/>
          </a:p>
        </p:txBody>
      </p:sp>
      <p:sp>
        <p:nvSpPr>
          <p:cNvPr id="532" name="Google Shape;532;p48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Respostas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33" name="Google Shape;533;p48"/>
          <p:cNvPicPr preferRelativeResize="0"/>
          <p:nvPr/>
        </p:nvPicPr>
        <p:blipFill rotWithShape="1">
          <a:blip r:embed="rId5">
            <a:alphaModFix/>
          </a:blip>
          <a:srcRect b="0" l="20599" r="21893" t="0"/>
          <a:stretch/>
        </p:blipFill>
        <p:spPr>
          <a:xfrm>
            <a:off x="2104425" y="1069525"/>
            <a:ext cx="1939200" cy="3372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4" name="Google Shape;534;p48"/>
          <p:cNvGraphicFramePr/>
          <p:nvPr/>
        </p:nvGraphicFramePr>
        <p:xfrm>
          <a:off x="4133550" y="96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{E2E2D11B-DD08-4E35-849C-C96E43893565}</a:tableStyleId>
              </a:tblPr>
              <a:tblGrid>
                <a:gridCol w="1072500"/>
                <a:gridCol w="1072500"/>
                <a:gridCol w="1072500"/>
                <a:gridCol w="1072500"/>
              </a:tblGrid>
              <a:tr h="5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qt_hit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diasnav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notlidas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visita_capa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genero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usou_app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SIM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5" name="Google Shape;535;p48"/>
          <p:cNvSpPr/>
          <p:nvPr/>
        </p:nvSpPr>
        <p:spPr>
          <a:xfrm rot="10800000">
            <a:off x="7764652" y="1099245"/>
            <a:ext cx="252000" cy="2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8"/>
          <p:cNvSpPr/>
          <p:nvPr/>
        </p:nvSpPr>
        <p:spPr>
          <a:xfrm rot="10800000">
            <a:off x="7764652" y="1632645"/>
            <a:ext cx="252000" cy="2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8"/>
          <p:cNvSpPr/>
          <p:nvPr/>
        </p:nvSpPr>
        <p:spPr>
          <a:xfrm rot="10800000">
            <a:off x="7764652" y="2166045"/>
            <a:ext cx="252000" cy="2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8"/>
          <p:cNvSpPr/>
          <p:nvPr/>
        </p:nvSpPr>
        <p:spPr>
          <a:xfrm rot="10800000">
            <a:off x="7764652" y="2726234"/>
            <a:ext cx="252000" cy="2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9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9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9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6" name="Google Shape;54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9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Possíveis não assinantes</a:t>
            </a:r>
            <a:endParaRPr sz="3000"/>
          </a:p>
        </p:txBody>
      </p:sp>
      <p:sp>
        <p:nvSpPr>
          <p:cNvPr id="549" name="Google Shape;549;p49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Respostas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50" name="Google Shape;550;p49"/>
          <p:cNvPicPr preferRelativeResize="0"/>
          <p:nvPr/>
        </p:nvPicPr>
        <p:blipFill rotWithShape="1">
          <a:blip r:embed="rId5">
            <a:alphaModFix/>
          </a:blip>
          <a:srcRect b="0" l="8846" r="38871" t="0"/>
          <a:stretch/>
        </p:blipFill>
        <p:spPr>
          <a:xfrm>
            <a:off x="2266950" y="992525"/>
            <a:ext cx="1741300" cy="3649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1" name="Google Shape;551;p49"/>
          <p:cNvGraphicFramePr/>
          <p:nvPr/>
        </p:nvGraphicFramePr>
        <p:xfrm>
          <a:off x="4285950" y="96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{E2E2D11B-DD08-4E35-849C-C96E43893565}</a:tableStyleId>
              </a:tblPr>
              <a:tblGrid>
                <a:gridCol w="1065500"/>
                <a:gridCol w="1065500"/>
                <a:gridCol w="1065500"/>
                <a:gridCol w="1065500"/>
              </a:tblGrid>
              <a:tr h="5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qt_hit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diasnav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notlidas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visita_capa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genero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usou_app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2" name="Google Shape;552;p49"/>
          <p:cNvSpPr/>
          <p:nvPr/>
        </p:nvSpPr>
        <p:spPr>
          <a:xfrm>
            <a:off x="7898597" y="1632645"/>
            <a:ext cx="252000" cy="2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9"/>
          <p:cNvSpPr/>
          <p:nvPr/>
        </p:nvSpPr>
        <p:spPr>
          <a:xfrm>
            <a:off x="7898597" y="2166045"/>
            <a:ext cx="252000" cy="2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9"/>
          <p:cNvSpPr/>
          <p:nvPr/>
        </p:nvSpPr>
        <p:spPr>
          <a:xfrm>
            <a:off x="7898597" y="2699445"/>
            <a:ext cx="252000" cy="2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9"/>
          <p:cNvSpPr/>
          <p:nvPr/>
        </p:nvSpPr>
        <p:spPr>
          <a:xfrm>
            <a:off x="7898597" y="1099245"/>
            <a:ext cx="252000" cy="201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0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0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0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0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Observações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6" name="Google Shape;566;p50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Considerações finais</a:t>
            </a:r>
            <a:endParaRPr sz="3000"/>
          </a:p>
        </p:txBody>
      </p:sp>
      <p:sp>
        <p:nvSpPr>
          <p:cNvPr id="567" name="Google Shape;567;p50"/>
          <p:cNvSpPr txBox="1"/>
          <p:nvPr>
            <p:ph type="title"/>
          </p:nvPr>
        </p:nvSpPr>
        <p:spPr>
          <a:xfrm>
            <a:off x="2379150" y="1540800"/>
            <a:ext cx="6102900" cy="26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Observações: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-"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Dados completos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-"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Dados menos contaminados no dataset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Char char="-"/>
            </a:pPr>
            <a:r>
              <a:rPr lang="pt-BR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Tipos/características de atributos.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1"/>
          <p:cNvSpPr/>
          <p:nvPr/>
        </p:nvSpPr>
        <p:spPr>
          <a:xfrm>
            <a:off x="5014050" y="1425"/>
            <a:ext cx="4129800" cy="51663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1"/>
          <p:cNvSpPr/>
          <p:nvPr/>
        </p:nvSpPr>
        <p:spPr>
          <a:xfrm>
            <a:off x="0" y="0"/>
            <a:ext cx="5595300" cy="51663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671513" rotWithShape="0" algn="bl" dir="6240000" dist="247650">
              <a:srgbClr val="000000">
                <a:alpha val="8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1"/>
          <p:cNvSpPr/>
          <p:nvPr/>
        </p:nvSpPr>
        <p:spPr>
          <a:xfrm>
            <a:off x="5880300" y="32500"/>
            <a:ext cx="2841300" cy="5103900"/>
          </a:xfrm>
          <a:prstGeom prst="roundRect">
            <a:avLst>
              <a:gd fmla="val 11836" name="adj"/>
            </a:avLst>
          </a:prstGeom>
          <a:solidFill>
            <a:schemeClr val="lt2"/>
          </a:solidFill>
          <a:ln>
            <a:noFill/>
          </a:ln>
          <a:effectLst>
            <a:outerShdw blurRad="185738" rotWithShape="0" algn="bl" dir="21540000" dist="85725">
              <a:srgbClr val="000000">
                <a:alpha val="4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51"/>
          <p:cNvGrpSpPr/>
          <p:nvPr/>
        </p:nvGrpSpPr>
        <p:grpSpPr>
          <a:xfrm>
            <a:off x="5882884" y="-3630"/>
            <a:ext cx="2845021" cy="5150763"/>
            <a:chOff x="152400" y="89775"/>
            <a:chExt cx="2746425" cy="4989599"/>
          </a:xfrm>
        </p:grpSpPr>
        <p:pic>
          <p:nvPicPr>
            <p:cNvPr id="576" name="Google Shape;576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89775"/>
              <a:ext cx="2746425" cy="4989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7" name="Google Shape;577;p51"/>
            <p:cNvSpPr/>
            <p:nvPr/>
          </p:nvSpPr>
          <p:spPr>
            <a:xfrm>
              <a:off x="218050" y="150725"/>
              <a:ext cx="2604000" cy="4864500"/>
            </a:xfrm>
            <a:prstGeom prst="roundRect">
              <a:avLst>
                <a:gd fmla="val 995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8" name="Google Shape;578;p51"/>
            <p:cNvGrpSpPr/>
            <p:nvPr/>
          </p:nvGrpSpPr>
          <p:grpSpPr>
            <a:xfrm>
              <a:off x="218050" y="150725"/>
              <a:ext cx="2609563" cy="1457900"/>
              <a:chOff x="218050" y="150725"/>
              <a:chExt cx="2609563" cy="1457900"/>
            </a:xfrm>
          </p:grpSpPr>
          <p:sp>
            <p:nvSpPr>
              <p:cNvPr id="579" name="Google Shape;579;p51"/>
              <p:cNvSpPr/>
              <p:nvPr/>
            </p:nvSpPr>
            <p:spPr>
              <a:xfrm>
                <a:off x="218050" y="150725"/>
                <a:ext cx="2604000" cy="1390200"/>
              </a:xfrm>
              <a:prstGeom prst="roundRect">
                <a:avLst>
                  <a:gd fmla="val 13064" name="adj"/>
                </a:avLst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51"/>
              <p:cNvSpPr/>
              <p:nvPr/>
            </p:nvSpPr>
            <p:spPr>
              <a:xfrm>
                <a:off x="223613" y="1344325"/>
                <a:ext cx="2604000" cy="2643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581" name="Google Shape;581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9725" y="116599"/>
              <a:ext cx="1040475" cy="358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2" name="Google Shape;582;p51"/>
          <p:cNvSpPr/>
          <p:nvPr/>
        </p:nvSpPr>
        <p:spPr>
          <a:xfrm>
            <a:off x="6866267" y="54545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9794" y="627453"/>
            <a:ext cx="787974" cy="78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3150" y="1163626"/>
            <a:ext cx="252000" cy="4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1"/>
          <p:cNvSpPr/>
          <p:nvPr/>
        </p:nvSpPr>
        <p:spPr>
          <a:xfrm>
            <a:off x="7988225" y="4427275"/>
            <a:ext cx="601800" cy="601800"/>
          </a:xfrm>
          <a:prstGeom prst="ellipse">
            <a:avLst/>
          </a:prstGeom>
          <a:solidFill>
            <a:srgbClr val="6D9EEB"/>
          </a:solidFill>
          <a:ln>
            <a:noFill/>
          </a:ln>
          <a:effectLst>
            <a:outerShdw blurRad="57150" rotWithShape="0" algn="bl" dir="63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1"/>
          <p:cNvSpPr/>
          <p:nvPr/>
        </p:nvSpPr>
        <p:spPr>
          <a:xfrm>
            <a:off x="6141675" y="4549025"/>
            <a:ext cx="1770600" cy="382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1"/>
          <p:cNvSpPr/>
          <p:nvPr/>
        </p:nvSpPr>
        <p:spPr>
          <a:xfrm>
            <a:off x="6359038" y="2103809"/>
            <a:ext cx="1934100" cy="1786500"/>
          </a:xfrm>
          <a:custGeom>
            <a:rect b="b" l="l" r="r" t="t"/>
            <a:pathLst>
              <a:path extrusionOk="0" h="120000" w="120000">
                <a:moveTo>
                  <a:pt x="8656" y="46127"/>
                </a:moveTo>
                <a:lnTo>
                  <a:pt x="7128" y="48151"/>
                </a:lnTo>
                <a:lnTo>
                  <a:pt x="5942" y="50174"/>
                </a:lnTo>
                <a:lnTo>
                  <a:pt x="5266" y="51088"/>
                </a:lnTo>
                <a:lnTo>
                  <a:pt x="5091" y="48521"/>
                </a:lnTo>
                <a:lnTo>
                  <a:pt x="4757" y="46127"/>
                </a:lnTo>
                <a:close/>
                <a:moveTo>
                  <a:pt x="22236" y="46678"/>
                </a:moveTo>
                <a:lnTo>
                  <a:pt x="27328" y="46867"/>
                </a:lnTo>
                <a:lnTo>
                  <a:pt x="26310" y="47780"/>
                </a:lnTo>
                <a:lnTo>
                  <a:pt x="25291" y="49072"/>
                </a:lnTo>
                <a:lnTo>
                  <a:pt x="23589" y="51458"/>
                </a:lnTo>
                <a:lnTo>
                  <a:pt x="22571" y="52931"/>
                </a:lnTo>
                <a:lnTo>
                  <a:pt x="21727" y="52380"/>
                </a:lnTo>
                <a:lnTo>
                  <a:pt x="20709" y="52191"/>
                </a:lnTo>
                <a:lnTo>
                  <a:pt x="20199" y="52010"/>
                </a:lnTo>
                <a:lnTo>
                  <a:pt x="19516" y="51828"/>
                </a:lnTo>
                <a:lnTo>
                  <a:pt x="19007" y="51828"/>
                </a:lnTo>
                <a:lnTo>
                  <a:pt x="20709" y="49434"/>
                </a:lnTo>
                <a:lnTo>
                  <a:pt x="22236" y="47048"/>
                </a:lnTo>
                <a:lnTo>
                  <a:pt x="22236" y="46678"/>
                </a:lnTo>
                <a:close/>
                <a:moveTo>
                  <a:pt x="28681" y="46867"/>
                </a:moveTo>
                <a:lnTo>
                  <a:pt x="28346" y="48151"/>
                </a:lnTo>
                <a:lnTo>
                  <a:pt x="28172" y="49434"/>
                </a:lnTo>
                <a:lnTo>
                  <a:pt x="28172" y="51828"/>
                </a:lnTo>
                <a:lnTo>
                  <a:pt x="27837" y="55869"/>
                </a:lnTo>
                <a:lnTo>
                  <a:pt x="26477" y="57522"/>
                </a:lnTo>
                <a:lnTo>
                  <a:pt x="25291" y="59358"/>
                </a:lnTo>
                <a:lnTo>
                  <a:pt x="25459" y="58255"/>
                </a:lnTo>
                <a:lnTo>
                  <a:pt x="25459" y="57152"/>
                </a:lnTo>
                <a:lnTo>
                  <a:pt x="25291" y="56239"/>
                </a:lnTo>
                <a:lnTo>
                  <a:pt x="24950" y="55317"/>
                </a:lnTo>
                <a:lnTo>
                  <a:pt x="24440" y="54396"/>
                </a:lnTo>
                <a:lnTo>
                  <a:pt x="26644" y="50726"/>
                </a:lnTo>
                <a:lnTo>
                  <a:pt x="27663" y="48883"/>
                </a:lnTo>
                <a:lnTo>
                  <a:pt x="28514" y="46867"/>
                </a:lnTo>
                <a:close/>
                <a:moveTo>
                  <a:pt x="18839" y="55136"/>
                </a:moveTo>
                <a:lnTo>
                  <a:pt x="19181" y="55317"/>
                </a:lnTo>
                <a:lnTo>
                  <a:pt x="19690" y="55317"/>
                </a:lnTo>
                <a:lnTo>
                  <a:pt x="20709" y="55687"/>
                </a:lnTo>
                <a:lnTo>
                  <a:pt x="21553" y="56239"/>
                </a:lnTo>
                <a:lnTo>
                  <a:pt x="22062" y="57152"/>
                </a:lnTo>
                <a:lnTo>
                  <a:pt x="22236" y="58074"/>
                </a:lnTo>
                <a:lnTo>
                  <a:pt x="22236" y="59176"/>
                </a:lnTo>
                <a:lnTo>
                  <a:pt x="21894" y="60279"/>
                </a:lnTo>
                <a:lnTo>
                  <a:pt x="21218" y="61200"/>
                </a:lnTo>
                <a:lnTo>
                  <a:pt x="20367" y="61933"/>
                </a:lnTo>
                <a:lnTo>
                  <a:pt x="19858" y="62114"/>
                </a:lnTo>
                <a:lnTo>
                  <a:pt x="19348" y="62303"/>
                </a:lnTo>
                <a:lnTo>
                  <a:pt x="18672" y="62114"/>
                </a:lnTo>
                <a:lnTo>
                  <a:pt x="18163" y="61933"/>
                </a:lnTo>
                <a:lnTo>
                  <a:pt x="17654" y="61563"/>
                </a:lnTo>
                <a:lnTo>
                  <a:pt x="17312" y="61011"/>
                </a:lnTo>
                <a:lnTo>
                  <a:pt x="16970" y="60649"/>
                </a:lnTo>
                <a:lnTo>
                  <a:pt x="16803" y="60098"/>
                </a:lnTo>
                <a:lnTo>
                  <a:pt x="16635" y="59176"/>
                </a:lnTo>
                <a:lnTo>
                  <a:pt x="16635" y="58255"/>
                </a:lnTo>
                <a:lnTo>
                  <a:pt x="16970" y="57341"/>
                </a:lnTo>
                <a:lnTo>
                  <a:pt x="17312" y="56601"/>
                </a:lnTo>
                <a:lnTo>
                  <a:pt x="17988" y="55687"/>
                </a:lnTo>
                <a:lnTo>
                  <a:pt x="18839" y="55136"/>
                </a:lnTo>
                <a:close/>
                <a:moveTo>
                  <a:pt x="11034" y="46315"/>
                </a:moveTo>
                <a:lnTo>
                  <a:pt x="13238" y="46497"/>
                </a:lnTo>
                <a:lnTo>
                  <a:pt x="15617" y="46497"/>
                </a:lnTo>
                <a:lnTo>
                  <a:pt x="21218" y="46678"/>
                </a:lnTo>
                <a:lnTo>
                  <a:pt x="19690" y="47599"/>
                </a:lnTo>
                <a:lnTo>
                  <a:pt x="18330" y="48883"/>
                </a:lnTo>
                <a:lnTo>
                  <a:pt x="17144" y="50537"/>
                </a:lnTo>
                <a:lnTo>
                  <a:pt x="15952" y="52191"/>
                </a:lnTo>
                <a:lnTo>
                  <a:pt x="13915" y="55869"/>
                </a:lnTo>
                <a:lnTo>
                  <a:pt x="12053" y="59176"/>
                </a:lnTo>
                <a:lnTo>
                  <a:pt x="10358" y="62114"/>
                </a:lnTo>
                <a:lnTo>
                  <a:pt x="8321" y="65241"/>
                </a:lnTo>
                <a:lnTo>
                  <a:pt x="6451" y="68367"/>
                </a:lnTo>
                <a:lnTo>
                  <a:pt x="4582" y="71486"/>
                </a:lnTo>
                <a:lnTo>
                  <a:pt x="4415" y="65241"/>
                </a:lnTo>
                <a:lnTo>
                  <a:pt x="5266" y="64689"/>
                </a:lnTo>
                <a:lnTo>
                  <a:pt x="5942" y="63957"/>
                </a:lnTo>
                <a:lnTo>
                  <a:pt x="7302" y="62114"/>
                </a:lnTo>
                <a:lnTo>
                  <a:pt x="8321" y="60279"/>
                </a:lnTo>
                <a:lnTo>
                  <a:pt x="9165" y="58255"/>
                </a:lnTo>
                <a:lnTo>
                  <a:pt x="10016" y="56971"/>
                </a:lnTo>
                <a:lnTo>
                  <a:pt x="11034" y="55499"/>
                </a:lnTo>
                <a:lnTo>
                  <a:pt x="13071" y="52742"/>
                </a:lnTo>
                <a:lnTo>
                  <a:pt x="13915" y="51277"/>
                </a:lnTo>
                <a:lnTo>
                  <a:pt x="14933" y="49986"/>
                </a:lnTo>
                <a:lnTo>
                  <a:pt x="15617" y="48521"/>
                </a:lnTo>
                <a:lnTo>
                  <a:pt x="16126" y="46867"/>
                </a:lnTo>
                <a:lnTo>
                  <a:pt x="16126" y="46678"/>
                </a:lnTo>
                <a:lnTo>
                  <a:pt x="15952" y="46678"/>
                </a:lnTo>
                <a:lnTo>
                  <a:pt x="14766" y="47418"/>
                </a:lnTo>
                <a:lnTo>
                  <a:pt x="13747" y="48332"/>
                </a:lnTo>
                <a:lnTo>
                  <a:pt x="12729" y="49434"/>
                </a:lnTo>
                <a:lnTo>
                  <a:pt x="11878" y="50537"/>
                </a:lnTo>
                <a:lnTo>
                  <a:pt x="10183" y="52931"/>
                </a:lnTo>
                <a:lnTo>
                  <a:pt x="8488" y="55317"/>
                </a:lnTo>
                <a:lnTo>
                  <a:pt x="6451" y="58255"/>
                </a:lnTo>
                <a:lnTo>
                  <a:pt x="4582" y="61563"/>
                </a:lnTo>
                <a:lnTo>
                  <a:pt x="4582" y="61382"/>
                </a:lnTo>
                <a:lnTo>
                  <a:pt x="5091" y="55869"/>
                </a:lnTo>
                <a:lnTo>
                  <a:pt x="5775" y="54947"/>
                </a:lnTo>
                <a:lnTo>
                  <a:pt x="6284" y="53845"/>
                </a:lnTo>
                <a:lnTo>
                  <a:pt x="7302" y="52010"/>
                </a:lnTo>
                <a:lnTo>
                  <a:pt x="9339" y="49253"/>
                </a:lnTo>
                <a:lnTo>
                  <a:pt x="10183" y="47780"/>
                </a:lnTo>
                <a:lnTo>
                  <a:pt x="11034" y="46315"/>
                </a:lnTo>
                <a:close/>
                <a:moveTo>
                  <a:pt x="13747" y="60279"/>
                </a:moveTo>
                <a:lnTo>
                  <a:pt x="13915" y="61200"/>
                </a:lnTo>
                <a:lnTo>
                  <a:pt x="14257" y="62114"/>
                </a:lnTo>
                <a:lnTo>
                  <a:pt x="14766" y="62854"/>
                </a:lnTo>
                <a:lnTo>
                  <a:pt x="15275" y="63405"/>
                </a:lnTo>
                <a:lnTo>
                  <a:pt x="10692" y="70753"/>
                </a:lnTo>
                <a:lnTo>
                  <a:pt x="4757" y="80488"/>
                </a:lnTo>
                <a:lnTo>
                  <a:pt x="4757" y="79385"/>
                </a:lnTo>
                <a:lnTo>
                  <a:pt x="4582" y="76448"/>
                </a:lnTo>
                <a:lnTo>
                  <a:pt x="8656" y="69100"/>
                </a:lnTo>
                <a:lnTo>
                  <a:pt x="12897" y="61933"/>
                </a:lnTo>
                <a:lnTo>
                  <a:pt x="13747" y="60279"/>
                </a:lnTo>
                <a:close/>
                <a:moveTo>
                  <a:pt x="22236" y="64689"/>
                </a:moveTo>
                <a:lnTo>
                  <a:pt x="16126" y="74975"/>
                </a:lnTo>
                <a:lnTo>
                  <a:pt x="10016" y="84898"/>
                </a:lnTo>
                <a:lnTo>
                  <a:pt x="7302" y="88757"/>
                </a:lnTo>
                <a:lnTo>
                  <a:pt x="5775" y="90600"/>
                </a:lnTo>
                <a:lnTo>
                  <a:pt x="4582" y="92616"/>
                </a:lnTo>
                <a:lnTo>
                  <a:pt x="4582" y="84898"/>
                </a:lnTo>
                <a:lnTo>
                  <a:pt x="6793" y="81409"/>
                </a:lnTo>
                <a:lnTo>
                  <a:pt x="13406" y="70753"/>
                </a:lnTo>
                <a:lnTo>
                  <a:pt x="17144" y="64870"/>
                </a:lnTo>
                <a:lnTo>
                  <a:pt x="17988" y="65241"/>
                </a:lnTo>
                <a:lnTo>
                  <a:pt x="19007" y="65422"/>
                </a:lnTo>
                <a:lnTo>
                  <a:pt x="20025" y="65422"/>
                </a:lnTo>
                <a:lnTo>
                  <a:pt x="20876" y="65241"/>
                </a:lnTo>
                <a:lnTo>
                  <a:pt x="21553" y="65059"/>
                </a:lnTo>
                <a:lnTo>
                  <a:pt x="22236" y="64689"/>
                </a:lnTo>
                <a:close/>
                <a:moveTo>
                  <a:pt x="27837" y="58806"/>
                </a:moveTo>
                <a:lnTo>
                  <a:pt x="27837" y="66713"/>
                </a:lnTo>
                <a:lnTo>
                  <a:pt x="26644" y="67816"/>
                </a:lnTo>
                <a:lnTo>
                  <a:pt x="25459" y="69281"/>
                </a:lnTo>
                <a:lnTo>
                  <a:pt x="23422" y="72407"/>
                </a:lnTo>
                <a:lnTo>
                  <a:pt x="19690" y="78101"/>
                </a:lnTo>
                <a:lnTo>
                  <a:pt x="17821" y="80858"/>
                </a:lnTo>
                <a:lnTo>
                  <a:pt x="15952" y="83796"/>
                </a:lnTo>
                <a:lnTo>
                  <a:pt x="10016" y="91702"/>
                </a:lnTo>
                <a:lnTo>
                  <a:pt x="7128" y="95561"/>
                </a:lnTo>
                <a:lnTo>
                  <a:pt x="4415" y="99602"/>
                </a:lnTo>
                <a:lnTo>
                  <a:pt x="4415" y="97767"/>
                </a:lnTo>
                <a:lnTo>
                  <a:pt x="4415" y="96475"/>
                </a:lnTo>
                <a:lnTo>
                  <a:pt x="5266" y="95561"/>
                </a:lnTo>
                <a:lnTo>
                  <a:pt x="6110" y="94640"/>
                </a:lnTo>
                <a:lnTo>
                  <a:pt x="7812" y="92616"/>
                </a:lnTo>
                <a:lnTo>
                  <a:pt x="10525" y="88206"/>
                </a:lnTo>
                <a:lnTo>
                  <a:pt x="14089" y="82882"/>
                </a:lnTo>
                <a:lnTo>
                  <a:pt x="17479" y="77369"/>
                </a:lnTo>
                <a:lnTo>
                  <a:pt x="20876" y="71667"/>
                </a:lnTo>
                <a:lnTo>
                  <a:pt x="24099" y="65973"/>
                </a:lnTo>
                <a:lnTo>
                  <a:pt x="25968" y="62484"/>
                </a:lnTo>
                <a:lnTo>
                  <a:pt x="26986" y="60649"/>
                </a:lnTo>
                <a:lnTo>
                  <a:pt x="27837" y="58806"/>
                </a:lnTo>
                <a:close/>
                <a:moveTo>
                  <a:pt x="28172" y="106217"/>
                </a:moveTo>
                <a:lnTo>
                  <a:pt x="28172" y="108974"/>
                </a:lnTo>
                <a:lnTo>
                  <a:pt x="26644" y="108974"/>
                </a:lnTo>
                <a:lnTo>
                  <a:pt x="28005" y="106398"/>
                </a:lnTo>
                <a:lnTo>
                  <a:pt x="28172" y="106217"/>
                </a:lnTo>
                <a:close/>
                <a:moveTo>
                  <a:pt x="28172" y="97578"/>
                </a:moveTo>
                <a:lnTo>
                  <a:pt x="28172" y="99232"/>
                </a:lnTo>
                <a:lnTo>
                  <a:pt x="28172" y="102358"/>
                </a:lnTo>
                <a:lnTo>
                  <a:pt x="27328" y="103642"/>
                </a:lnTo>
                <a:lnTo>
                  <a:pt x="26644" y="104745"/>
                </a:lnTo>
                <a:lnTo>
                  <a:pt x="24950" y="107501"/>
                </a:lnTo>
                <a:lnTo>
                  <a:pt x="23931" y="109155"/>
                </a:lnTo>
                <a:lnTo>
                  <a:pt x="20876" y="109155"/>
                </a:lnTo>
                <a:lnTo>
                  <a:pt x="23931" y="104193"/>
                </a:lnTo>
                <a:lnTo>
                  <a:pt x="26135" y="100886"/>
                </a:lnTo>
                <a:lnTo>
                  <a:pt x="28172" y="97578"/>
                </a:lnTo>
                <a:close/>
                <a:moveTo>
                  <a:pt x="28172" y="89308"/>
                </a:moveTo>
                <a:lnTo>
                  <a:pt x="28172" y="94270"/>
                </a:lnTo>
                <a:lnTo>
                  <a:pt x="26819" y="95743"/>
                </a:lnTo>
                <a:lnTo>
                  <a:pt x="25459" y="97215"/>
                </a:lnTo>
                <a:lnTo>
                  <a:pt x="23255" y="100523"/>
                </a:lnTo>
                <a:lnTo>
                  <a:pt x="20199" y="104933"/>
                </a:lnTo>
                <a:lnTo>
                  <a:pt x="18672" y="107139"/>
                </a:lnTo>
                <a:lnTo>
                  <a:pt x="17312" y="109525"/>
                </a:lnTo>
                <a:lnTo>
                  <a:pt x="16126" y="109525"/>
                </a:lnTo>
                <a:lnTo>
                  <a:pt x="16970" y="108241"/>
                </a:lnTo>
                <a:lnTo>
                  <a:pt x="17821" y="106950"/>
                </a:lnTo>
                <a:lnTo>
                  <a:pt x="20025" y="103091"/>
                </a:lnTo>
                <a:lnTo>
                  <a:pt x="22236" y="99050"/>
                </a:lnTo>
                <a:lnTo>
                  <a:pt x="24440" y="95010"/>
                </a:lnTo>
                <a:lnTo>
                  <a:pt x="26819" y="91151"/>
                </a:lnTo>
                <a:lnTo>
                  <a:pt x="28172" y="89308"/>
                </a:lnTo>
                <a:close/>
                <a:moveTo>
                  <a:pt x="28005" y="78471"/>
                </a:moveTo>
                <a:lnTo>
                  <a:pt x="28005" y="84717"/>
                </a:lnTo>
                <a:lnTo>
                  <a:pt x="28172" y="85820"/>
                </a:lnTo>
                <a:lnTo>
                  <a:pt x="26986" y="86741"/>
                </a:lnTo>
                <a:lnTo>
                  <a:pt x="25968" y="88025"/>
                </a:lnTo>
                <a:lnTo>
                  <a:pt x="24950" y="89308"/>
                </a:lnTo>
                <a:lnTo>
                  <a:pt x="24099" y="90781"/>
                </a:lnTo>
                <a:lnTo>
                  <a:pt x="22571" y="93538"/>
                </a:lnTo>
                <a:lnTo>
                  <a:pt x="21218" y="95924"/>
                </a:lnTo>
                <a:lnTo>
                  <a:pt x="19007" y="99972"/>
                </a:lnTo>
                <a:lnTo>
                  <a:pt x="16803" y="104012"/>
                </a:lnTo>
                <a:lnTo>
                  <a:pt x="15784" y="105485"/>
                </a:lnTo>
                <a:lnTo>
                  <a:pt x="14766" y="106769"/>
                </a:lnTo>
                <a:lnTo>
                  <a:pt x="13747" y="108241"/>
                </a:lnTo>
                <a:lnTo>
                  <a:pt x="12897" y="109706"/>
                </a:lnTo>
                <a:lnTo>
                  <a:pt x="7302" y="110258"/>
                </a:lnTo>
                <a:lnTo>
                  <a:pt x="10183" y="106398"/>
                </a:lnTo>
                <a:lnTo>
                  <a:pt x="12729" y="102358"/>
                </a:lnTo>
                <a:lnTo>
                  <a:pt x="15442" y="98318"/>
                </a:lnTo>
                <a:lnTo>
                  <a:pt x="18163" y="94459"/>
                </a:lnTo>
                <a:lnTo>
                  <a:pt x="19690" y="92435"/>
                </a:lnTo>
                <a:lnTo>
                  <a:pt x="21043" y="90411"/>
                </a:lnTo>
                <a:lnTo>
                  <a:pt x="23589" y="86001"/>
                </a:lnTo>
                <a:lnTo>
                  <a:pt x="25968" y="82331"/>
                </a:lnTo>
                <a:lnTo>
                  <a:pt x="26986" y="80307"/>
                </a:lnTo>
                <a:lnTo>
                  <a:pt x="28005" y="78471"/>
                </a:lnTo>
                <a:close/>
                <a:moveTo>
                  <a:pt x="28005" y="70013"/>
                </a:moveTo>
                <a:lnTo>
                  <a:pt x="28005" y="76629"/>
                </a:lnTo>
                <a:lnTo>
                  <a:pt x="27154" y="77180"/>
                </a:lnTo>
                <a:lnTo>
                  <a:pt x="26477" y="77920"/>
                </a:lnTo>
                <a:lnTo>
                  <a:pt x="25291" y="79385"/>
                </a:lnTo>
                <a:lnTo>
                  <a:pt x="24099" y="81039"/>
                </a:lnTo>
                <a:lnTo>
                  <a:pt x="22913" y="82882"/>
                </a:lnTo>
                <a:lnTo>
                  <a:pt x="19858" y="87843"/>
                </a:lnTo>
                <a:lnTo>
                  <a:pt x="18330" y="90411"/>
                </a:lnTo>
                <a:lnTo>
                  <a:pt x="16635" y="92805"/>
                </a:lnTo>
                <a:lnTo>
                  <a:pt x="13580" y="97215"/>
                </a:lnTo>
                <a:lnTo>
                  <a:pt x="10525" y="101807"/>
                </a:lnTo>
                <a:lnTo>
                  <a:pt x="7470" y="106217"/>
                </a:lnTo>
                <a:lnTo>
                  <a:pt x="5775" y="108241"/>
                </a:lnTo>
                <a:lnTo>
                  <a:pt x="4073" y="110446"/>
                </a:lnTo>
                <a:lnTo>
                  <a:pt x="4247" y="108974"/>
                </a:lnTo>
                <a:lnTo>
                  <a:pt x="4247" y="107501"/>
                </a:lnTo>
                <a:lnTo>
                  <a:pt x="4247" y="104933"/>
                </a:lnTo>
                <a:lnTo>
                  <a:pt x="7812" y="99783"/>
                </a:lnTo>
                <a:lnTo>
                  <a:pt x="11376" y="94821"/>
                </a:lnTo>
                <a:lnTo>
                  <a:pt x="18672" y="84898"/>
                </a:lnTo>
                <a:lnTo>
                  <a:pt x="21553" y="80488"/>
                </a:lnTo>
                <a:lnTo>
                  <a:pt x="24273" y="75896"/>
                </a:lnTo>
                <a:lnTo>
                  <a:pt x="26135" y="72959"/>
                </a:lnTo>
                <a:lnTo>
                  <a:pt x="28005" y="70013"/>
                </a:lnTo>
                <a:close/>
                <a:moveTo>
                  <a:pt x="72129" y="3685"/>
                </a:moveTo>
                <a:lnTo>
                  <a:pt x="73489" y="3866"/>
                </a:lnTo>
                <a:lnTo>
                  <a:pt x="75017" y="4047"/>
                </a:lnTo>
                <a:lnTo>
                  <a:pt x="76377" y="4417"/>
                </a:lnTo>
                <a:lnTo>
                  <a:pt x="77221" y="4599"/>
                </a:lnTo>
                <a:lnTo>
                  <a:pt x="77905" y="4969"/>
                </a:lnTo>
                <a:lnTo>
                  <a:pt x="78581" y="5520"/>
                </a:lnTo>
                <a:lnTo>
                  <a:pt x="79090" y="6252"/>
                </a:lnTo>
                <a:lnTo>
                  <a:pt x="80109" y="7544"/>
                </a:lnTo>
                <a:lnTo>
                  <a:pt x="80785" y="9190"/>
                </a:lnTo>
                <a:lnTo>
                  <a:pt x="81295" y="10844"/>
                </a:lnTo>
                <a:lnTo>
                  <a:pt x="81636" y="12687"/>
                </a:lnTo>
                <a:lnTo>
                  <a:pt x="81804" y="14522"/>
                </a:lnTo>
                <a:lnTo>
                  <a:pt x="81804" y="18011"/>
                </a:lnTo>
                <a:lnTo>
                  <a:pt x="81469" y="21507"/>
                </a:lnTo>
                <a:lnTo>
                  <a:pt x="80785" y="24996"/>
                </a:lnTo>
                <a:lnTo>
                  <a:pt x="79941" y="28485"/>
                </a:lnTo>
                <a:lnTo>
                  <a:pt x="78923" y="31793"/>
                </a:lnTo>
                <a:lnTo>
                  <a:pt x="76544" y="38597"/>
                </a:lnTo>
                <a:lnTo>
                  <a:pt x="75359" y="41905"/>
                </a:lnTo>
                <a:lnTo>
                  <a:pt x="74340" y="45213"/>
                </a:lnTo>
                <a:lnTo>
                  <a:pt x="74340" y="45945"/>
                </a:lnTo>
                <a:lnTo>
                  <a:pt x="74340" y="46678"/>
                </a:lnTo>
                <a:lnTo>
                  <a:pt x="74850" y="47229"/>
                </a:lnTo>
                <a:lnTo>
                  <a:pt x="75184" y="47599"/>
                </a:lnTo>
                <a:lnTo>
                  <a:pt x="75868" y="47780"/>
                </a:lnTo>
                <a:lnTo>
                  <a:pt x="76377" y="47780"/>
                </a:lnTo>
                <a:lnTo>
                  <a:pt x="77054" y="47599"/>
                </a:lnTo>
                <a:lnTo>
                  <a:pt x="77563" y="47418"/>
                </a:lnTo>
                <a:lnTo>
                  <a:pt x="79432" y="47599"/>
                </a:lnTo>
                <a:lnTo>
                  <a:pt x="81295" y="47780"/>
                </a:lnTo>
                <a:lnTo>
                  <a:pt x="85201" y="47969"/>
                </a:lnTo>
                <a:lnTo>
                  <a:pt x="89107" y="47780"/>
                </a:lnTo>
                <a:lnTo>
                  <a:pt x="92838" y="47780"/>
                </a:lnTo>
                <a:lnTo>
                  <a:pt x="95893" y="47969"/>
                </a:lnTo>
                <a:lnTo>
                  <a:pt x="99116" y="48521"/>
                </a:lnTo>
                <a:lnTo>
                  <a:pt x="102345" y="49072"/>
                </a:lnTo>
                <a:lnTo>
                  <a:pt x="105401" y="49804"/>
                </a:lnTo>
                <a:lnTo>
                  <a:pt x="107946" y="50356"/>
                </a:lnTo>
                <a:lnTo>
                  <a:pt x="110492" y="51277"/>
                </a:lnTo>
                <a:lnTo>
                  <a:pt x="111678" y="52010"/>
                </a:lnTo>
                <a:lnTo>
                  <a:pt x="112697" y="52561"/>
                </a:lnTo>
                <a:lnTo>
                  <a:pt x="113882" y="53482"/>
                </a:lnTo>
                <a:lnTo>
                  <a:pt x="114733" y="54396"/>
                </a:lnTo>
                <a:lnTo>
                  <a:pt x="115410" y="55136"/>
                </a:lnTo>
                <a:lnTo>
                  <a:pt x="115919" y="55869"/>
                </a:lnTo>
                <a:lnTo>
                  <a:pt x="116093" y="56790"/>
                </a:lnTo>
                <a:lnTo>
                  <a:pt x="116261" y="57704"/>
                </a:lnTo>
                <a:lnTo>
                  <a:pt x="116428" y="58625"/>
                </a:lnTo>
                <a:lnTo>
                  <a:pt x="116261" y="59546"/>
                </a:lnTo>
                <a:lnTo>
                  <a:pt x="116093" y="60649"/>
                </a:lnTo>
                <a:lnTo>
                  <a:pt x="115752" y="61563"/>
                </a:lnTo>
                <a:lnTo>
                  <a:pt x="114901" y="63217"/>
                </a:lnTo>
                <a:lnTo>
                  <a:pt x="113715" y="64689"/>
                </a:lnTo>
                <a:lnTo>
                  <a:pt x="113038" y="65422"/>
                </a:lnTo>
                <a:lnTo>
                  <a:pt x="112355" y="65973"/>
                </a:lnTo>
                <a:lnTo>
                  <a:pt x="111511" y="66343"/>
                </a:lnTo>
                <a:lnTo>
                  <a:pt x="110827" y="66713"/>
                </a:lnTo>
                <a:lnTo>
                  <a:pt x="110151" y="67076"/>
                </a:lnTo>
                <a:lnTo>
                  <a:pt x="109641" y="67627"/>
                </a:lnTo>
                <a:lnTo>
                  <a:pt x="109474" y="68367"/>
                </a:lnTo>
                <a:lnTo>
                  <a:pt x="109641" y="69100"/>
                </a:lnTo>
                <a:lnTo>
                  <a:pt x="109809" y="69832"/>
                </a:lnTo>
                <a:lnTo>
                  <a:pt x="110318" y="70202"/>
                </a:lnTo>
                <a:lnTo>
                  <a:pt x="111002" y="70565"/>
                </a:lnTo>
                <a:lnTo>
                  <a:pt x="111846" y="70565"/>
                </a:lnTo>
                <a:lnTo>
                  <a:pt x="112697" y="70202"/>
                </a:lnTo>
                <a:lnTo>
                  <a:pt x="113548" y="70935"/>
                </a:lnTo>
                <a:lnTo>
                  <a:pt x="114224" y="71667"/>
                </a:lnTo>
                <a:lnTo>
                  <a:pt x="114566" y="72770"/>
                </a:lnTo>
                <a:lnTo>
                  <a:pt x="114901" y="73872"/>
                </a:lnTo>
                <a:lnTo>
                  <a:pt x="114901" y="75164"/>
                </a:lnTo>
                <a:lnTo>
                  <a:pt x="114733" y="76448"/>
                </a:lnTo>
                <a:lnTo>
                  <a:pt x="114224" y="78653"/>
                </a:lnTo>
                <a:lnTo>
                  <a:pt x="113715" y="80125"/>
                </a:lnTo>
                <a:lnTo>
                  <a:pt x="113038" y="81228"/>
                </a:lnTo>
                <a:lnTo>
                  <a:pt x="112187" y="82331"/>
                </a:lnTo>
                <a:lnTo>
                  <a:pt x="111169" y="83244"/>
                </a:lnTo>
                <a:lnTo>
                  <a:pt x="109809" y="84166"/>
                </a:lnTo>
                <a:lnTo>
                  <a:pt x="109300" y="84536"/>
                </a:lnTo>
                <a:lnTo>
                  <a:pt x="108965" y="85449"/>
                </a:lnTo>
                <a:lnTo>
                  <a:pt x="108965" y="86001"/>
                </a:lnTo>
                <a:lnTo>
                  <a:pt x="109132" y="86371"/>
                </a:lnTo>
                <a:lnTo>
                  <a:pt x="109300" y="86741"/>
                </a:lnTo>
                <a:lnTo>
                  <a:pt x="109641" y="86922"/>
                </a:lnTo>
                <a:lnTo>
                  <a:pt x="110151" y="87292"/>
                </a:lnTo>
                <a:lnTo>
                  <a:pt x="110827" y="87473"/>
                </a:lnTo>
                <a:lnTo>
                  <a:pt x="111336" y="88757"/>
                </a:lnTo>
                <a:lnTo>
                  <a:pt x="111511" y="90049"/>
                </a:lnTo>
                <a:lnTo>
                  <a:pt x="111678" y="91151"/>
                </a:lnTo>
                <a:lnTo>
                  <a:pt x="111511" y="93719"/>
                </a:lnTo>
                <a:lnTo>
                  <a:pt x="111336" y="95743"/>
                </a:lnTo>
                <a:lnTo>
                  <a:pt x="111002" y="96845"/>
                </a:lnTo>
                <a:lnTo>
                  <a:pt x="110660" y="98129"/>
                </a:lnTo>
                <a:lnTo>
                  <a:pt x="110151" y="99232"/>
                </a:lnTo>
                <a:lnTo>
                  <a:pt x="109641" y="100153"/>
                </a:lnTo>
                <a:lnTo>
                  <a:pt x="108965" y="100704"/>
                </a:lnTo>
                <a:lnTo>
                  <a:pt x="108456" y="100886"/>
                </a:lnTo>
                <a:lnTo>
                  <a:pt x="108114" y="100886"/>
                </a:lnTo>
                <a:lnTo>
                  <a:pt x="107437" y="101074"/>
                </a:lnTo>
                <a:lnTo>
                  <a:pt x="106928" y="101437"/>
                </a:lnTo>
                <a:lnTo>
                  <a:pt x="106586" y="101988"/>
                </a:lnTo>
                <a:lnTo>
                  <a:pt x="106419" y="102539"/>
                </a:lnTo>
                <a:lnTo>
                  <a:pt x="106419" y="103280"/>
                </a:lnTo>
                <a:lnTo>
                  <a:pt x="106586" y="103831"/>
                </a:lnTo>
                <a:lnTo>
                  <a:pt x="107096" y="104193"/>
                </a:lnTo>
                <a:lnTo>
                  <a:pt x="107605" y="104563"/>
                </a:lnTo>
                <a:lnTo>
                  <a:pt x="108281" y="104563"/>
                </a:lnTo>
                <a:lnTo>
                  <a:pt x="108623" y="106398"/>
                </a:lnTo>
                <a:lnTo>
                  <a:pt x="108965" y="108422"/>
                </a:lnTo>
                <a:lnTo>
                  <a:pt x="108965" y="109344"/>
                </a:lnTo>
                <a:lnTo>
                  <a:pt x="108965" y="110258"/>
                </a:lnTo>
                <a:lnTo>
                  <a:pt x="108790" y="111179"/>
                </a:lnTo>
                <a:lnTo>
                  <a:pt x="108456" y="112281"/>
                </a:lnTo>
                <a:lnTo>
                  <a:pt x="107946" y="113014"/>
                </a:lnTo>
                <a:lnTo>
                  <a:pt x="107437" y="113754"/>
                </a:lnTo>
                <a:lnTo>
                  <a:pt x="106754" y="114305"/>
                </a:lnTo>
                <a:lnTo>
                  <a:pt x="106077" y="114668"/>
                </a:lnTo>
                <a:lnTo>
                  <a:pt x="106077" y="114668"/>
                </a:lnTo>
                <a:lnTo>
                  <a:pt x="106419" y="112651"/>
                </a:lnTo>
                <a:lnTo>
                  <a:pt x="106928" y="110446"/>
                </a:lnTo>
                <a:lnTo>
                  <a:pt x="106928" y="110258"/>
                </a:lnTo>
                <a:lnTo>
                  <a:pt x="106928" y="109895"/>
                </a:lnTo>
                <a:lnTo>
                  <a:pt x="106586" y="109706"/>
                </a:lnTo>
                <a:lnTo>
                  <a:pt x="106077" y="109525"/>
                </a:lnTo>
                <a:lnTo>
                  <a:pt x="105910" y="109706"/>
                </a:lnTo>
                <a:lnTo>
                  <a:pt x="105735" y="109895"/>
                </a:lnTo>
                <a:lnTo>
                  <a:pt x="104717" y="112651"/>
                </a:lnTo>
                <a:lnTo>
                  <a:pt x="104382" y="113935"/>
                </a:lnTo>
                <a:lnTo>
                  <a:pt x="104382" y="115408"/>
                </a:lnTo>
                <a:lnTo>
                  <a:pt x="102171" y="115959"/>
                </a:lnTo>
                <a:lnTo>
                  <a:pt x="102680" y="113565"/>
                </a:lnTo>
                <a:lnTo>
                  <a:pt x="103364" y="110809"/>
                </a:lnTo>
                <a:lnTo>
                  <a:pt x="103699" y="108052"/>
                </a:lnTo>
                <a:lnTo>
                  <a:pt x="103699" y="107871"/>
                </a:lnTo>
                <a:lnTo>
                  <a:pt x="103531" y="107501"/>
                </a:lnTo>
                <a:lnTo>
                  <a:pt x="103189" y="107320"/>
                </a:lnTo>
                <a:lnTo>
                  <a:pt x="102680" y="107501"/>
                </a:lnTo>
                <a:lnTo>
                  <a:pt x="102345" y="107690"/>
                </a:lnTo>
                <a:lnTo>
                  <a:pt x="102345" y="107871"/>
                </a:lnTo>
                <a:lnTo>
                  <a:pt x="101495" y="110446"/>
                </a:lnTo>
                <a:lnTo>
                  <a:pt x="100818" y="113014"/>
                </a:lnTo>
                <a:lnTo>
                  <a:pt x="100134" y="114668"/>
                </a:lnTo>
                <a:lnTo>
                  <a:pt x="99967" y="115589"/>
                </a:lnTo>
                <a:lnTo>
                  <a:pt x="99967" y="116322"/>
                </a:lnTo>
                <a:lnTo>
                  <a:pt x="98098" y="116511"/>
                </a:lnTo>
                <a:lnTo>
                  <a:pt x="98098" y="116511"/>
                </a:lnTo>
                <a:lnTo>
                  <a:pt x="98272" y="116140"/>
                </a:lnTo>
                <a:lnTo>
                  <a:pt x="98272" y="115770"/>
                </a:lnTo>
                <a:lnTo>
                  <a:pt x="98439" y="113754"/>
                </a:lnTo>
                <a:lnTo>
                  <a:pt x="98781" y="111549"/>
                </a:lnTo>
                <a:lnTo>
                  <a:pt x="99290" y="109525"/>
                </a:lnTo>
                <a:lnTo>
                  <a:pt x="100134" y="107690"/>
                </a:lnTo>
                <a:lnTo>
                  <a:pt x="100134" y="107320"/>
                </a:lnTo>
                <a:lnTo>
                  <a:pt x="99967" y="106950"/>
                </a:lnTo>
                <a:lnTo>
                  <a:pt x="99625" y="106769"/>
                </a:lnTo>
                <a:lnTo>
                  <a:pt x="99290" y="106950"/>
                </a:lnTo>
                <a:lnTo>
                  <a:pt x="98098" y="108974"/>
                </a:lnTo>
                <a:lnTo>
                  <a:pt x="97079" y="111179"/>
                </a:lnTo>
                <a:lnTo>
                  <a:pt x="96570" y="112281"/>
                </a:lnTo>
                <a:lnTo>
                  <a:pt x="96403" y="113384"/>
                </a:lnTo>
                <a:lnTo>
                  <a:pt x="96235" y="114487"/>
                </a:lnTo>
                <a:lnTo>
                  <a:pt x="96235" y="115770"/>
                </a:lnTo>
                <a:lnTo>
                  <a:pt x="96403" y="116140"/>
                </a:lnTo>
                <a:lnTo>
                  <a:pt x="96570" y="116511"/>
                </a:lnTo>
                <a:lnTo>
                  <a:pt x="93348" y="116511"/>
                </a:lnTo>
                <a:lnTo>
                  <a:pt x="93689" y="114857"/>
                </a:lnTo>
                <a:lnTo>
                  <a:pt x="93857" y="113203"/>
                </a:lnTo>
                <a:lnTo>
                  <a:pt x="94199" y="111549"/>
                </a:lnTo>
                <a:lnTo>
                  <a:pt x="94708" y="109895"/>
                </a:lnTo>
                <a:lnTo>
                  <a:pt x="95893" y="106587"/>
                </a:lnTo>
                <a:lnTo>
                  <a:pt x="95893" y="106398"/>
                </a:lnTo>
                <a:lnTo>
                  <a:pt x="95893" y="106217"/>
                </a:lnTo>
                <a:lnTo>
                  <a:pt x="95552" y="105847"/>
                </a:lnTo>
                <a:lnTo>
                  <a:pt x="95217" y="105847"/>
                </a:lnTo>
                <a:lnTo>
                  <a:pt x="94875" y="106217"/>
                </a:lnTo>
                <a:lnTo>
                  <a:pt x="93857" y="107690"/>
                </a:lnTo>
                <a:lnTo>
                  <a:pt x="93006" y="109155"/>
                </a:lnTo>
                <a:lnTo>
                  <a:pt x="92329" y="110809"/>
                </a:lnTo>
                <a:lnTo>
                  <a:pt x="91653" y="112651"/>
                </a:lnTo>
                <a:lnTo>
                  <a:pt x="91143" y="114305"/>
                </a:lnTo>
                <a:lnTo>
                  <a:pt x="90969" y="115408"/>
                </a:lnTo>
                <a:lnTo>
                  <a:pt x="90969" y="116322"/>
                </a:lnTo>
                <a:lnTo>
                  <a:pt x="87579" y="115770"/>
                </a:lnTo>
                <a:lnTo>
                  <a:pt x="87914" y="113565"/>
                </a:lnTo>
                <a:lnTo>
                  <a:pt x="88423" y="111360"/>
                </a:lnTo>
                <a:lnTo>
                  <a:pt x="89107" y="109344"/>
                </a:lnTo>
                <a:lnTo>
                  <a:pt x="90125" y="107320"/>
                </a:lnTo>
                <a:lnTo>
                  <a:pt x="90125" y="106950"/>
                </a:lnTo>
                <a:lnTo>
                  <a:pt x="89951" y="106587"/>
                </a:lnTo>
                <a:lnTo>
                  <a:pt x="89274" y="106587"/>
                </a:lnTo>
                <a:lnTo>
                  <a:pt x="88598" y="107501"/>
                </a:lnTo>
                <a:lnTo>
                  <a:pt x="87914" y="108422"/>
                </a:lnTo>
                <a:lnTo>
                  <a:pt x="87237" y="109344"/>
                </a:lnTo>
                <a:lnTo>
                  <a:pt x="86561" y="110628"/>
                </a:lnTo>
                <a:lnTo>
                  <a:pt x="86052" y="111730"/>
                </a:lnTo>
                <a:lnTo>
                  <a:pt x="85710" y="113014"/>
                </a:lnTo>
                <a:lnTo>
                  <a:pt x="85368" y="114305"/>
                </a:lnTo>
                <a:lnTo>
                  <a:pt x="85368" y="115408"/>
                </a:lnTo>
                <a:lnTo>
                  <a:pt x="82313" y="115038"/>
                </a:lnTo>
                <a:lnTo>
                  <a:pt x="81978" y="114857"/>
                </a:lnTo>
                <a:lnTo>
                  <a:pt x="82822" y="112833"/>
                </a:lnTo>
                <a:lnTo>
                  <a:pt x="83331" y="110809"/>
                </a:lnTo>
                <a:lnTo>
                  <a:pt x="84524" y="106587"/>
                </a:lnTo>
                <a:lnTo>
                  <a:pt x="84524" y="106398"/>
                </a:lnTo>
                <a:lnTo>
                  <a:pt x="84524" y="106217"/>
                </a:lnTo>
                <a:lnTo>
                  <a:pt x="84350" y="106217"/>
                </a:lnTo>
                <a:lnTo>
                  <a:pt x="84182" y="106398"/>
                </a:lnTo>
                <a:lnTo>
                  <a:pt x="82822" y="108422"/>
                </a:lnTo>
                <a:lnTo>
                  <a:pt x="81469" y="110258"/>
                </a:lnTo>
                <a:lnTo>
                  <a:pt x="80276" y="112281"/>
                </a:lnTo>
                <a:lnTo>
                  <a:pt x="79258" y="114305"/>
                </a:lnTo>
                <a:lnTo>
                  <a:pt x="79258" y="114487"/>
                </a:lnTo>
                <a:lnTo>
                  <a:pt x="76544" y="113935"/>
                </a:lnTo>
                <a:lnTo>
                  <a:pt x="77395" y="113203"/>
                </a:lnTo>
                <a:lnTo>
                  <a:pt x="77905" y="112281"/>
                </a:lnTo>
                <a:lnTo>
                  <a:pt x="78749" y="110258"/>
                </a:lnTo>
                <a:lnTo>
                  <a:pt x="81295" y="104745"/>
                </a:lnTo>
                <a:lnTo>
                  <a:pt x="81469" y="104563"/>
                </a:lnTo>
                <a:lnTo>
                  <a:pt x="81469" y="104382"/>
                </a:lnTo>
                <a:lnTo>
                  <a:pt x="81127" y="104012"/>
                </a:lnTo>
                <a:lnTo>
                  <a:pt x="80618" y="104012"/>
                </a:lnTo>
                <a:lnTo>
                  <a:pt x="80451" y="104193"/>
                </a:lnTo>
                <a:lnTo>
                  <a:pt x="77730" y="108792"/>
                </a:lnTo>
                <a:lnTo>
                  <a:pt x="76544" y="111179"/>
                </a:lnTo>
                <a:lnTo>
                  <a:pt x="76035" y="112281"/>
                </a:lnTo>
                <a:lnTo>
                  <a:pt x="75868" y="112833"/>
                </a:lnTo>
                <a:lnTo>
                  <a:pt x="75868" y="113565"/>
                </a:lnTo>
                <a:lnTo>
                  <a:pt x="76035" y="113754"/>
                </a:lnTo>
                <a:lnTo>
                  <a:pt x="72129" y="112833"/>
                </a:lnTo>
                <a:lnTo>
                  <a:pt x="73148" y="110446"/>
                </a:lnTo>
                <a:lnTo>
                  <a:pt x="74166" y="108241"/>
                </a:lnTo>
                <a:lnTo>
                  <a:pt x="75359" y="106036"/>
                </a:lnTo>
                <a:lnTo>
                  <a:pt x="76712" y="104012"/>
                </a:lnTo>
                <a:lnTo>
                  <a:pt x="76886" y="103642"/>
                </a:lnTo>
                <a:lnTo>
                  <a:pt x="76712" y="103461"/>
                </a:lnTo>
                <a:lnTo>
                  <a:pt x="76377" y="103280"/>
                </a:lnTo>
                <a:lnTo>
                  <a:pt x="76035" y="103461"/>
                </a:lnTo>
                <a:lnTo>
                  <a:pt x="74340" y="105296"/>
                </a:lnTo>
                <a:lnTo>
                  <a:pt x="72638" y="107320"/>
                </a:lnTo>
                <a:lnTo>
                  <a:pt x="71962" y="108422"/>
                </a:lnTo>
                <a:lnTo>
                  <a:pt x="71285" y="109525"/>
                </a:lnTo>
                <a:lnTo>
                  <a:pt x="70776" y="110809"/>
                </a:lnTo>
                <a:lnTo>
                  <a:pt x="70434" y="112100"/>
                </a:lnTo>
                <a:lnTo>
                  <a:pt x="70434" y="112463"/>
                </a:lnTo>
                <a:lnTo>
                  <a:pt x="67721" y="111549"/>
                </a:lnTo>
                <a:lnTo>
                  <a:pt x="68056" y="110076"/>
                </a:lnTo>
                <a:lnTo>
                  <a:pt x="68565" y="108604"/>
                </a:lnTo>
                <a:lnTo>
                  <a:pt x="69758" y="105485"/>
                </a:lnTo>
                <a:lnTo>
                  <a:pt x="70776" y="102177"/>
                </a:lnTo>
                <a:lnTo>
                  <a:pt x="70776" y="101988"/>
                </a:lnTo>
                <a:lnTo>
                  <a:pt x="70602" y="102177"/>
                </a:lnTo>
                <a:lnTo>
                  <a:pt x="68907" y="105115"/>
                </a:lnTo>
                <a:lnTo>
                  <a:pt x="67212" y="108052"/>
                </a:lnTo>
                <a:lnTo>
                  <a:pt x="66535" y="109525"/>
                </a:lnTo>
                <a:lnTo>
                  <a:pt x="66026" y="110998"/>
                </a:lnTo>
                <a:lnTo>
                  <a:pt x="62120" y="109706"/>
                </a:lnTo>
                <a:lnTo>
                  <a:pt x="62629" y="108974"/>
                </a:lnTo>
                <a:lnTo>
                  <a:pt x="62971" y="108052"/>
                </a:lnTo>
                <a:lnTo>
                  <a:pt x="63815" y="106398"/>
                </a:lnTo>
                <a:lnTo>
                  <a:pt x="65175" y="103642"/>
                </a:lnTo>
                <a:lnTo>
                  <a:pt x="65684" y="102358"/>
                </a:lnTo>
                <a:lnTo>
                  <a:pt x="66193" y="100886"/>
                </a:lnTo>
                <a:lnTo>
                  <a:pt x="66193" y="100523"/>
                </a:lnTo>
                <a:lnTo>
                  <a:pt x="65852" y="100334"/>
                </a:lnTo>
                <a:lnTo>
                  <a:pt x="65517" y="100153"/>
                </a:lnTo>
                <a:lnTo>
                  <a:pt x="65342" y="100523"/>
                </a:lnTo>
                <a:lnTo>
                  <a:pt x="64498" y="101807"/>
                </a:lnTo>
                <a:lnTo>
                  <a:pt x="63815" y="102910"/>
                </a:lnTo>
                <a:lnTo>
                  <a:pt x="62120" y="105296"/>
                </a:lnTo>
                <a:lnTo>
                  <a:pt x="60934" y="106950"/>
                </a:lnTo>
                <a:lnTo>
                  <a:pt x="60425" y="107871"/>
                </a:lnTo>
                <a:lnTo>
                  <a:pt x="60251" y="108974"/>
                </a:lnTo>
                <a:lnTo>
                  <a:pt x="58723" y="108241"/>
                </a:lnTo>
                <a:lnTo>
                  <a:pt x="59232" y="106217"/>
                </a:lnTo>
                <a:lnTo>
                  <a:pt x="59574" y="104563"/>
                </a:lnTo>
                <a:lnTo>
                  <a:pt x="60760" y="101074"/>
                </a:lnTo>
                <a:lnTo>
                  <a:pt x="61611" y="99421"/>
                </a:lnTo>
                <a:lnTo>
                  <a:pt x="62462" y="97767"/>
                </a:lnTo>
                <a:lnTo>
                  <a:pt x="62462" y="97397"/>
                </a:lnTo>
                <a:lnTo>
                  <a:pt x="62287" y="97027"/>
                </a:lnTo>
                <a:lnTo>
                  <a:pt x="61953" y="97027"/>
                </a:lnTo>
                <a:lnTo>
                  <a:pt x="61611" y="97215"/>
                </a:lnTo>
                <a:lnTo>
                  <a:pt x="60592" y="98869"/>
                </a:lnTo>
                <a:lnTo>
                  <a:pt x="59741" y="100334"/>
                </a:lnTo>
                <a:lnTo>
                  <a:pt x="58897" y="101988"/>
                </a:lnTo>
                <a:lnTo>
                  <a:pt x="58046" y="103831"/>
                </a:lnTo>
                <a:lnTo>
                  <a:pt x="57370" y="105485"/>
                </a:lnTo>
                <a:lnTo>
                  <a:pt x="57028" y="106398"/>
                </a:lnTo>
                <a:lnTo>
                  <a:pt x="56861" y="107320"/>
                </a:lnTo>
                <a:lnTo>
                  <a:pt x="54140" y="106036"/>
                </a:lnTo>
                <a:lnTo>
                  <a:pt x="55159" y="102910"/>
                </a:lnTo>
                <a:lnTo>
                  <a:pt x="56519" y="99783"/>
                </a:lnTo>
                <a:lnTo>
                  <a:pt x="58046" y="96664"/>
                </a:lnTo>
                <a:lnTo>
                  <a:pt x="58046" y="96294"/>
                </a:lnTo>
                <a:lnTo>
                  <a:pt x="57879" y="96113"/>
                </a:lnTo>
                <a:lnTo>
                  <a:pt x="57537" y="96113"/>
                </a:lnTo>
                <a:lnTo>
                  <a:pt x="55159" y="99232"/>
                </a:lnTo>
                <a:lnTo>
                  <a:pt x="54140" y="100704"/>
                </a:lnTo>
                <a:lnTo>
                  <a:pt x="53122" y="102539"/>
                </a:lnTo>
                <a:lnTo>
                  <a:pt x="52613" y="103461"/>
                </a:lnTo>
                <a:lnTo>
                  <a:pt x="52104" y="104745"/>
                </a:lnTo>
                <a:lnTo>
                  <a:pt x="49732" y="103461"/>
                </a:lnTo>
                <a:lnTo>
                  <a:pt x="49900" y="102358"/>
                </a:lnTo>
                <a:lnTo>
                  <a:pt x="50067" y="101256"/>
                </a:lnTo>
                <a:lnTo>
                  <a:pt x="50918" y="99421"/>
                </a:lnTo>
                <a:lnTo>
                  <a:pt x="52278" y="96294"/>
                </a:lnTo>
                <a:lnTo>
                  <a:pt x="53631" y="92986"/>
                </a:lnTo>
                <a:lnTo>
                  <a:pt x="53631" y="92805"/>
                </a:lnTo>
                <a:lnTo>
                  <a:pt x="53464" y="92616"/>
                </a:lnTo>
                <a:lnTo>
                  <a:pt x="53296" y="92616"/>
                </a:lnTo>
                <a:lnTo>
                  <a:pt x="53122" y="92805"/>
                </a:lnTo>
                <a:lnTo>
                  <a:pt x="51594" y="95010"/>
                </a:lnTo>
                <a:lnTo>
                  <a:pt x="50067" y="97215"/>
                </a:lnTo>
                <a:lnTo>
                  <a:pt x="49390" y="98499"/>
                </a:lnTo>
                <a:lnTo>
                  <a:pt x="48881" y="99602"/>
                </a:lnTo>
                <a:lnTo>
                  <a:pt x="48372" y="100886"/>
                </a:lnTo>
                <a:lnTo>
                  <a:pt x="48030" y="102177"/>
                </a:lnTo>
                <a:lnTo>
                  <a:pt x="45826" y="100704"/>
                </a:lnTo>
                <a:lnTo>
                  <a:pt x="46677" y="98499"/>
                </a:lnTo>
                <a:lnTo>
                  <a:pt x="47521" y="96294"/>
                </a:lnTo>
                <a:lnTo>
                  <a:pt x="49558" y="92254"/>
                </a:lnTo>
                <a:lnTo>
                  <a:pt x="49732" y="92065"/>
                </a:lnTo>
                <a:lnTo>
                  <a:pt x="49558" y="91884"/>
                </a:lnTo>
                <a:lnTo>
                  <a:pt x="49223" y="91884"/>
                </a:lnTo>
                <a:lnTo>
                  <a:pt x="47695" y="93538"/>
                </a:lnTo>
                <a:lnTo>
                  <a:pt x="46168" y="95373"/>
                </a:lnTo>
                <a:lnTo>
                  <a:pt x="44975" y="97397"/>
                </a:lnTo>
                <a:lnTo>
                  <a:pt x="44131" y="99421"/>
                </a:lnTo>
                <a:lnTo>
                  <a:pt x="43622" y="99421"/>
                </a:lnTo>
                <a:lnTo>
                  <a:pt x="43113" y="99602"/>
                </a:lnTo>
                <a:lnTo>
                  <a:pt x="42771" y="99972"/>
                </a:lnTo>
                <a:lnTo>
                  <a:pt x="42429" y="100334"/>
                </a:lnTo>
                <a:lnTo>
                  <a:pt x="41411" y="99972"/>
                </a:lnTo>
                <a:lnTo>
                  <a:pt x="40392" y="99783"/>
                </a:lnTo>
                <a:lnTo>
                  <a:pt x="40567" y="99232"/>
                </a:lnTo>
                <a:lnTo>
                  <a:pt x="42262" y="95561"/>
                </a:lnTo>
                <a:lnTo>
                  <a:pt x="43622" y="92616"/>
                </a:lnTo>
                <a:lnTo>
                  <a:pt x="44299" y="90962"/>
                </a:lnTo>
                <a:lnTo>
                  <a:pt x="44808" y="89497"/>
                </a:lnTo>
                <a:lnTo>
                  <a:pt x="44808" y="89308"/>
                </a:lnTo>
                <a:lnTo>
                  <a:pt x="44640" y="89127"/>
                </a:lnTo>
                <a:lnTo>
                  <a:pt x="44466" y="89127"/>
                </a:lnTo>
                <a:lnTo>
                  <a:pt x="44299" y="89308"/>
                </a:lnTo>
                <a:lnTo>
                  <a:pt x="42604" y="91702"/>
                </a:lnTo>
                <a:lnTo>
                  <a:pt x="40902" y="94089"/>
                </a:lnTo>
                <a:lnTo>
                  <a:pt x="40058" y="95561"/>
                </a:lnTo>
                <a:lnTo>
                  <a:pt x="39207" y="96845"/>
                </a:lnTo>
                <a:lnTo>
                  <a:pt x="38697" y="98318"/>
                </a:lnTo>
                <a:lnTo>
                  <a:pt x="38188" y="99783"/>
                </a:lnTo>
                <a:lnTo>
                  <a:pt x="38021" y="99783"/>
                </a:lnTo>
                <a:lnTo>
                  <a:pt x="36152" y="99602"/>
                </a:lnTo>
                <a:lnTo>
                  <a:pt x="34115" y="99783"/>
                </a:lnTo>
                <a:lnTo>
                  <a:pt x="35133" y="97578"/>
                </a:lnTo>
                <a:lnTo>
                  <a:pt x="37337" y="93719"/>
                </a:lnTo>
                <a:lnTo>
                  <a:pt x="38021" y="92435"/>
                </a:lnTo>
                <a:lnTo>
                  <a:pt x="38530" y="91151"/>
                </a:lnTo>
                <a:lnTo>
                  <a:pt x="38697" y="90411"/>
                </a:lnTo>
                <a:lnTo>
                  <a:pt x="38697" y="89860"/>
                </a:lnTo>
                <a:lnTo>
                  <a:pt x="38530" y="89127"/>
                </a:lnTo>
                <a:lnTo>
                  <a:pt x="38188" y="88576"/>
                </a:lnTo>
                <a:lnTo>
                  <a:pt x="38021" y="88576"/>
                </a:lnTo>
                <a:lnTo>
                  <a:pt x="38021" y="88757"/>
                </a:lnTo>
                <a:lnTo>
                  <a:pt x="37847" y="89127"/>
                </a:lnTo>
                <a:lnTo>
                  <a:pt x="37512" y="89679"/>
                </a:lnTo>
                <a:lnTo>
                  <a:pt x="36828" y="90600"/>
                </a:lnTo>
                <a:lnTo>
                  <a:pt x="34791" y="93908"/>
                </a:lnTo>
                <a:lnTo>
                  <a:pt x="33096" y="96664"/>
                </a:lnTo>
                <a:lnTo>
                  <a:pt x="32245" y="98318"/>
                </a:lnTo>
                <a:lnTo>
                  <a:pt x="32078" y="99232"/>
                </a:lnTo>
                <a:lnTo>
                  <a:pt x="32078" y="99972"/>
                </a:lnTo>
                <a:lnTo>
                  <a:pt x="32078" y="100153"/>
                </a:lnTo>
                <a:lnTo>
                  <a:pt x="31911" y="100153"/>
                </a:lnTo>
                <a:lnTo>
                  <a:pt x="31736" y="89127"/>
                </a:lnTo>
                <a:lnTo>
                  <a:pt x="31736" y="79574"/>
                </a:lnTo>
                <a:lnTo>
                  <a:pt x="31569" y="70013"/>
                </a:lnTo>
                <a:lnTo>
                  <a:pt x="31227" y="63405"/>
                </a:lnTo>
                <a:lnTo>
                  <a:pt x="31227" y="56790"/>
                </a:lnTo>
                <a:lnTo>
                  <a:pt x="31060" y="53845"/>
                </a:lnTo>
                <a:lnTo>
                  <a:pt x="31060" y="51828"/>
                </a:lnTo>
                <a:lnTo>
                  <a:pt x="31060" y="49804"/>
                </a:lnTo>
                <a:lnTo>
                  <a:pt x="32420" y="49986"/>
                </a:lnTo>
                <a:lnTo>
                  <a:pt x="33606" y="49986"/>
                </a:lnTo>
                <a:lnTo>
                  <a:pt x="36152" y="49804"/>
                </a:lnTo>
                <a:lnTo>
                  <a:pt x="40392" y="49804"/>
                </a:lnTo>
                <a:lnTo>
                  <a:pt x="41920" y="49623"/>
                </a:lnTo>
                <a:lnTo>
                  <a:pt x="42604" y="49253"/>
                </a:lnTo>
                <a:lnTo>
                  <a:pt x="42938" y="48702"/>
                </a:lnTo>
                <a:lnTo>
                  <a:pt x="45659" y="47048"/>
                </a:lnTo>
                <a:lnTo>
                  <a:pt x="48372" y="45024"/>
                </a:lnTo>
                <a:lnTo>
                  <a:pt x="50918" y="42638"/>
                </a:lnTo>
                <a:lnTo>
                  <a:pt x="53464" y="40251"/>
                </a:lnTo>
                <a:lnTo>
                  <a:pt x="55842" y="37676"/>
                </a:lnTo>
                <a:lnTo>
                  <a:pt x="58046" y="35101"/>
                </a:lnTo>
                <a:lnTo>
                  <a:pt x="62287" y="29777"/>
                </a:lnTo>
                <a:lnTo>
                  <a:pt x="62797" y="29225"/>
                </a:lnTo>
                <a:lnTo>
                  <a:pt x="62797" y="28674"/>
                </a:lnTo>
                <a:lnTo>
                  <a:pt x="62797" y="27934"/>
                </a:lnTo>
                <a:lnTo>
                  <a:pt x="62629" y="27383"/>
                </a:lnTo>
                <a:lnTo>
                  <a:pt x="63647" y="26099"/>
                </a:lnTo>
                <a:lnTo>
                  <a:pt x="64498" y="24815"/>
                </a:lnTo>
                <a:lnTo>
                  <a:pt x="66361" y="21689"/>
                </a:lnTo>
                <a:lnTo>
                  <a:pt x="67721" y="18381"/>
                </a:lnTo>
                <a:lnTo>
                  <a:pt x="68739" y="15254"/>
                </a:lnTo>
                <a:lnTo>
                  <a:pt x="70267" y="9560"/>
                </a:lnTo>
                <a:lnTo>
                  <a:pt x="71111" y="6623"/>
                </a:lnTo>
                <a:lnTo>
                  <a:pt x="72129" y="3866"/>
                </a:lnTo>
                <a:lnTo>
                  <a:pt x="72129" y="3685"/>
                </a:lnTo>
                <a:close/>
                <a:moveTo>
                  <a:pt x="73489" y="7"/>
                </a:moveTo>
                <a:lnTo>
                  <a:pt x="72304" y="188"/>
                </a:lnTo>
                <a:lnTo>
                  <a:pt x="71111" y="558"/>
                </a:lnTo>
                <a:lnTo>
                  <a:pt x="70093" y="1291"/>
                </a:lnTo>
                <a:lnTo>
                  <a:pt x="69925" y="1480"/>
                </a:lnTo>
                <a:lnTo>
                  <a:pt x="69416" y="1842"/>
                </a:lnTo>
                <a:lnTo>
                  <a:pt x="69074" y="2212"/>
                </a:lnTo>
                <a:lnTo>
                  <a:pt x="68230" y="3134"/>
                </a:lnTo>
                <a:lnTo>
                  <a:pt x="67721" y="4417"/>
                </a:lnTo>
                <a:lnTo>
                  <a:pt x="67212" y="5890"/>
                </a:lnTo>
                <a:lnTo>
                  <a:pt x="66535" y="8828"/>
                </a:lnTo>
                <a:lnTo>
                  <a:pt x="66026" y="11395"/>
                </a:lnTo>
                <a:lnTo>
                  <a:pt x="65008" y="14892"/>
                </a:lnTo>
                <a:lnTo>
                  <a:pt x="64498" y="16727"/>
                </a:lnTo>
                <a:lnTo>
                  <a:pt x="63815" y="18562"/>
                </a:lnTo>
                <a:lnTo>
                  <a:pt x="62797" y="20586"/>
                </a:lnTo>
                <a:lnTo>
                  <a:pt x="61611" y="22610"/>
                </a:lnTo>
                <a:lnTo>
                  <a:pt x="60425" y="24815"/>
                </a:lnTo>
                <a:lnTo>
                  <a:pt x="60083" y="25729"/>
                </a:lnTo>
                <a:lnTo>
                  <a:pt x="59741" y="27020"/>
                </a:lnTo>
                <a:lnTo>
                  <a:pt x="51085" y="36755"/>
                </a:lnTo>
                <a:lnTo>
                  <a:pt x="46677" y="41535"/>
                </a:lnTo>
                <a:lnTo>
                  <a:pt x="42094" y="46127"/>
                </a:lnTo>
                <a:lnTo>
                  <a:pt x="41411" y="45945"/>
                </a:lnTo>
                <a:lnTo>
                  <a:pt x="38530" y="45945"/>
                </a:lnTo>
                <a:lnTo>
                  <a:pt x="35642" y="46315"/>
                </a:lnTo>
                <a:lnTo>
                  <a:pt x="33947" y="46315"/>
                </a:lnTo>
                <a:lnTo>
                  <a:pt x="32078" y="46497"/>
                </a:lnTo>
                <a:lnTo>
                  <a:pt x="32078" y="46497"/>
                </a:lnTo>
                <a:lnTo>
                  <a:pt x="32245" y="46315"/>
                </a:lnTo>
                <a:lnTo>
                  <a:pt x="32245" y="45945"/>
                </a:lnTo>
                <a:lnTo>
                  <a:pt x="32078" y="45213"/>
                </a:lnTo>
                <a:lnTo>
                  <a:pt x="31569" y="44662"/>
                </a:lnTo>
                <a:lnTo>
                  <a:pt x="31060" y="44473"/>
                </a:lnTo>
                <a:lnTo>
                  <a:pt x="30718" y="43921"/>
                </a:lnTo>
                <a:lnTo>
                  <a:pt x="30209" y="43559"/>
                </a:lnTo>
                <a:lnTo>
                  <a:pt x="28681" y="42819"/>
                </a:lnTo>
                <a:lnTo>
                  <a:pt x="26986" y="42456"/>
                </a:lnTo>
                <a:lnTo>
                  <a:pt x="25291" y="42268"/>
                </a:lnTo>
                <a:lnTo>
                  <a:pt x="20025" y="42268"/>
                </a:lnTo>
                <a:lnTo>
                  <a:pt x="16635" y="42638"/>
                </a:lnTo>
                <a:lnTo>
                  <a:pt x="15108" y="42638"/>
                </a:lnTo>
                <a:lnTo>
                  <a:pt x="13406" y="42456"/>
                </a:lnTo>
                <a:lnTo>
                  <a:pt x="9848" y="42268"/>
                </a:lnTo>
                <a:lnTo>
                  <a:pt x="7979" y="42268"/>
                </a:lnTo>
                <a:lnTo>
                  <a:pt x="6284" y="42456"/>
                </a:lnTo>
                <a:lnTo>
                  <a:pt x="4757" y="42819"/>
                </a:lnTo>
                <a:lnTo>
                  <a:pt x="3229" y="43740"/>
                </a:lnTo>
                <a:lnTo>
                  <a:pt x="2545" y="43740"/>
                </a:lnTo>
                <a:lnTo>
                  <a:pt x="2211" y="44110"/>
                </a:lnTo>
                <a:lnTo>
                  <a:pt x="2036" y="44473"/>
                </a:lnTo>
                <a:lnTo>
                  <a:pt x="1701" y="46315"/>
                </a:lnTo>
                <a:lnTo>
                  <a:pt x="1527" y="48332"/>
                </a:lnTo>
                <a:lnTo>
                  <a:pt x="1527" y="52191"/>
                </a:lnTo>
                <a:lnTo>
                  <a:pt x="1360" y="56050"/>
                </a:lnTo>
                <a:lnTo>
                  <a:pt x="1192" y="59909"/>
                </a:lnTo>
                <a:lnTo>
                  <a:pt x="1018" y="64138"/>
                </a:lnTo>
                <a:lnTo>
                  <a:pt x="1018" y="68178"/>
                </a:lnTo>
                <a:lnTo>
                  <a:pt x="1018" y="76448"/>
                </a:lnTo>
                <a:lnTo>
                  <a:pt x="1192" y="80858"/>
                </a:lnTo>
                <a:lnTo>
                  <a:pt x="1192" y="85087"/>
                </a:lnTo>
                <a:lnTo>
                  <a:pt x="850" y="93538"/>
                </a:lnTo>
                <a:lnTo>
                  <a:pt x="683" y="102177"/>
                </a:lnTo>
                <a:lnTo>
                  <a:pt x="683" y="106950"/>
                </a:lnTo>
                <a:lnTo>
                  <a:pt x="509" y="109344"/>
                </a:lnTo>
                <a:lnTo>
                  <a:pt x="174" y="111730"/>
                </a:lnTo>
                <a:lnTo>
                  <a:pt x="0" y="112281"/>
                </a:lnTo>
                <a:lnTo>
                  <a:pt x="174" y="113014"/>
                </a:lnTo>
                <a:lnTo>
                  <a:pt x="509" y="113384"/>
                </a:lnTo>
                <a:lnTo>
                  <a:pt x="850" y="113754"/>
                </a:lnTo>
                <a:lnTo>
                  <a:pt x="1360" y="113935"/>
                </a:lnTo>
                <a:lnTo>
                  <a:pt x="1869" y="114117"/>
                </a:lnTo>
                <a:lnTo>
                  <a:pt x="2378" y="113935"/>
                </a:lnTo>
                <a:lnTo>
                  <a:pt x="2887" y="113565"/>
                </a:lnTo>
                <a:lnTo>
                  <a:pt x="3229" y="113935"/>
                </a:lnTo>
                <a:lnTo>
                  <a:pt x="3738" y="114117"/>
                </a:lnTo>
                <a:lnTo>
                  <a:pt x="6961" y="114305"/>
                </a:lnTo>
                <a:lnTo>
                  <a:pt x="10183" y="114305"/>
                </a:lnTo>
                <a:lnTo>
                  <a:pt x="13406" y="114117"/>
                </a:lnTo>
                <a:lnTo>
                  <a:pt x="16635" y="113935"/>
                </a:lnTo>
                <a:lnTo>
                  <a:pt x="17312" y="113935"/>
                </a:lnTo>
                <a:lnTo>
                  <a:pt x="23080" y="113384"/>
                </a:lnTo>
                <a:lnTo>
                  <a:pt x="25968" y="113203"/>
                </a:lnTo>
                <a:lnTo>
                  <a:pt x="28681" y="113014"/>
                </a:lnTo>
                <a:lnTo>
                  <a:pt x="28856" y="113014"/>
                </a:lnTo>
                <a:lnTo>
                  <a:pt x="29190" y="113203"/>
                </a:lnTo>
                <a:lnTo>
                  <a:pt x="29532" y="113384"/>
                </a:lnTo>
                <a:lnTo>
                  <a:pt x="30383" y="113384"/>
                </a:lnTo>
                <a:lnTo>
                  <a:pt x="31060" y="112833"/>
                </a:lnTo>
                <a:lnTo>
                  <a:pt x="31401" y="112651"/>
                </a:lnTo>
                <a:lnTo>
                  <a:pt x="31569" y="112281"/>
                </a:lnTo>
                <a:lnTo>
                  <a:pt x="31911" y="111360"/>
                </a:lnTo>
                <a:lnTo>
                  <a:pt x="32078" y="110258"/>
                </a:lnTo>
                <a:lnTo>
                  <a:pt x="32078" y="108241"/>
                </a:lnTo>
                <a:lnTo>
                  <a:pt x="32078" y="106217"/>
                </a:lnTo>
                <a:lnTo>
                  <a:pt x="31911" y="104193"/>
                </a:lnTo>
                <a:lnTo>
                  <a:pt x="32078" y="104012"/>
                </a:lnTo>
                <a:lnTo>
                  <a:pt x="35133" y="103642"/>
                </a:lnTo>
                <a:lnTo>
                  <a:pt x="38021" y="103280"/>
                </a:lnTo>
                <a:lnTo>
                  <a:pt x="40392" y="103461"/>
                </a:lnTo>
                <a:lnTo>
                  <a:pt x="41753" y="103280"/>
                </a:lnTo>
                <a:lnTo>
                  <a:pt x="42771" y="102910"/>
                </a:lnTo>
                <a:lnTo>
                  <a:pt x="42938" y="103091"/>
                </a:lnTo>
                <a:lnTo>
                  <a:pt x="45484" y="104933"/>
                </a:lnTo>
                <a:lnTo>
                  <a:pt x="48030" y="106769"/>
                </a:lnTo>
                <a:lnTo>
                  <a:pt x="50750" y="108422"/>
                </a:lnTo>
                <a:lnTo>
                  <a:pt x="53464" y="109895"/>
                </a:lnTo>
                <a:lnTo>
                  <a:pt x="56177" y="111179"/>
                </a:lnTo>
                <a:lnTo>
                  <a:pt x="58897" y="112463"/>
                </a:lnTo>
                <a:lnTo>
                  <a:pt x="61611" y="113565"/>
                </a:lnTo>
                <a:lnTo>
                  <a:pt x="64498" y="114487"/>
                </a:lnTo>
                <a:lnTo>
                  <a:pt x="70267" y="116322"/>
                </a:lnTo>
                <a:lnTo>
                  <a:pt x="76203" y="117613"/>
                </a:lnTo>
                <a:lnTo>
                  <a:pt x="82146" y="118527"/>
                </a:lnTo>
                <a:lnTo>
                  <a:pt x="88256" y="119448"/>
                </a:lnTo>
                <a:lnTo>
                  <a:pt x="92838" y="119818"/>
                </a:lnTo>
                <a:lnTo>
                  <a:pt x="95217" y="120000"/>
                </a:lnTo>
                <a:lnTo>
                  <a:pt x="97763" y="119818"/>
                </a:lnTo>
                <a:lnTo>
                  <a:pt x="100134" y="119818"/>
                </a:lnTo>
                <a:lnTo>
                  <a:pt x="102513" y="119267"/>
                </a:lnTo>
                <a:lnTo>
                  <a:pt x="104717" y="118716"/>
                </a:lnTo>
                <a:lnTo>
                  <a:pt x="106928" y="117794"/>
                </a:lnTo>
                <a:lnTo>
                  <a:pt x="107946" y="117243"/>
                </a:lnTo>
                <a:lnTo>
                  <a:pt x="108790" y="116692"/>
                </a:lnTo>
                <a:lnTo>
                  <a:pt x="109641" y="115959"/>
                </a:lnTo>
                <a:lnTo>
                  <a:pt x="110151" y="115219"/>
                </a:lnTo>
                <a:lnTo>
                  <a:pt x="110660" y="114487"/>
                </a:lnTo>
                <a:lnTo>
                  <a:pt x="111002" y="113565"/>
                </a:lnTo>
                <a:lnTo>
                  <a:pt x="111336" y="112833"/>
                </a:lnTo>
                <a:lnTo>
                  <a:pt x="111511" y="111911"/>
                </a:lnTo>
                <a:lnTo>
                  <a:pt x="111678" y="109895"/>
                </a:lnTo>
                <a:lnTo>
                  <a:pt x="111511" y="107871"/>
                </a:lnTo>
                <a:lnTo>
                  <a:pt x="111169" y="105847"/>
                </a:lnTo>
                <a:lnTo>
                  <a:pt x="110660" y="103831"/>
                </a:lnTo>
                <a:lnTo>
                  <a:pt x="111511" y="103091"/>
                </a:lnTo>
                <a:lnTo>
                  <a:pt x="112187" y="102177"/>
                </a:lnTo>
                <a:lnTo>
                  <a:pt x="112864" y="101256"/>
                </a:lnTo>
                <a:lnTo>
                  <a:pt x="113373" y="100153"/>
                </a:lnTo>
                <a:lnTo>
                  <a:pt x="114224" y="97767"/>
                </a:lnTo>
                <a:lnTo>
                  <a:pt x="114566" y="95561"/>
                </a:lnTo>
                <a:lnTo>
                  <a:pt x="114733" y="93719"/>
                </a:lnTo>
                <a:lnTo>
                  <a:pt x="114733" y="91151"/>
                </a:lnTo>
                <a:lnTo>
                  <a:pt x="114566" y="89679"/>
                </a:lnTo>
                <a:lnTo>
                  <a:pt x="114392" y="88206"/>
                </a:lnTo>
                <a:lnTo>
                  <a:pt x="114057" y="87103"/>
                </a:lnTo>
                <a:lnTo>
                  <a:pt x="113548" y="86001"/>
                </a:lnTo>
                <a:lnTo>
                  <a:pt x="114566" y="85087"/>
                </a:lnTo>
                <a:lnTo>
                  <a:pt x="115410" y="83796"/>
                </a:lnTo>
                <a:lnTo>
                  <a:pt x="116261" y="82512"/>
                </a:lnTo>
                <a:lnTo>
                  <a:pt x="116937" y="81228"/>
                </a:lnTo>
                <a:lnTo>
                  <a:pt x="117447" y="79755"/>
                </a:lnTo>
                <a:lnTo>
                  <a:pt x="117788" y="78101"/>
                </a:lnTo>
                <a:lnTo>
                  <a:pt x="117956" y="76629"/>
                </a:lnTo>
                <a:lnTo>
                  <a:pt x="118130" y="75164"/>
                </a:lnTo>
                <a:lnTo>
                  <a:pt x="117956" y="73691"/>
                </a:lnTo>
                <a:lnTo>
                  <a:pt x="117447" y="71856"/>
                </a:lnTo>
                <a:lnTo>
                  <a:pt x="116603" y="70013"/>
                </a:lnTo>
                <a:lnTo>
                  <a:pt x="115584" y="68367"/>
                </a:lnTo>
                <a:lnTo>
                  <a:pt x="116603" y="67446"/>
                </a:lnTo>
                <a:lnTo>
                  <a:pt x="117447" y="66343"/>
                </a:lnTo>
                <a:lnTo>
                  <a:pt x="118130" y="65059"/>
                </a:lnTo>
                <a:lnTo>
                  <a:pt x="118807" y="63768"/>
                </a:lnTo>
                <a:lnTo>
                  <a:pt x="119316" y="62484"/>
                </a:lnTo>
                <a:lnTo>
                  <a:pt x="119658" y="61011"/>
                </a:lnTo>
                <a:lnTo>
                  <a:pt x="119825" y="59546"/>
                </a:lnTo>
                <a:lnTo>
                  <a:pt x="119993" y="58074"/>
                </a:lnTo>
                <a:lnTo>
                  <a:pt x="119825" y="56239"/>
                </a:lnTo>
                <a:lnTo>
                  <a:pt x="119316" y="54766"/>
                </a:lnTo>
                <a:lnTo>
                  <a:pt x="118639" y="53293"/>
                </a:lnTo>
                <a:lnTo>
                  <a:pt x="117788" y="52010"/>
                </a:lnTo>
                <a:lnTo>
                  <a:pt x="116603" y="50907"/>
                </a:lnTo>
                <a:lnTo>
                  <a:pt x="115410" y="49986"/>
                </a:lnTo>
                <a:lnTo>
                  <a:pt x="114057" y="49072"/>
                </a:lnTo>
                <a:lnTo>
                  <a:pt x="112697" y="48332"/>
                </a:lnTo>
                <a:lnTo>
                  <a:pt x="111169" y="47599"/>
                </a:lnTo>
                <a:lnTo>
                  <a:pt x="109641" y="46867"/>
                </a:lnTo>
                <a:lnTo>
                  <a:pt x="106245" y="45945"/>
                </a:lnTo>
                <a:lnTo>
                  <a:pt x="102855" y="45213"/>
                </a:lnTo>
                <a:lnTo>
                  <a:pt x="99458" y="44843"/>
                </a:lnTo>
                <a:lnTo>
                  <a:pt x="96570" y="44473"/>
                </a:lnTo>
                <a:lnTo>
                  <a:pt x="93689" y="44292"/>
                </a:lnTo>
                <a:lnTo>
                  <a:pt x="87914" y="44110"/>
                </a:lnTo>
                <a:lnTo>
                  <a:pt x="80960" y="44110"/>
                </a:lnTo>
                <a:lnTo>
                  <a:pt x="78581" y="44292"/>
                </a:lnTo>
                <a:lnTo>
                  <a:pt x="79941" y="40432"/>
                </a:lnTo>
                <a:lnTo>
                  <a:pt x="81295" y="36573"/>
                </a:lnTo>
                <a:lnTo>
                  <a:pt x="82487" y="32533"/>
                </a:lnTo>
                <a:lnTo>
                  <a:pt x="83673" y="28674"/>
                </a:lnTo>
                <a:lnTo>
                  <a:pt x="84691" y="24626"/>
                </a:lnTo>
                <a:lnTo>
                  <a:pt x="85368" y="20586"/>
                </a:lnTo>
                <a:lnTo>
                  <a:pt x="85542" y="18562"/>
                </a:lnTo>
                <a:lnTo>
                  <a:pt x="85542" y="16546"/>
                </a:lnTo>
                <a:lnTo>
                  <a:pt x="85368" y="14341"/>
                </a:lnTo>
                <a:lnTo>
                  <a:pt x="85201" y="12317"/>
                </a:lnTo>
                <a:lnTo>
                  <a:pt x="84859" y="10663"/>
                </a:lnTo>
                <a:lnTo>
                  <a:pt x="84524" y="9190"/>
                </a:lnTo>
                <a:lnTo>
                  <a:pt x="84015" y="7725"/>
                </a:lnTo>
                <a:lnTo>
                  <a:pt x="83506" y="6441"/>
                </a:lnTo>
                <a:lnTo>
                  <a:pt x="82655" y="5150"/>
                </a:lnTo>
                <a:lnTo>
                  <a:pt x="81804" y="3866"/>
                </a:lnTo>
                <a:lnTo>
                  <a:pt x="80785" y="2764"/>
                </a:lnTo>
                <a:lnTo>
                  <a:pt x="79600" y="1661"/>
                </a:lnTo>
                <a:lnTo>
                  <a:pt x="78581" y="1110"/>
                </a:lnTo>
                <a:lnTo>
                  <a:pt x="77563" y="558"/>
                </a:lnTo>
                <a:lnTo>
                  <a:pt x="76203" y="188"/>
                </a:lnTo>
                <a:lnTo>
                  <a:pt x="74850" y="7"/>
                </a:lnTo>
                <a:close/>
              </a:path>
            </a:pathLst>
          </a:cu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875" y="4526575"/>
            <a:ext cx="382500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1"/>
          <p:cNvSpPr/>
          <p:nvPr/>
        </p:nvSpPr>
        <p:spPr>
          <a:xfrm>
            <a:off x="895948" y="1829675"/>
            <a:ext cx="3803400" cy="11250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1"/>
          <p:cNvSpPr txBox="1"/>
          <p:nvPr>
            <p:ph idx="4294967295" type="title"/>
          </p:nvPr>
        </p:nvSpPr>
        <p:spPr>
          <a:xfrm>
            <a:off x="1189100" y="1972175"/>
            <a:ext cx="3190800" cy="7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OBRIGADO!!!</a:t>
            </a:r>
            <a:endParaRPr sz="5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1" name="Google Shape;591;p51"/>
          <p:cNvSpPr/>
          <p:nvPr/>
        </p:nvSpPr>
        <p:spPr>
          <a:xfrm>
            <a:off x="1710975" y="3199200"/>
            <a:ext cx="2283300" cy="607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1"/>
          <p:cNvSpPr txBox="1"/>
          <p:nvPr>
            <p:ph idx="4294967295" type="title"/>
          </p:nvPr>
        </p:nvSpPr>
        <p:spPr>
          <a:xfrm>
            <a:off x="1861455" y="3322254"/>
            <a:ext cx="3089700" cy="4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PERGUNTAS?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3" name="Google Shape;593;p51"/>
          <p:cNvSpPr txBox="1"/>
          <p:nvPr>
            <p:ph idx="4294967295" type="title"/>
          </p:nvPr>
        </p:nvSpPr>
        <p:spPr>
          <a:xfrm>
            <a:off x="88900" y="4158563"/>
            <a:ext cx="2900700" cy="4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Contato: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4" name="Google Shape;594;p51"/>
          <p:cNvSpPr txBox="1"/>
          <p:nvPr>
            <p:ph idx="4294967295" type="title"/>
          </p:nvPr>
        </p:nvSpPr>
        <p:spPr>
          <a:xfrm>
            <a:off x="88900" y="4678975"/>
            <a:ext cx="4475400" cy="4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bruno.resende@acad.pucrs.br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2783575" y="1738525"/>
            <a:ext cx="5567100" cy="1653000"/>
          </a:xfrm>
          <a:prstGeom prst="roundRect">
            <a:avLst>
              <a:gd fmla="val 7929" name="adj"/>
            </a:avLst>
          </a:pr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109950" y="2343625"/>
            <a:ext cx="1851600" cy="19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Preparação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dos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Dados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3043200" y="1849950"/>
            <a:ext cx="4961400" cy="14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Análise exploratória dos dados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União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Valores nulos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8116" y="231238"/>
            <a:ext cx="3190875" cy="136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7" name="Google Shape;1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7228" y="1673675"/>
            <a:ext cx="1952625" cy="1038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8" name="Google Shape;11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16" y="2792250"/>
            <a:ext cx="1543050" cy="220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Tipos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Nascimento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9603" y="233875"/>
            <a:ext cx="1695450" cy="2905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1775" y="3857138"/>
            <a:ext cx="4791075" cy="771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 por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Gênero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5203" y="778525"/>
            <a:ext cx="6648450" cy="742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353" y="1659800"/>
            <a:ext cx="6534150" cy="76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3" name="Google Shape;143;p19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masculino x feminino</a:t>
            </a:r>
            <a:endParaRPr sz="3000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6503" y="2560125"/>
            <a:ext cx="2623549" cy="241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por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Gênero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masculino x feminino</a:t>
            </a:r>
            <a:endParaRPr sz="3000"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2275" y="1192775"/>
            <a:ext cx="3145253" cy="337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7" name="Google Shape;157;p20"/>
          <p:cNvPicPr preferRelativeResize="0"/>
          <p:nvPr/>
        </p:nvPicPr>
        <p:blipFill rotWithShape="1">
          <a:blip r:embed="rId6">
            <a:alphaModFix/>
          </a:blip>
          <a:srcRect b="0" l="0" r="38574" t="0"/>
          <a:stretch/>
        </p:blipFill>
        <p:spPr>
          <a:xfrm>
            <a:off x="5514500" y="1192775"/>
            <a:ext cx="3162476" cy="337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6478" y="19200"/>
            <a:ext cx="2028300" cy="5143500"/>
          </a:xfrm>
          <a:prstGeom prst="rect">
            <a:avLst/>
          </a:prstGeom>
          <a:solidFill>
            <a:srgbClr val="EFEFEF"/>
          </a:solidFill>
          <a:ln>
            <a:noFill/>
          </a:ln>
          <a:effectLst>
            <a:outerShdw blurRad="242888" rotWithShape="0" algn="bl" dir="21180000" dist="5715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4746" y="0"/>
            <a:ext cx="2028300" cy="154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376367" y="476400"/>
            <a:ext cx="855000" cy="8718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1" y="105112"/>
            <a:ext cx="252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94" y="558403"/>
            <a:ext cx="787974" cy="78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2940000" y="121225"/>
            <a:ext cx="4981200" cy="65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Bree Serif"/>
                <a:ea typeface="Bree Serif"/>
                <a:cs typeface="Bree Serif"/>
                <a:sym typeface="Bree Serif"/>
              </a:rPr>
              <a:t>masculino x feminino</a:t>
            </a:r>
            <a:endParaRPr sz="3000"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5">
            <a:alphaModFix/>
          </a:blip>
          <a:srcRect b="0" l="0" r="43845" t="0"/>
          <a:stretch/>
        </p:blipFill>
        <p:spPr>
          <a:xfrm>
            <a:off x="2187176" y="930925"/>
            <a:ext cx="2118475" cy="4060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6">
            <a:alphaModFix/>
          </a:blip>
          <a:srcRect b="0" l="0" r="48349" t="0"/>
          <a:stretch/>
        </p:blipFill>
        <p:spPr>
          <a:xfrm>
            <a:off x="6910451" y="930925"/>
            <a:ext cx="2118476" cy="4060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0" name="Google Shape;170;p21"/>
          <p:cNvSpPr txBox="1"/>
          <p:nvPr>
            <p:ph type="title"/>
          </p:nvPr>
        </p:nvSpPr>
        <p:spPr>
          <a:xfrm>
            <a:off x="4562238" y="930925"/>
            <a:ext cx="19392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47 anos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1" name="Google Shape;171;p21"/>
          <p:cNvSpPr txBox="1"/>
          <p:nvPr>
            <p:ph type="title"/>
          </p:nvPr>
        </p:nvSpPr>
        <p:spPr>
          <a:xfrm>
            <a:off x="4562225" y="2135850"/>
            <a:ext cx="19392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47 anos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Google Shape;172;p21"/>
          <p:cNvSpPr txBox="1"/>
          <p:nvPr>
            <p:ph type="title"/>
          </p:nvPr>
        </p:nvSpPr>
        <p:spPr>
          <a:xfrm>
            <a:off x="4638450" y="3518500"/>
            <a:ext cx="1939200" cy="14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27 - 48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anos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15750" y="2218625"/>
            <a:ext cx="1939200" cy="25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Análise por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Gênero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