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75" r:id="rId3"/>
    <p:sldId id="257" r:id="rId4"/>
    <p:sldId id="261" r:id="rId5"/>
    <p:sldId id="265" r:id="rId6"/>
    <p:sldId id="262" r:id="rId7"/>
    <p:sldId id="258" r:id="rId8"/>
    <p:sldId id="266" r:id="rId9"/>
    <p:sldId id="267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158" autoAdjust="0"/>
  </p:normalViewPr>
  <p:slideViewPr>
    <p:cSldViewPr snapToGrid="0">
      <p:cViewPr varScale="1">
        <p:scale>
          <a:sx n="61" d="100"/>
          <a:sy n="61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CBBD-156A-46D8-8533-2C81CA182F0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FEEA-D93B-4FF1-BD19-ECCBFD7A4F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07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Entendo que eu deva falar sobre minhas experiências no ensino de jovens e adultos. Assim, trabalhei em duas escolas em minhas atividades de estágios.</a:t>
            </a:r>
          </a:p>
          <a:p>
            <a:r>
              <a:rPr lang="pt-BR" dirty="0"/>
              <a:t>RS – 8º ou 9º ano do fundamental</a:t>
            </a:r>
          </a:p>
          <a:p>
            <a:endParaRPr lang="pt-BR" dirty="0"/>
          </a:p>
          <a:p>
            <a:r>
              <a:rPr lang="pt-BR" dirty="0"/>
              <a:t>Acadêmico – 1º ano do ensino médio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4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Posso comentar o ambiente em que trabalhei. Posso dizer que trabalhei com adultos e jovens de todas as faixas etárias. Como vocês sabem a sala de aula é bem diversificada. Temos diversas realidades, como exemplo: jovens que abandonaram a escola para trabalhar e ajudar as suas famílias, </a:t>
            </a:r>
            <a:r>
              <a:rPr lang="pt-BR" dirty="0" err="1"/>
              <a:t>ex-detentos</a:t>
            </a:r>
            <a:r>
              <a:rPr lang="pt-BR" dirty="0"/>
              <a:t> que estão tentando um recomeço, adultos que se arrependeram de largar a escola, outras pessoas que possuem uma profissão, mas que a empresa agora exige um diploma. Enfim, um ambiente com uma variedade de finalidades e histórias.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33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Portanto, temos aquela pergunta ou desafio: “Por que é tão difícil ensinar nessas condições?” Porque esses adultos ou jovens possuem uma resistência em aceitar os conteúdos formais? Não é falta de capacidade cognitiva. É difícil descontruir os conhecimentos prévios deles. Não estou falando aqui de destruir os saberes, mas reformulá-los.</a:t>
            </a:r>
          </a:p>
          <a:p>
            <a:endParaRPr lang="pt-BR" dirty="0"/>
          </a:p>
          <a:p>
            <a:r>
              <a:rPr lang="pt-BR" dirty="0"/>
              <a:t>Gostaria de responder ou pelo menos tentar responder, vinculando com a Matemática, Na verdade, </a:t>
            </a:r>
            <a:r>
              <a:rPr lang="pt-BR" dirty="0" err="1"/>
              <a:t>Etnomatemática</a:t>
            </a:r>
            <a:r>
              <a:rPr lang="pt-BR" dirty="0"/>
              <a:t> (D’AMBRÓSIO, 2016).</a:t>
            </a:r>
          </a:p>
          <a:p>
            <a:r>
              <a:rPr lang="pt-BR" dirty="0"/>
              <a:t>Alguém sabe o que é </a:t>
            </a:r>
            <a:r>
              <a:rPr lang="pt-BR" dirty="0" err="1"/>
              <a:t>etnomatemática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 err="1"/>
              <a:t>Etnomatemática</a:t>
            </a:r>
            <a:r>
              <a:rPr lang="pt-BR" dirty="0"/>
              <a:t> é as diferentes formas de matemática que são próprias de grupos culturais. É uma habilidade de cálculo informal no intuito de responder às necessidades de sobrevivência e atividades do dia a dia.</a:t>
            </a:r>
          </a:p>
          <a:p>
            <a:endParaRPr lang="pt-BR" dirty="0"/>
          </a:p>
          <a:p>
            <a:r>
              <a:rPr lang="pt-BR" dirty="0" err="1"/>
              <a:t>Etnomatemática</a:t>
            </a:r>
            <a:r>
              <a:rPr lang="pt-BR" dirty="0"/>
              <a:t> consiste em compreender e valorizar a existência da matemática vivenciada na prática por artesões, pescadores, pedreiros, costureiras, comerciantes ambulantes e entre outros.</a:t>
            </a:r>
          </a:p>
          <a:p>
            <a:endParaRPr lang="pt-BR" dirty="0"/>
          </a:p>
          <a:p>
            <a:r>
              <a:rPr lang="pt-BR" dirty="0"/>
              <a:t>Ou seja, os conceitos devem ser adaptados para a realidade dos estudantes. Essa é a verdade. Tudo deve fazer SENTIDO e ser PRÁTICO.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9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Inclusive, por que não mudar-alterar-transformar-desconstruir a sala de aula? Ela também tem uma parcela de culpa na dificuldade que os estudantes possuem.</a:t>
            </a:r>
          </a:p>
          <a:p>
            <a:r>
              <a:rPr lang="pt-BR" dirty="0"/>
              <a:t>Por exemplo, quero fazer uma pergunta: Qual a diferença entre as duas imagens?</a:t>
            </a:r>
          </a:p>
          <a:p>
            <a:r>
              <a:rPr lang="pt-BR" dirty="0"/>
              <a:t>Nenhuma. A sala de aula continua a mesma. O espaço físico continua o mesmo.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0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Críticas ao modelo de repetição. As salas de aula são projetadas para o professor. O destaque é do professor. A sala de aula é um coletivo. É necessário superar o modelo de repetição com finalidade da reprodução e memorização do conteúdo. E hoje, na Era da Informação, Era Digital, da Sociedade do conhecimento é preciso cada vez mais mudar as práticas pedagógicas. As estratégias devem ser renovadas.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2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Logo, foi mais ou menos o que fiz nas minha experiências. Exemplo.</a:t>
            </a:r>
          </a:p>
          <a:p>
            <a:endParaRPr lang="pt-BR" dirty="0"/>
          </a:p>
          <a:p>
            <a:r>
              <a:rPr lang="pt-BR" dirty="0"/>
              <a:t>Atividades que realizei no intuito de promover a construção do conhecimento dos estudantes.</a:t>
            </a:r>
          </a:p>
          <a:p>
            <a:r>
              <a:rPr lang="pt-BR" dirty="0"/>
              <a:t>Solicitei que levassem recortes de plantas de revistas e folhetos pra a sala de aula. Em grupos eles calcularam o perímetro e as áreas das plantas. (Questionamento dos alunos: como assim eu vou ter que procurar material para levar? Não é o professor que deveria providenciar “as folhinhas de exercício”?)</a:t>
            </a:r>
          </a:p>
          <a:p>
            <a:endParaRPr lang="pt-BR" dirty="0"/>
          </a:p>
          <a:p>
            <a:r>
              <a:rPr lang="pt-BR" dirty="0"/>
              <a:t>Na turma de ensino médio, trabalhei com os próprios smartphones dos estudantes. Fixei uma “régua” parede e levei uma bolinha de tênis. Eles gravaram o lançamento vertical da bola em seus próprios dispositivos. Depois levei eles para o laboratório de informática e exploraram o vídeo montando uma tabela posição versus o tempo. Assim, construíram um gráfico e discutiram sobre lançamento de projéteis. (Questionamentos dos alunos: Como assim vamos levantar da cadeira para jogar uma bola para cima? Como vamos aprender alguma coisa jogando uma bolinha e filmando o movimento?)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4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 hoje, na Era da Informação, Era Digital, da Sociedade do Conhecimento é preciso cada vez mais mudar as práticas pedagógicas. As estratégias devem ser renovadas. Elas não podem ser mais as mesmas.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 quem pode mudar essa situação? Quem tem a possibilidade de propor métodos e processos diferentes? O professor. O professor é a pessoa que pode apagar o próprio destaque e pegar o refletor e apontar para os estudantes. Hoje o conceito de professor está mudando. Ele deve ser o educador-tutor-mediador dos processos de ensino e de aprendizagem.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40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Retomando as palavras SENTIDO e PRÁTICO</a:t>
            </a:r>
          </a:p>
          <a:p>
            <a:endParaRPr lang="pt-BR" dirty="0"/>
          </a:p>
          <a:p>
            <a:r>
              <a:rPr lang="pt-BR" dirty="0"/>
              <a:t>Dentre as teorias de aprendizagem, posso falar de dois autores: </a:t>
            </a:r>
            <a:r>
              <a:rPr lang="pt-BR" dirty="0" err="1"/>
              <a:t>Ausubel</a:t>
            </a:r>
            <a:r>
              <a:rPr lang="pt-BR" dirty="0"/>
              <a:t> e Dewey.</a:t>
            </a:r>
          </a:p>
          <a:p>
            <a:r>
              <a:rPr lang="pt-BR" dirty="0" err="1"/>
              <a:t>Ausubel</a:t>
            </a:r>
            <a:r>
              <a:rPr lang="pt-BR" dirty="0"/>
              <a:t> – aprendizagem significativa</a:t>
            </a:r>
          </a:p>
          <a:p>
            <a:r>
              <a:rPr lang="pt-BR" dirty="0"/>
              <a:t>Dewey – aprendizagem por meio da experiência (da prática)</a:t>
            </a:r>
          </a:p>
          <a:p>
            <a:endParaRPr lang="pt-BR" dirty="0"/>
          </a:p>
          <a:p>
            <a:r>
              <a:rPr lang="pt-BR" dirty="0"/>
              <a:t>ATA é uma estratégia que coloca os estudantes como principais agentes de</a:t>
            </a:r>
          </a:p>
          <a:p>
            <a:r>
              <a:rPr lang="pt-BR" dirty="0"/>
              <a:t>seu aprendizado. Nela, o estímulo à crítica e reflexão é incentivada pelo professor que conduz</a:t>
            </a:r>
          </a:p>
          <a:p>
            <a:r>
              <a:rPr lang="pt-BR" dirty="0"/>
              <a:t>a aula, mas o centro desse processo está no aluno.</a:t>
            </a:r>
          </a:p>
          <a:p>
            <a:endParaRPr lang="pt-BR" dirty="0"/>
          </a:p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Construtivista (PIAGET) - indivíduo autônomo, questionador, adaptativo e interativo</a:t>
            </a:r>
            <a:endParaRPr lang="pt-BR" b="0" dirty="0">
              <a:effectLst/>
            </a:endParaRPr>
          </a:p>
          <a:p>
            <a:pPr rtl="0"/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Construcionista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(PAPPERT) - conhecimento construído quando indivíduo está engajado (põe a mão na massa)</a:t>
            </a:r>
            <a:endParaRPr lang="pt-BR" b="0" dirty="0">
              <a:effectLst/>
            </a:endParaRPr>
          </a:p>
          <a:p>
            <a:pPr rtl="0"/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Conectivista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(SIEMENS) - capacidade de entender o que é relevante e criar conexões para ampliar seu conhecimento</a:t>
            </a:r>
            <a:endParaRPr lang="pt-BR" b="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6FEEA-D93B-4FF1-BD19-ECCBFD7A4F1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905FD-3DA3-48BE-B5D9-FC1D7F96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8E8039-9CF7-4405-8B8C-568037A8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5CA9D-2D10-46D2-B11E-51AE4180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C72BE-4762-4893-8FBD-B59AABA8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3E07B-5E4E-4267-BE26-9DF8D679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36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F712B-CCB1-401B-8412-D72C9B40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6B6A78-5E29-4780-A947-04C7D7D4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42A78-CF73-4B73-9168-2368ECFD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101EF-EA22-41AE-B7D2-838F357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AB2A4-853C-47FD-A39D-598500C9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74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A7397-EDD0-4AFF-B591-97C3CABB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C978A1-8415-47E6-92CA-B9E16F4C3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D81FF-EE39-4BFE-940D-6EFDE17F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1B66F-6594-4502-9DE8-D9291628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C597D-CE86-4D1B-AC6C-B537257F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5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6D6A1-E67B-47B8-9A5B-F37DC2B3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04617-03FE-4D14-B520-E6A4EE69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392A1-C99B-46DF-8E19-BDBCAB5E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6A486-B245-49CE-8753-0C748D3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84EB6-1E86-441A-8040-344AEC6F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8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F2AF-DE1B-4FCD-833D-A2CF8927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24C18A-CE3E-46DE-87BD-E080DC89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D3CC7-0876-476E-B557-9DD518D7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B88F-5EBC-43BE-AFF0-7E9D0CB9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F9DD7-FAF9-4BAA-972E-02EAF43B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9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2CD3F-F62F-4EA9-92BE-163DB643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5BCD0-E7C5-42FA-966A-B4D23D2CC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77198B-EBD6-4116-B49E-91F77813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83E18-14E8-445C-A9FE-6AAFFDCA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AFE0A2-643F-4C18-B2E8-15E78630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32F0B-E829-4D86-B1E6-1A54C62B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CF21-32EF-40A0-A5CF-37323B6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118E2-DAB6-4873-A524-DABB2489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E47CE-73AF-46FB-92EB-631D8183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482EB0-4741-4D3E-BFBA-B97D840C2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09FBEB-7D6C-4E96-BCB6-C8B211D23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BC59CC-E944-40F6-8B6B-7D46FD8F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1616EA-A485-4B13-8457-67261570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C686A1-0E6C-4ABF-9DB3-2382D0A9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7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EC670-0E4D-4EEC-93C1-376CC29F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C30592-51E8-41A3-843B-0875261D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EF4DF2-0FBD-4CE3-913E-CE418340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FAD485-553F-4C28-AC1F-D93187E1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55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F536C4-5886-4078-A944-ADDF7174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18375D-DFE9-47B3-9DEA-B6EECD42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0D7BB6-9012-4E6C-9C14-48E14C43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26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FE40D-DB1E-4483-B1C1-B417DFBA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7340E-210C-47C1-A169-420167EA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1E9AF-D2AB-4813-B298-322898AD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A1D0E4-4949-49C6-A10B-A8AFCCB4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A63AE-04D8-45B7-A6D8-268E428A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8EB60A-68A6-4AB3-9BAC-2AC3D44B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2DC9-1C0C-4A65-990A-2D96BC5E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9DA492-772C-4682-A3E7-4BC26B9A6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600C73-E921-440B-8326-D8B538B1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1263F9-1BBD-40F1-A426-0CCFD31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193F45-A445-4EA3-8D86-54B69119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6EF58-1E71-4777-92D8-9A307E95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08E947-5DC4-4FDD-9A55-9E064466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EFFBAE-01D3-47F5-B1FF-11117B56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9388E-2A6A-4B19-B301-828696D77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C1F9-A788-4767-BD9E-77EEF60992C6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15A5A-A0AD-4651-A322-0279485AC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BF89BA-6E36-4EDA-9FAA-152AF2B1B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F2E-F838-4FFE-95EC-3CC5A7214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8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9D79EED-70CE-463A-A6FE-AE098035FC12}"/>
              </a:ext>
            </a:extLst>
          </p:cNvPr>
          <p:cNvSpPr/>
          <p:nvPr/>
        </p:nvSpPr>
        <p:spPr>
          <a:xfrm rot="5400000" flipH="1">
            <a:off x="-315310" y="315312"/>
            <a:ext cx="6858002" cy="62273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909A187-19C1-4CBA-9AD9-78FE3F035E6F}"/>
              </a:ext>
            </a:extLst>
          </p:cNvPr>
          <p:cNvSpPr txBox="1">
            <a:spLocks/>
          </p:cNvSpPr>
          <p:nvPr/>
        </p:nvSpPr>
        <p:spPr>
          <a:xfrm>
            <a:off x="141885" y="441444"/>
            <a:ext cx="6080244" cy="43197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latin typeface="Montserrat ExtraBold" panose="00000900000000000000" pitchFamily="2" charset="0"/>
              </a:rPr>
              <a:t>DIÁLOGO SOBRE EXPERIÊNCIAS, DESAFIOS E ALTERNATIVAS PARA A </a:t>
            </a:r>
            <a:r>
              <a:rPr lang="pt-BR" sz="4800" dirty="0">
                <a:solidFill>
                  <a:schemeClr val="bg1"/>
                </a:solidFill>
                <a:latin typeface="Montserrat ExtraBold" panose="00000900000000000000" pitchFamily="2" charset="0"/>
              </a:rPr>
              <a:t>APRENDIZAGEM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9A4AF5-947C-4C1C-9321-4C35D6EC9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4297" y1="21641" x2="85000" y2="54922"/>
                        <a14:foregroundMark x1="82969" y1="20469" x2="85469" y2="29219"/>
                        <a14:foregroundMark x1="85469" y1="29219" x2="79219" y2="32578"/>
                        <a14:foregroundMark x1="79219" y1="32578" x2="77891" y2="39531"/>
                        <a14:foregroundMark x1="77891" y1="39531" x2="81328" y2="46172"/>
                        <a14:foregroundMark x1="81328" y1="46172" x2="81328" y2="46172"/>
                        <a14:foregroundMark x1="87109" y1="37031" x2="88438" y2="29453"/>
                        <a14:foregroundMark x1="81563" y1="50313" x2="85547" y2="56563"/>
                        <a14:foregroundMark x1="85547" y1="56563" x2="87344" y2="71094"/>
                        <a14:foregroundMark x1="87344" y1="71094" x2="86875" y2="74453"/>
                        <a14:foregroundMark x1="27109" y1="60469" x2="18438" y2="57031"/>
                        <a14:foregroundMark x1="18438" y1="57031" x2="13984" y2="62656"/>
                        <a14:foregroundMark x1="13984" y1="62656" x2="24688" y2="75156"/>
                        <a14:foregroundMark x1="24688" y1="75156" x2="23672" y2="83594"/>
                        <a14:foregroundMark x1="23672" y1="83594" x2="17500" y2="88516"/>
                        <a14:foregroundMark x1="17500" y1="88516" x2="17422" y2="88516"/>
                        <a14:foregroundMark x1="19297" y1="23438" x2="27813" y2="22500"/>
                        <a14:foregroundMark x1="27813" y1="60469" x2="23984" y2="66328"/>
                        <a14:foregroundMark x1="23984" y1="66328" x2="25156" y2="73203"/>
                        <a14:foregroundMark x1="25156" y1="73203" x2="30312" y2="74922"/>
                        <a14:foregroundMark x1="80391" y1="28047" x2="80000" y2="40938"/>
                        <a14:foregroundMark x1="84297" y1="89453" x2="84297" y2="89453"/>
                        <a14:foregroundMark x1="34688" y1="20234" x2="69375" y2="74453"/>
                        <a14:foregroundMark x1="69375" y1="74453" x2="72266" y2="81641"/>
                        <a14:foregroundMark x1="72266" y1="81641" x2="73047" y2="82266"/>
                        <a14:foregroundMark x1="32109" y1="18594" x2="71484" y2="18594"/>
                        <a14:foregroundMark x1="32344" y1="26406" x2="31719" y2="19297"/>
                        <a14:foregroundMark x1="31953" y1="88047" x2="67031" y2="88047"/>
                        <a14:foregroundMark x1="67031" y1="88047" x2="74844" y2="87813"/>
                        <a14:foregroundMark x1="74844" y1="87813" x2="75391" y2="87813"/>
                        <a14:foregroundMark x1="74922" y1="82734" x2="73750" y2="48750"/>
                        <a14:foregroundMark x1="52109" y1="73594" x2="51797" y2="61563"/>
                        <a14:foregroundMark x1="51797" y1="61563" x2="58359" y2="39688"/>
                        <a14:foregroundMark x1="58359" y1="39688" x2="49375" y2="25547"/>
                        <a14:foregroundMark x1="28906" y1="58359" x2="31953" y2="56328"/>
                        <a14:foregroundMark x1="33281" y1="53828" x2="33281" y2="53828"/>
                        <a14:foregroundMark x1="84219" y1="89375" x2="84219" y2="8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64" t="14245" r="7944" b="7667"/>
          <a:stretch/>
        </p:blipFill>
        <p:spPr>
          <a:xfrm>
            <a:off x="5475900" y="192674"/>
            <a:ext cx="6684577" cy="666532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39EF77E-EF9E-41FB-9847-5F0AB7D2C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71" y="378372"/>
            <a:ext cx="2060028" cy="206002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C4EB40-C952-40C0-84A5-8FEAC5E68EBA}"/>
              </a:ext>
            </a:extLst>
          </p:cNvPr>
          <p:cNvSpPr txBox="1">
            <a:spLocks/>
          </p:cNvSpPr>
          <p:nvPr/>
        </p:nvSpPr>
        <p:spPr>
          <a:xfrm>
            <a:off x="7617031" y="3166691"/>
            <a:ext cx="2677508" cy="296829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FOCO</a:t>
            </a:r>
          </a:p>
          <a:p>
            <a:pPr algn="ctr"/>
            <a:r>
              <a:rPr lang="pt-BR" sz="540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NO</a:t>
            </a:r>
          </a:p>
          <a:p>
            <a:pPr algn="ctr"/>
            <a:r>
              <a:rPr lang="pt-BR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EJA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1383541-0D3F-4889-A7C1-C1519FC9DEFB}"/>
              </a:ext>
            </a:extLst>
          </p:cNvPr>
          <p:cNvSpPr txBox="1">
            <a:spLocks/>
          </p:cNvSpPr>
          <p:nvPr/>
        </p:nvSpPr>
        <p:spPr>
          <a:xfrm>
            <a:off x="141885" y="5561283"/>
            <a:ext cx="5759681" cy="114739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bg1"/>
                </a:solidFill>
                <a:latin typeface="Montserrat ExtraBold" panose="00000900000000000000" pitchFamily="2" charset="0"/>
              </a:rPr>
              <a:t>BRUNO </a:t>
            </a:r>
            <a:r>
              <a:rPr lang="pt-BR" sz="4000" dirty="0">
                <a:latin typeface="Montserrat ExtraBold" panose="00000900000000000000" pitchFamily="2" charset="0"/>
              </a:rPr>
              <a:t>RESENDE</a:t>
            </a:r>
          </a:p>
        </p:txBody>
      </p:sp>
    </p:spTree>
    <p:extLst>
      <p:ext uri="{BB962C8B-B14F-4D97-AF65-F5344CB8AC3E}">
        <p14:creationId xmlns:p14="http://schemas.microsoft.com/office/powerpoint/2010/main" val="379884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C78FF3-4BCE-4021-B098-F6EB40CE08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3"/>
          <a:stretch/>
        </p:blipFill>
        <p:spPr>
          <a:xfrm>
            <a:off x="14061" y="0"/>
            <a:ext cx="671028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9C20832-1525-46BF-8DE4-41F9077ECBCB}"/>
              </a:ext>
            </a:extLst>
          </p:cNvPr>
          <p:cNvSpPr/>
          <p:nvPr/>
        </p:nvSpPr>
        <p:spPr>
          <a:xfrm>
            <a:off x="486856" y="439299"/>
            <a:ext cx="5764697" cy="290848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3200" dirty="0">
                <a:solidFill>
                  <a:srgbClr val="000000"/>
                </a:solidFill>
                <a:latin typeface="Montserrat ExtraBold" panose="00000900000000000000" pitchFamily="2" charset="0"/>
              </a:rPr>
              <a:t>ATA = </a:t>
            </a:r>
          </a:p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3200" dirty="0">
                <a:solidFill>
                  <a:srgbClr val="000000"/>
                </a:solidFill>
                <a:latin typeface="Montserrat ExtraBold" panose="00000900000000000000" pitchFamily="2" charset="0"/>
              </a:rPr>
              <a:t>METODOLOGIA ATIVA</a:t>
            </a:r>
          </a:p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3200" dirty="0">
                <a:solidFill>
                  <a:srgbClr val="000000"/>
                </a:solidFill>
                <a:latin typeface="Montserrat ExtraBold" panose="00000900000000000000" pitchFamily="2" charset="0"/>
              </a:rPr>
              <a:t>+</a:t>
            </a:r>
          </a:p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3200" dirty="0">
                <a:solidFill>
                  <a:srgbClr val="000000"/>
                </a:solidFill>
                <a:latin typeface="Montserrat ExtraBold" panose="00000900000000000000" pitchFamily="2" charset="0"/>
              </a:rPr>
              <a:t>TECNOLOGIAS DIGITAIS</a:t>
            </a:r>
            <a:endParaRPr lang="pt-BR" sz="3200" dirty="0">
              <a:latin typeface="Montserrat ExtraBold" panose="000009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F5A67C-5C2E-49C8-94FB-1EA18F34ECCE}"/>
              </a:ext>
            </a:extLst>
          </p:cNvPr>
          <p:cNvSpPr/>
          <p:nvPr/>
        </p:nvSpPr>
        <p:spPr>
          <a:xfrm>
            <a:off x="7315200" y="68407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latin typeface="Montserrat ExtraBold" panose="00000900000000000000" pitchFamily="2" charset="0"/>
              </a:rPr>
              <a:t>RETOMANDO AS PALAVRAS </a:t>
            </a:r>
            <a:r>
              <a:rPr lang="pt-BR" sz="2400" dirty="0">
                <a:solidFill>
                  <a:srgbClr val="0070C0"/>
                </a:solidFill>
                <a:latin typeface="Montserrat ExtraBold" panose="00000900000000000000" pitchFamily="2" charset="0"/>
              </a:rPr>
              <a:t>SENTIDO</a:t>
            </a:r>
            <a:r>
              <a:rPr lang="pt-BR" sz="2400" dirty="0">
                <a:latin typeface="Montserrat ExtraBold" panose="00000900000000000000" pitchFamily="2" charset="0"/>
              </a:rPr>
              <a:t> E </a:t>
            </a:r>
            <a:r>
              <a:rPr lang="pt-BR" sz="2400" dirty="0">
                <a:solidFill>
                  <a:srgbClr val="0070C0"/>
                </a:solidFill>
                <a:latin typeface="Montserrat ExtraBold" panose="00000900000000000000" pitchFamily="2" charset="0"/>
              </a:rPr>
              <a:t>PRÁTICO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5A7BAA-E913-4747-9A45-67C5513DAAD0}"/>
              </a:ext>
            </a:extLst>
          </p:cNvPr>
          <p:cNvSpPr/>
          <p:nvPr/>
        </p:nvSpPr>
        <p:spPr>
          <a:xfrm>
            <a:off x="8102404" y="4323606"/>
            <a:ext cx="304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Montserrat ExtraBold" panose="00000900000000000000" pitchFamily="2" charset="0"/>
              </a:rPr>
              <a:t>DEWEY</a:t>
            </a:r>
          </a:p>
          <a:p>
            <a:pPr algn="ctr"/>
            <a:r>
              <a:rPr lang="pt-BR" sz="2400" dirty="0">
                <a:latin typeface="Montserrat ExtraBold" panose="00000900000000000000" pitchFamily="2" charset="0"/>
              </a:rPr>
              <a:t>APRENDIZAGEM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Montserrat ExtraBold" panose="00000900000000000000" pitchFamily="2" charset="0"/>
              </a:rPr>
              <a:t>EXPERIÊNCIA</a:t>
            </a:r>
          </a:p>
          <a:p>
            <a:pPr algn="ctr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Montserrat ExtraBold" panose="00000900000000000000" pitchFamily="2" charset="0"/>
              </a:rPr>
              <a:t>PRÁTICA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4562A4C-415B-48B3-85F6-2E23F8E624CA}"/>
              </a:ext>
            </a:extLst>
          </p:cNvPr>
          <p:cNvSpPr/>
          <p:nvPr/>
        </p:nvSpPr>
        <p:spPr>
          <a:xfrm>
            <a:off x="625466" y="4258660"/>
            <a:ext cx="5764697" cy="16806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CONSTRUTIVISTA (PIAGET)</a:t>
            </a:r>
            <a:br>
              <a:rPr lang="pt-BR" sz="2400" dirty="0">
                <a:solidFill>
                  <a:schemeClr val="tx1"/>
                </a:solidFill>
                <a:latin typeface="Montserrat ExtraBold" panose="00000900000000000000" pitchFamily="2" charset="0"/>
              </a:rPr>
            </a:br>
            <a:r>
              <a:rPr lang="pt-BR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CONSTRUCIONISTA (PAPPERT)</a:t>
            </a:r>
            <a:br>
              <a:rPr lang="pt-BR" sz="2400" dirty="0">
                <a:solidFill>
                  <a:schemeClr val="tx1"/>
                </a:solidFill>
                <a:latin typeface="Montserrat ExtraBold" panose="00000900000000000000" pitchFamily="2" charset="0"/>
              </a:rPr>
            </a:br>
            <a:r>
              <a:rPr lang="pt-BR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CONECTIVISTA (SIEMENS)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CB6058-C4ED-4BD6-AB22-90656E1ECEC5}"/>
              </a:ext>
            </a:extLst>
          </p:cNvPr>
          <p:cNvSpPr/>
          <p:nvPr/>
        </p:nvSpPr>
        <p:spPr>
          <a:xfrm>
            <a:off x="7798191" y="2228671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Montserrat ExtraBold" panose="00000900000000000000" pitchFamily="2" charset="0"/>
              </a:rPr>
              <a:t>AUSUBEL</a:t>
            </a:r>
          </a:p>
          <a:p>
            <a:pPr algn="ctr"/>
            <a:r>
              <a:rPr lang="pt-BR" sz="2400" dirty="0">
                <a:latin typeface="Montserrat ExtraBold" panose="00000900000000000000" pitchFamily="2" charset="0"/>
              </a:rPr>
              <a:t>APRENDIZAGEM</a:t>
            </a:r>
            <a:endParaRPr lang="pt-BR" sz="2400" dirty="0">
              <a:solidFill>
                <a:schemeClr val="accent5">
                  <a:lumMod val="75000"/>
                </a:schemeClr>
              </a:solidFill>
              <a:latin typeface="Montserrat ExtraBold" panose="00000900000000000000" pitchFamily="2" charset="0"/>
            </a:endParaRPr>
          </a:p>
          <a:p>
            <a:pPr algn="ctr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Montserrat ExtraBold" panose="00000900000000000000" pitchFamily="2" charset="0"/>
              </a:rPr>
              <a:t>SIGNIFICATIVA</a:t>
            </a:r>
          </a:p>
        </p:txBody>
      </p:sp>
    </p:spTree>
    <p:extLst>
      <p:ext uri="{BB962C8B-B14F-4D97-AF65-F5344CB8AC3E}">
        <p14:creationId xmlns:p14="http://schemas.microsoft.com/office/powerpoint/2010/main" val="153830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419146-A3DE-45F5-8C08-8441C8A57A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635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lh3.googleusercontent.com/TwfobE4hWjaoqB9QsTcwrge9-apTPHOTzIpuC9Qt4PEDTXaDJES-MnMJ3RCvNv4toN3Feln4IZyqOL4p__U_T04E-jGl1k0A6fPRLuUpfl2cOCoGqBXc9v-GyXc04txhdOTZ7JD-WBA">
            <a:extLst>
              <a:ext uri="{FF2B5EF4-FFF2-40B4-BE49-F238E27FC236}">
                <a16:creationId xmlns:a16="http://schemas.microsoft.com/office/drawing/2014/main" id="{85B3C678-8BB5-44A4-B36C-8963960A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2" y="232472"/>
            <a:ext cx="5276850" cy="4552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6.googleusercontent.com/2yP7DnvqLjLpNEGVkuTdeDJ7LGtmL4xxL57mJIED559L6yzl8jdCzmGBlz4iBxMlJTh-PDeafL9MUMaadkOPn9sZViJCPtyr3V4lprbB7q66MdmbtGay3q1iVIyWGlMGppwWVIf1sN8">
            <a:extLst>
              <a:ext uri="{FF2B5EF4-FFF2-40B4-BE49-F238E27FC236}">
                <a16:creationId xmlns:a16="http://schemas.microsoft.com/office/drawing/2014/main" id="{D61FFA74-8388-420F-8435-B77FDE64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32" y="4685405"/>
            <a:ext cx="4859682" cy="1764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760D61-5321-4F46-A178-AA2939AA4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3322" y="232472"/>
            <a:ext cx="5234608" cy="6393055"/>
          </a:xfrm>
        </p:spPr>
        <p:txBody>
          <a:bodyPr anchor="ctr"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QUANDO O ALUNO SE ESFORÇA EM UMA ATIVIDADE, FAZ </a:t>
            </a:r>
            <a:r>
              <a:rPr lang="pt-BR" sz="3200" dirty="0">
                <a:latin typeface="Montserrat ExtraBold" panose="00000900000000000000" pitchFamily="2" charset="0"/>
              </a:rPr>
              <a:t>QUESTIONAMENTOS</a:t>
            </a:r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, PARTICIPA DE </a:t>
            </a:r>
            <a:r>
              <a:rPr lang="pt-BR" sz="3200" dirty="0">
                <a:latin typeface="Montserrat ExtraBold" panose="00000900000000000000" pitchFamily="2" charset="0"/>
              </a:rPr>
              <a:t>DISCUSSÕES</a:t>
            </a:r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 E EXERCITA A </a:t>
            </a:r>
            <a:r>
              <a:rPr lang="pt-BR" sz="3200" dirty="0">
                <a:latin typeface="Montserrat ExtraBold" panose="00000900000000000000" pitchFamily="2" charset="0"/>
              </a:rPr>
              <a:t>PROBLEMATIZAÇÃO</a:t>
            </a:r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, ELE FAZ UMA </a:t>
            </a:r>
            <a:r>
              <a:rPr lang="pt-BR" sz="3200" dirty="0">
                <a:latin typeface="Montserrat ExtraBold" panose="00000900000000000000" pitchFamily="2" charset="0"/>
              </a:rPr>
              <a:t>CONEXÃO</a:t>
            </a:r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 ATIVA COM O </a:t>
            </a:r>
            <a:r>
              <a:rPr lang="pt-BR" sz="3200" dirty="0">
                <a:latin typeface="Montserrat ExtraBold" panose="00000900000000000000" pitchFamily="2" charset="0"/>
              </a:rPr>
              <a:t>CONHECIMENTO</a:t>
            </a:r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 E SE TORNA O </a:t>
            </a:r>
            <a:r>
              <a:rPr lang="pt-BR" sz="3200" dirty="0">
                <a:latin typeface="Montserrat ExtraBold" panose="00000900000000000000" pitchFamily="2" charset="0"/>
              </a:rPr>
              <a:t>CENTRO</a:t>
            </a:r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 DO PROCESSO DE </a:t>
            </a:r>
            <a:r>
              <a:rPr lang="pt-BR" sz="3200" dirty="0">
                <a:latin typeface="Montserrat ExtraBold" panose="00000900000000000000" pitchFamily="2" charset="0"/>
              </a:rPr>
              <a:t>APRENDIZAGEM</a:t>
            </a:r>
            <a:r>
              <a:rPr lang="pt-BR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44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419146-A3DE-45F5-8C08-8441C8A57AA6}"/>
              </a:ext>
            </a:extLst>
          </p:cNvPr>
          <p:cNvSpPr/>
          <p:nvPr/>
        </p:nvSpPr>
        <p:spPr>
          <a:xfrm>
            <a:off x="0" y="0"/>
            <a:ext cx="693682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635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 descr="https://lh6.googleusercontent.com/Yf_DtLX6t1o88C0EhFJN0Q9Vw6LFhiCY9-CGcrefHtEcKJKs3gPwgF_BLwRMJteDBBMdrZTIcTDEsDJqeB569LOhTrpwxk7BJocIv4W7EmpHItQo2CNIUA7NvWvPg-_-qzAztSo8lrM">
            <a:extLst>
              <a:ext uri="{FF2B5EF4-FFF2-40B4-BE49-F238E27FC236}">
                <a16:creationId xmlns:a16="http://schemas.microsoft.com/office/drawing/2014/main" id="{6839ED9C-33EC-4B78-999D-2D3F6C798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72" y="1643220"/>
            <a:ext cx="2413905" cy="24139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621HUr6DkB3RULu8c4-lbO972Ntg6_kseQ9zHW975U2EGrQ3OcaZlKta-TCh8teCeOP2FNmrXp42MFWaQM-XZbIpCrQ6_pLLM-wP7N7NENFA4skZdJN-NiU_FIYdHFEN6ggWqJL8_Bo">
            <a:extLst>
              <a:ext uri="{FF2B5EF4-FFF2-40B4-BE49-F238E27FC236}">
                <a16:creationId xmlns:a16="http://schemas.microsoft.com/office/drawing/2014/main" id="{27C52CBC-EA86-4324-AF34-A9565FAF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8" y="2960400"/>
            <a:ext cx="618978" cy="6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3.googleusercontent.com/rvRjHe9DYjCCGQ8gvnzQrfX9O_VV6l2mGWDwtolJnyVlzSRV8fjvz4n8uItkLyf8yZmvPu3AGZHnoR6SrPkOvZlm2OT3D1RTAx2N6FMQDLZabDZLO9fn87PUZTOCRP8n3J-fuegH6Ho">
            <a:extLst>
              <a:ext uri="{FF2B5EF4-FFF2-40B4-BE49-F238E27FC236}">
                <a16:creationId xmlns:a16="http://schemas.microsoft.com/office/drawing/2014/main" id="{4AA275FF-E375-41C0-90A3-653F815F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8" y="3683667"/>
            <a:ext cx="618978" cy="7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4.googleusercontent.com/DK2TYgZ9NVWXzhd_PRyfOI1twPkwr-rZE0O9MTX13mOtT3THaWKPlP2vOsJtVP5ZlirJSZsyPrm_WADvoHXMSGFqGAYOTBq5gvCOr_6tk6eF7DO440TUTmIFJaLzFCLi3v7YGLz1LWA">
            <a:extLst>
              <a:ext uri="{FF2B5EF4-FFF2-40B4-BE49-F238E27FC236}">
                <a16:creationId xmlns:a16="http://schemas.microsoft.com/office/drawing/2014/main" id="{474B2685-58B1-421F-9279-2C8EF0DC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7" y="4552090"/>
            <a:ext cx="618979" cy="6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6.googleusercontent.com/8sFyaRODNkjV_qCYbGDb7T9KoSrWke2gGvEWwl46iI7l8_M2EOXLGfuFb_wqfHnnMLX0T-g3buxVasB-obyDfB_ScEXd73jZKYY_TA_jd7ST1pLFNY208aqTuJb8iirCXTmstaPmTCw">
            <a:extLst>
              <a:ext uri="{FF2B5EF4-FFF2-40B4-BE49-F238E27FC236}">
                <a16:creationId xmlns:a16="http://schemas.microsoft.com/office/drawing/2014/main" id="{32D769D3-6C74-4E8F-BD32-720906629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8" y="5285943"/>
            <a:ext cx="618978" cy="7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lh5.googleusercontent.com/G61KmDmEevyFcrPCq1nQ_pgyfne1G8sflEopsapiojcJ10uwMuHUOw36TLCAEX6h-mBrpA3GPzXFI7-sFJfWMIZYgWMpBuj5EbT-yUrtNorC7QyBCCi619PkA1PRPph6bhwomRWjehg">
            <a:extLst>
              <a:ext uri="{FF2B5EF4-FFF2-40B4-BE49-F238E27FC236}">
                <a16:creationId xmlns:a16="http://schemas.microsoft.com/office/drawing/2014/main" id="{482B689F-B29E-40B8-9E48-C53FF023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9" y="6072847"/>
            <a:ext cx="618978" cy="7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h5.googleusercontent.com/K8_Mxwl8HfgremZE3WKZO8haPHNridpJygqtEqUA9Jxr0DQS9ScoAUaeLvkhi5EuB-eOOMiicWMtAqJialWrEEQAoQzNPANYSICmWy562Fx1jsME0WmeXFGSFp-Zk9f-rHBhmiSqfes">
            <a:extLst>
              <a:ext uri="{FF2B5EF4-FFF2-40B4-BE49-F238E27FC236}">
                <a16:creationId xmlns:a16="http://schemas.microsoft.com/office/drawing/2014/main" id="{BB7B0CC1-301D-4199-ACF7-67AF4A7F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15" y="6069109"/>
            <a:ext cx="618980" cy="70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37ED7571-6A11-4B93-8900-43C2CC068AFB}"/>
              </a:ext>
            </a:extLst>
          </p:cNvPr>
          <p:cNvSpPr/>
          <p:nvPr/>
        </p:nvSpPr>
        <p:spPr>
          <a:xfrm>
            <a:off x="7310611" y="267360"/>
            <a:ext cx="4649334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5400" dirty="0">
                <a:solidFill>
                  <a:srgbClr val="595959"/>
                </a:solidFill>
                <a:latin typeface="Montserrat ExtraBold" panose="00000900000000000000" pitchFamily="2" charset="0"/>
              </a:rPr>
              <a:t>OBRIGADO!</a:t>
            </a:r>
            <a:endParaRPr lang="pt-BR" sz="5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31FB467-6283-4A81-BA81-FA25AF6F6FCC}"/>
              </a:ext>
            </a:extLst>
          </p:cNvPr>
          <p:cNvSpPr/>
          <p:nvPr/>
        </p:nvSpPr>
        <p:spPr>
          <a:xfrm>
            <a:off x="1649458" y="259804"/>
            <a:ext cx="2299952" cy="22979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2D41C8-9AFE-4CD2-A25A-E615F4D802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88">
            <a:off x="2148135" y="429286"/>
            <a:ext cx="1289307" cy="19263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3FB56A9-4AC0-4D07-BF8F-B70F9DF918E9}"/>
              </a:ext>
            </a:extLst>
          </p:cNvPr>
          <p:cNvSpPr/>
          <p:nvPr/>
        </p:nvSpPr>
        <p:spPr>
          <a:xfrm>
            <a:off x="7310611" y="5383937"/>
            <a:ext cx="4649334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4800" dirty="0">
                <a:solidFill>
                  <a:srgbClr val="595959"/>
                </a:solidFill>
                <a:latin typeface="Montserrat ExtraBold" panose="00000900000000000000" pitchFamily="2" charset="0"/>
              </a:rPr>
              <a:t>PERGUNTAS?</a:t>
            </a:r>
            <a:endParaRPr lang="pt-BR" sz="48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0BB69A-538A-481E-B501-CB5A6EB48D82}"/>
              </a:ext>
            </a:extLst>
          </p:cNvPr>
          <p:cNvSpPr/>
          <p:nvPr/>
        </p:nvSpPr>
        <p:spPr>
          <a:xfrm>
            <a:off x="2086974" y="3070287"/>
            <a:ext cx="4362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95959"/>
                </a:solidFill>
                <a:latin typeface="Montserrat ExtraBold" panose="00000900000000000000" pitchFamily="2" charset="0"/>
              </a:rPr>
              <a:t>m</a:t>
            </a:r>
            <a:r>
              <a:rPr lang="pt-BR" sz="2400" b="0" dirty="0">
                <a:solidFill>
                  <a:srgbClr val="595959"/>
                </a:solidFill>
                <a:effectLst/>
                <a:latin typeface="Montserrat ExtraBold" panose="00000900000000000000" pitchFamily="2" charset="0"/>
              </a:rPr>
              <a:t>e.brbrunors@gmail.com</a:t>
            </a:r>
            <a:endParaRPr lang="pt-BR" sz="2400" b="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211FE1-C97F-4FE6-A8A7-5C0D334EE5A9}"/>
              </a:ext>
            </a:extLst>
          </p:cNvPr>
          <p:cNvSpPr/>
          <p:nvPr/>
        </p:nvSpPr>
        <p:spPr>
          <a:xfrm>
            <a:off x="2086974" y="3825929"/>
            <a:ext cx="3669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95959"/>
                </a:solidFill>
                <a:latin typeface="Montserrat ExtraBold" panose="00000900000000000000" pitchFamily="2" charset="0"/>
              </a:rPr>
              <a:t>bit.ly/</a:t>
            </a:r>
            <a:r>
              <a:rPr lang="pt-BR" sz="2400" dirty="0" err="1">
                <a:solidFill>
                  <a:srgbClr val="595959"/>
                </a:solidFill>
                <a:latin typeface="Montserrat ExtraBold" panose="00000900000000000000" pitchFamily="2" charset="0"/>
              </a:rPr>
              <a:t>brbrunors-cv</a:t>
            </a:r>
            <a:endParaRPr lang="pt-BR" sz="2400" b="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2147D0F-2E8B-4312-80CD-523E32AF9190}"/>
              </a:ext>
            </a:extLst>
          </p:cNvPr>
          <p:cNvSpPr/>
          <p:nvPr/>
        </p:nvSpPr>
        <p:spPr>
          <a:xfrm>
            <a:off x="2086973" y="5383937"/>
            <a:ext cx="3669063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400" b="0" dirty="0" err="1">
                <a:solidFill>
                  <a:srgbClr val="595959"/>
                </a:solidFill>
                <a:effectLst/>
                <a:latin typeface="Montserrat ExtraBold" panose="00000900000000000000" pitchFamily="2" charset="0"/>
              </a:rPr>
              <a:t>facebook</a:t>
            </a:r>
            <a:r>
              <a:rPr lang="pt-BR" sz="2400" b="0" dirty="0">
                <a:solidFill>
                  <a:srgbClr val="595959"/>
                </a:solidFill>
                <a:effectLst/>
                <a:latin typeface="Montserrat ExtraBold" panose="00000900000000000000" pitchFamily="2" charset="0"/>
              </a:rPr>
              <a:t>./b-resende</a:t>
            </a:r>
            <a:endParaRPr lang="pt-BR" sz="2400" b="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487D057-118C-4F24-B4C3-9B5A427F7967}"/>
              </a:ext>
            </a:extLst>
          </p:cNvPr>
          <p:cNvSpPr/>
          <p:nvPr/>
        </p:nvSpPr>
        <p:spPr>
          <a:xfrm>
            <a:off x="2086974" y="4596297"/>
            <a:ext cx="353113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400" b="0" dirty="0" err="1">
                <a:solidFill>
                  <a:srgbClr val="595959"/>
                </a:solidFill>
                <a:effectLst/>
                <a:latin typeface="Montserrat ExtraBold" panose="00000900000000000000" pitchFamily="2" charset="0"/>
              </a:rPr>
              <a:t>github</a:t>
            </a:r>
            <a:r>
              <a:rPr lang="pt-BR" sz="2400" b="0" dirty="0">
                <a:solidFill>
                  <a:srgbClr val="595959"/>
                </a:solidFill>
                <a:effectLst/>
                <a:latin typeface="Montserrat ExtraBold" panose="00000900000000000000" pitchFamily="2" charset="0"/>
              </a:rPr>
              <a:t>/b-resende</a:t>
            </a:r>
            <a:endParaRPr lang="pt-BR" sz="2400" b="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EA34076-5601-4F98-8CF5-02B3EBF604F5}"/>
              </a:ext>
            </a:extLst>
          </p:cNvPr>
          <p:cNvSpPr/>
          <p:nvPr/>
        </p:nvSpPr>
        <p:spPr>
          <a:xfrm>
            <a:off x="2095675" y="6171577"/>
            <a:ext cx="2099053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400" dirty="0">
                <a:solidFill>
                  <a:srgbClr val="595959"/>
                </a:solidFill>
                <a:latin typeface="Montserrat ExtraBold" panose="00000900000000000000" pitchFamily="2" charset="0"/>
              </a:rPr>
              <a:t>@</a:t>
            </a:r>
            <a:r>
              <a:rPr lang="pt-BR" sz="2400" dirty="0" err="1">
                <a:solidFill>
                  <a:srgbClr val="595959"/>
                </a:solidFill>
                <a:latin typeface="Montserrat ExtraBold" panose="00000900000000000000" pitchFamily="2" charset="0"/>
              </a:rPr>
              <a:t>brbrunors</a:t>
            </a:r>
            <a:endParaRPr lang="pt-BR" sz="2400" b="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60823C9-66BB-42E9-8BEC-C52F3235A880}"/>
              </a:ext>
            </a:extLst>
          </p:cNvPr>
          <p:cNvSpPr/>
          <p:nvPr/>
        </p:nvSpPr>
        <p:spPr>
          <a:xfrm>
            <a:off x="239149" y="2358949"/>
            <a:ext cx="1856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95959"/>
                </a:solidFill>
                <a:effectLst/>
                <a:latin typeface="Montserrat ExtraBold" panose="00000900000000000000" pitchFamily="2" charset="0"/>
              </a:rPr>
              <a:t>CONTATO:</a:t>
            </a:r>
            <a:endParaRPr lang="pt-BR" sz="2400" b="0" dirty="0">
              <a:effectLst/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3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9D79EED-70CE-463A-A6FE-AE098035FC12}"/>
              </a:ext>
            </a:extLst>
          </p:cNvPr>
          <p:cNvSpPr/>
          <p:nvPr/>
        </p:nvSpPr>
        <p:spPr>
          <a:xfrm rot="5400000" flipH="1">
            <a:off x="-7883" y="7884"/>
            <a:ext cx="6858002" cy="68422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909A187-19C1-4CBA-9AD9-78FE3F035E6F}"/>
              </a:ext>
            </a:extLst>
          </p:cNvPr>
          <p:cNvSpPr txBox="1">
            <a:spLocks/>
          </p:cNvSpPr>
          <p:nvPr/>
        </p:nvSpPr>
        <p:spPr>
          <a:xfrm>
            <a:off x="7005140" y="791633"/>
            <a:ext cx="4882583" cy="11599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GRADUAÇÃO</a:t>
            </a:r>
          </a:p>
          <a:p>
            <a:r>
              <a:rPr lang="pt-BR" sz="2400" dirty="0">
                <a:latin typeface="Montserrat ExtraBold" panose="00000900000000000000" pitchFamily="2" charset="0"/>
              </a:rPr>
              <a:t>LICENCIATURA MATEMÁTICA</a:t>
            </a:r>
            <a:endParaRPr lang="pt-BR" sz="2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1383541-0D3F-4889-A7C1-C1519FC9DEFB}"/>
              </a:ext>
            </a:extLst>
          </p:cNvPr>
          <p:cNvSpPr txBox="1">
            <a:spLocks/>
          </p:cNvSpPr>
          <p:nvPr/>
        </p:nvSpPr>
        <p:spPr>
          <a:xfrm>
            <a:off x="141885" y="5249917"/>
            <a:ext cx="5759681" cy="14587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Montserrat ExtraBold" panose="00000900000000000000" pitchFamily="2" charset="0"/>
              </a:rPr>
              <a:t>CIENTISTA DE DADOS</a:t>
            </a:r>
          </a:p>
          <a:p>
            <a:pPr algn="ctr"/>
            <a:r>
              <a:rPr lang="pt-BR" sz="2400" dirty="0">
                <a:latin typeface="Montserrat ExtraBold" panose="00000900000000000000" pitchFamily="2" charset="0"/>
              </a:rPr>
              <a:t>PESQUISADOR</a:t>
            </a:r>
          </a:p>
          <a:p>
            <a:pPr algn="ctr"/>
            <a:r>
              <a:rPr lang="pt-BR" sz="2400" dirty="0">
                <a:latin typeface="Montserrat ExtraBold" panose="00000900000000000000" pitchFamily="2" charset="0"/>
              </a:rPr>
              <a:t>PROFESSOR DE MATEMÁTICA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760E3C-06F1-49C7-B8D0-E310C5CE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2" y="334895"/>
            <a:ext cx="4886266" cy="48834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FAB80D2-DADC-4E0A-A2C1-3CB504FA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64" y="837810"/>
            <a:ext cx="1051563" cy="8153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A15213E-F857-424C-A9C0-67D005648C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1" y="2858667"/>
            <a:ext cx="659050" cy="114066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7923B8-3F78-447E-8C8A-464DB93AE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64" y="4989472"/>
            <a:ext cx="1051563" cy="815342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C195721E-43AF-4319-AD53-600601C329C2}"/>
              </a:ext>
            </a:extLst>
          </p:cNvPr>
          <p:cNvSpPr txBox="1">
            <a:spLocks/>
          </p:cNvSpPr>
          <p:nvPr/>
        </p:nvSpPr>
        <p:spPr>
          <a:xfrm>
            <a:off x="7005139" y="2858667"/>
            <a:ext cx="4882583" cy="11599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MESTRADO</a:t>
            </a:r>
          </a:p>
          <a:p>
            <a:r>
              <a:rPr lang="pt-BR" sz="2400" dirty="0">
                <a:latin typeface="Montserrat ExtraBold" panose="00000900000000000000" pitchFamily="2" charset="0"/>
              </a:rPr>
              <a:t>EDUCAÇÃO EM CIÊNCIAS E MATEMÁTICA</a:t>
            </a:r>
            <a:endParaRPr lang="pt-BR" sz="2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E599BAB-467F-4CA7-826F-D6F8BC4242A8}"/>
              </a:ext>
            </a:extLst>
          </p:cNvPr>
          <p:cNvSpPr txBox="1">
            <a:spLocks/>
          </p:cNvSpPr>
          <p:nvPr/>
        </p:nvSpPr>
        <p:spPr>
          <a:xfrm>
            <a:off x="6984117" y="4989472"/>
            <a:ext cx="4882583" cy="11599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DOUTORADO</a:t>
            </a:r>
          </a:p>
          <a:p>
            <a:r>
              <a:rPr lang="pt-BR" sz="2400" dirty="0">
                <a:latin typeface="Montserrat ExtraBold" panose="00000900000000000000" pitchFamily="2" charset="0"/>
              </a:rPr>
              <a:t>INFORMÁTICA NA EDUCAÇÃO</a:t>
            </a:r>
            <a:endParaRPr lang="pt-BR" sz="2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6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419146-A3DE-45F5-8C08-8441C8A57A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760D61-5321-4F46-A178-AA2939AA4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374"/>
            <a:ext cx="6096000" cy="1339483"/>
          </a:xfrm>
        </p:spPr>
        <p:txBody>
          <a:bodyPr anchor="ctr">
            <a:normAutofit fontScale="90000"/>
          </a:bodyPr>
          <a:lstStyle/>
          <a:p>
            <a:r>
              <a:rPr lang="pt-BR" dirty="0">
                <a:latin typeface="Montserrat ExtraBold" panose="00000900000000000000" pitchFamily="2" charset="0"/>
              </a:rPr>
              <a:t>EXPERIÊNCIAS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72E00B-A34D-4B07-84A6-0FF37E17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2" y="2106166"/>
            <a:ext cx="4741286" cy="3423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CE8C9F-8E88-423D-8DF5-70108B506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32" y="2106166"/>
            <a:ext cx="5679347" cy="3423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6174BAF-4304-484D-B881-24D9404E4B12}"/>
              </a:ext>
            </a:extLst>
          </p:cNvPr>
          <p:cNvSpPr txBox="1">
            <a:spLocks/>
          </p:cNvSpPr>
          <p:nvPr/>
        </p:nvSpPr>
        <p:spPr>
          <a:xfrm>
            <a:off x="827356" y="1188340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Montserrat ExtraBold" panose="00000900000000000000" pitchFamily="2" charset="0"/>
              </a:rPr>
              <a:t>EEEF Rio Grande do Sul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C608DA-5A26-49E8-BA8D-814E35AAAE92}"/>
              </a:ext>
            </a:extLst>
          </p:cNvPr>
          <p:cNvSpPr txBox="1">
            <a:spLocks/>
          </p:cNvSpPr>
          <p:nvPr/>
        </p:nvSpPr>
        <p:spPr>
          <a:xfrm>
            <a:off x="6766560" y="1200069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Montserrat ExtraBold" panose="00000900000000000000" pitchFamily="2" charset="0"/>
              </a:rPr>
              <a:t>O Acadêmico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62905CD-951A-4799-8DEE-FE4BC3BA634A}"/>
              </a:ext>
            </a:extLst>
          </p:cNvPr>
          <p:cNvSpPr txBox="1">
            <a:spLocks/>
          </p:cNvSpPr>
          <p:nvPr/>
        </p:nvSpPr>
        <p:spPr>
          <a:xfrm>
            <a:off x="827356" y="5900633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Montserrat ExtraBold" panose="00000900000000000000" pitchFamily="2" charset="0"/>
              </a:rPr>
              <a:t>Geometria Plana</a:t>
            </a:r>
          </a:p>
          <a:p>
            <a:r>
              <a:rPr lang="pt-BR" sz="2800" dirty="0">
                <a:solidFill>
                  <a:schemeClr val="bg1"/>
                </a:solidFill>
                <a:latin typeface="Montserrat ExtraBold" panose="00000900000000000000" pitchFamily="2" charset="0"/>
              </a:rPr>
              <a:t>Perímetros e Áreas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A23355C-14FF-4B71-ADB0-6B7D8E301737}"/>
              </a:ext>
            </a:extLst>
          </p:cNvPr>
          <p:cNvSpPr txBox="1">
            <a:spLocks/>
          </p:cNvSpPr>
          <p:nvPr/>
        </p:nvSpPr>
        <p:spPr>
          <a:xfrm>
            <a:off x="6766560" y="5900633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Montserrat ExtraBold" panose="00000900000000000000" pitchFamily="2" charset="0"/>
              </a:rPr>
              <a:t>Álgebra</a:t>
            </a:r>
          </a:p>
          <a:p>
            <a:r>
              <a:rPr lang="pt-BR" sz="2800" dirty="0">
                <a:latin typeface="Montserrat ExtraBold" panose="00000900000000000000" pitchFamily="2" charset="0"/>
              </a:rPr>
              <a:t>Funções de 1º e 2º Graus</a:t>
            </a:r>
          </a:p>
        </p:txBody>
      </p:sp>
    </p:spTree>
    <p:extLst>
      <p:ext uri="{BB962C8B-B14F-4D97-AF65-F5344CB8AC3E}">
        <p14:creationId xmlns:p14="http://schemas.microsoft.com/office/powerpoint/2010/main" val="183028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B2B45200-CC79-49E0-9368-58FE38CAE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60" b="97996" l="46800" r="99467">
                        <a14:foregroundMark x1="51333" y1="58717" x2="51333" y2="58717"/>
                        <a14:foregroundMark x1="52267" y1="79359" x2="52267" y2="79359"/>
                        <a14:foregroundMark x1="52800" y1="94188" x2="53200" y2="73146"/>
                        <a14:foregroundMark x1="53200" y1="73146" x2="57067" y2="54910"/>
                        <a14:foregroundMark x1="65571" y1="46693" x2="65763" y2="46508"/>
                        <a14:foregroundMark x1="57067" y1="54910" x2="65571" y2="46693"/>
                        <a14:foregroundMark x1="68923" y1="47094" x2="71867" y2="48497"/>
                        <a14:foregroundMark x1="67296" y1="46319" x2="68081" y2="46693"/>
                        <a14:foregroundMark x1="66616" y1="45995" x2="66962" y2="46160"/>
                        <a14:foregroundMark x1="71867" y1="48497" x2="74800" y2="56313"/>
                        <a14:foregroundMark x1="74800" y1="56313" x2="75600" y2="77756"/>
                        <a14:foregroundMark x1="75600" y1="77756" x2="80533" y2="87174"/>
                        <a14:foregroundMark x1="80533" y1="87174" x2="86800" y2="84569"/>
                        <a14:foregroundMark x1="86800" y1="84569" x2="86800" y2="66132"/>
                        <a14:foregroundMark x1="86800" y1="66132" x2="82400" y2="39279"/>
                        <a14:foregroundMark x1="82400" y1="39279" x2="86799" y2="43081"/>
                        <a14:foregroundMark x1="88483" y1="48898" x2="90400" y2="61723"/>
                        <a14:foregroundMark x1="88426" y1="48518" x2="88483" y2="48898"/>
                        <a14:foregroundMark x1="88003" y1="45691" x2="88183" y2="46894"/>
                        <a14:foregroundMark x1="87943" y1="45291" x2="88003" y2="45691"/>
                        <a14:foregroundMark x1="90400" y1="61723" x2="96533" y2="76954"/>
                        <a14:foregroundMark x1="96533" y1="76954" x2="99467" y2="69940"/>
                        <a14:foregroundMark x1="99467" y1="69940" x2="96000" y2="48096"/>
                        <a14:foregroundMark x1="47600" y1="70942" x2="51867" y2="90381"/>
                        <a14:foregroundMark x1="51867" y1="90381" x2="56800" y2="96794"/>
                        <a14:foregroundMark x1="56800" y1="96794" x2="90533" y2="96994"/>
                        <a14:foregroundMark x1="90533" y1="96994" x2="95333" y2="96794"/>
                        <a14:foregroundMark x1="99067" y1="91383" x2="74800" y2="99800"/>
                        <a14:foregroundMark x1="74800" y1="99800" x2="51600" y2="96794"/>
                        <a14:foregroundMark x1="51600" y1="96794" x2="49200" y2="89780"/>
                        <a14:foregroundMark x1="49200" y1="89780" x2="46933" y2="72745"/>
                        <a14:foregroundMark x1="47467" y1="92385" x2="51467" y2="97996"/>
                        <a14:foregroundMark x1="51467" y1="97996" x2="51733" y2="98196"/>
                        <a14:foregroundMark x1="47600" y1="53307" x2="54400" y2="52505"/>
                        <a14:foregroundMark x1="54400" y1="52505" x2="55333" y2="52505"/>
                        <a14:foregroundMark x1="95333" y1="41683" x2="97600" y2="40281"/>
                        <a14:foregroundMark x1="96000" y1="39279" x2="99200" y2="41683"/>
                        <a14:foregroundMark x1="92800" y1="41283" x2="92800" y2="41283"/>
                        <a14:foregroundMark x1="92267" y1="41283" x2="91867" y2="44088"/>
                        <a14:foregroundMark x1="91867" y1="45090" x2="91867" y2="45090"/>
                        <a14:foregroundMark x1="92133" y1="45691" x2="92133" y2="45691"/>
                        <a14:foregroundMark x1="48533" y1="61723" x2="48533" y2="61723"/>
                        <a14:foregroundMark x1="47600" y1="62926" x2="47600" y2="62926"/>
                        <a14:foregroundMark x1="81600" y1="32064" x2="86000" y2="30060"/>
                        <a14:foregroundMark x1="58667" y1="42084" x2="63467" y2="38878"/>
                        <a14:foregroundMark x1="63467" y1="38878" x2="60400" y2="37074"/>
                        <a14:backgroundMark x1="66400" y1="46693" x2="66400" y2="46693"/>
                        <a14:backgroundMark x1="67200" y1="46092" x2="66933" y2="46092"/>
                        <a14:backgroundMark x1="66933" y1="47495" x2="66933" y2="45291"/>
                        <a14:backgroundMark x1="66533" y1="46293" x2="65867" y2="46693"/>
                        <a14:backgroundMark x1="66400" y1="45892" x2="66400" y2="45892"/>
                        <a14:backgroundMark x1="67733" y1="47094" x2="67733" y2="47094"/>
                        <a14:backgroundMark x1="67333" y1="46894" x2="67333" y2="46894"/>
                        <a14:backgroundMark x1="67733" y1="46894" x2="67733" y2="46894"/>
                        <a14:backgroundMark x1="86800" y1="44890" x2="86800" y2="44890"/>
                        <a14:backgroundMark x1="87733" y1="46293" x2="86933" y2="44289"/>
                        <a14:backgroundMark x1="88133" y1="47896" x2="86800" y2="43086"/>
                        <a14:backgroundMark x1="88400" y1="46894" x2="88400" y2="46894"/>
                        <a14:backgroundMark x1="88000" y1="45291" x2="88000" y2="45291"/>
                        <a14:backgroundMark x1="87867" y1="44489" x2="87867" y2="44489"/>
                        <a14:backgroundMark x1="87467" y1="43888" x2="87467" y2="43888"/>
                        <a14:backgroundMark x1="88000" y1="46293" x2="87867" y2="45691"/>
                        <a14:backgroundMark x1="87867" y1="43888" x2="87200" y2="43888"/>
                        <a14:backgroundMark x1="88400" y1="47896" x2="87733" y2="45691"/>
                        <a14:backgroundMark x1="88400" y1="48898" x2="88400" y2="48898"/>
                        <a14:backgroundMark x1="88533" y1="48898" x2="88133" y2="45090"/>
                        <a14:backgroundMark x1="87733" y1="45691" x2="87733" y2="45691"/>
                      </a14:backgroundRemoval>
                    </a14:imgEffect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244" t="25952"/>
          <a:stretch/>
        </p:blipFill>
        <p:spPr>
          <a:xfrm>
            <a:off x="6115377" y="1390592"/>
            <a:ext cx="6076624" cy="54674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D419146-A3DE-45F5-8C08-8441C8A57AA6}"/>
              </a:ext>
            </a:extLst>
          </p:cNvPr>
          <p:cNvSpPr/>
          <p:nvPr/>
        </p:nvSpPr>
        <p:spPr>
          <a:xfrm>
            <a:off x="0" y="0"/>
            <a:ext cx="634180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760D61-5321-4F46-A178-AA2939AA4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938" y="258786"/>
            <a:ext cx="4745502" cy="1339483"/>
          </a:xfrm>
        </p:spPr>
        <p:txBody>
          <a:bodyPr anchor="ctr"/>
          <a:lstStyle/>
          <a:p>
            <a:r>
              <a:rPr lang="pt-BR" dirty="0">
                <a:latin typeface="Montserrat ExtraBold" panose="00000900000000000000" pitchFamily="2" charset="0"/>
              </a:rPr>
              <a:t>CENÁRIO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62905CD-951A-4799-8DEE-FE4BC3BA634A}"/>
              </a:ext>
            </a:extLst>
          </p:cNvPr>
          <p:cNvSpPr txBox="1">
            <a:spLocks/>
          </p:cNvSpPr>
          <p:nvPr/>
        </p:nvSpPr>
        <p:spPr>
          <a:xfrm>
            <a:off x="827356" y="5900633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E6D77D-E587-4858-B494-2FFDD5145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1" y="3678598"/>
            <a:ext cx="5046073" cy="3027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8DCE2F-778A-43DD-824C-1173140E6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6" y="132036"/>
            <a:ext cx="5529965" cy="3427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419146-A3DE-45F5-8C08-8441C8A57A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760D61-5321-4F46-A178-AA2939AA4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281377"/>
            <a:ext cx="4745502" cy="1339483"/>
          </a:xfrm>
        </p:spPr>
        <p:txBody>
          <a:bodyPr anchor="ctr"/>
          <a:lstStyle/>
          <a:p>
            <a:r>
              <a:rPr lang="pt-BR" dirty="0">
                <a:solidFill>
                  <a:schemeClr val="bg1"/>
                </a:solidFill>
                <a:latin typeface="Montserrat ExtraBold" panose="00000900000000000000" pitchFamily="2" charset="0"/>
              </a:rPr>
              <a:t>DESAFIOS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62905CD-951A-4799-8DEE-FE4BC3BA634A}"/>
              </a:ext>
            </a:extLst>
          </p:cNvPr>
          <p:cNvSpPr txBox="1">
            <a:spLocks/>
          </p:cNvSpPr>
          <p:nvPr/>
        </p:nvSpPr>
        <p:spPr>
          <a:xfrm>
            <a:off x="827356" y="5900633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B100A0-D970-4603-B456-9318C8822612}"/>
              </a:ext>
            </a:extLst>
          </p:cNvPr>
          <p:cNvSpPr txBox="1">
            <a:spLocks/>
          </p:cNvSpPr>
          <p:nvPr/>
        </p:nvSpPr>
        <p:spPr>
          <a:xfrm>
            <a:off x="250508" y="3547245"/>
            <a:ext cx="5594983" cy="3099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Montserrat ExtraBold" panose="00000900000000000000" pitchFamily="2" charset="0"/>
              </a:rPr>
              <a:t>CADA UM LEVA SUA </a:t>
            </a:r>
            <a:r>
              <a:rPr lang="pt-BR" sz="4400" dirty="0">
                <a:solidFill>
                  <a:schemeClr val="bg1"/>
                </a:solidFill>
                <a:latin typeface="Montserrat ExtraBold" panose="00000900000000000000" pitchFamily="2" charset="0"/>
              </a:rPr>
              <a:t>PRÓPRIA</a:t>
            </a:r>
            <a:r>
              <a:rPr lang="pt-BR" sz="4400" dirty="0">
                <a:latin typeface="Montserrat ExtraBold" panose="00000900000000000000" pitchFamily="2" charset="0"/>
              </a:rPr>
              <a:t> LEITURA DE </a:t>
            </a:r>
            <a:r>
              <a:rPr lang="pt-BR" sz="4400" dirty="0">
                <a:solidFill>
                  <a:schemeClr val="bg1"/>
                </a:solidFill>
                <a:latin typeface="Montserrat ExtraBold" panose="00000900000000000000" pitchFamily="2" charset="0"/>
              </a:rPr>
              <a:t>MUNDO</a:t>
            </a:r>
            <a:r>
              <a:rPr lang="pt-BR" sz="4400" dirty="0">
                <a:latin typeface="Montserrat ExtraBold" panose="00000900000000000000" pitchFamily="2" charset="0"/>
              </a:rPr>
              <a:t> PARA SALA DE AULA.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4A26A6C-643F-405D-B765-5B9B1198DAE5}"/>
              </a:ext>
            </a:extLst>
          </p:cNvPr>
          <p:cNvSpPr txBox="1">
            <a:spLocks/>
          </p:cNvSpPr>
          <p:nvPr/>
        </p:nvSpPr>
        <p:spPr>
          <a:xfrm>
            <a:off x="6459580" y="223006"/>
            <a:ext cx="5452416" cy="2328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Montserrat ExtraBold" panose="00000900000000000000" pitchFamily="2" charset="0"/>
              </a:rPr>
              <a:t>Deve-se basear a aula e as atividades no contexto sociocultural, no território, nas necessidades pessoais e profissionais dos estudantes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76FD097-2CF1-41E3-A6FF-6BB6342B7024}"/>
              </a:ext>
            </a:extLst>
          </p:cNvPr>
          <p:cNvSpPr/>
          <p:nvPr/>
        </p:nvSpPr>
        <p:spPr>
          <a:xfrm>
            <a:off x="8760542" y="5450423"/>
            <a:ext cx="34314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dirty="0">
                <a:latin typeface="Montserrat ExtraBold" panose="00000900000000000000" pitchFamily="2" charset="0"/>
              </a:rPr>
              <a:t>Tudo deve fazer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Montserrat ExtraBold" panose="00000900000000000000" pitchFamily="2" charset="0"/>
              </a:rPr>
              <a:t>SENTIDO</a:t>
            </a:r>
            <a:r>
              <a:rPr lang="pt-BR" sz="2800" dirty="0">
                <a:latin typeface="Montserrat ExtraBold" panose="00000900000000000000" pitchFamily="2" charset="0"/>
              </a:rPr>
              <a:t> e ser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Montserrat ExtraBold" panose="00000900000000000000" pitchFamily="2" charset="0"/>
              </a:rPr>
              <a:t>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667137-7D66-4BBA-A95B-A9BDAB6EC1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t="5806" r="2692" b="7491"/>
          <a:stretch/>
        </p:blipFill>
        <p:spPr>
          <a:xfrm>
            <a:off x="6140243" y="2391905"/>
            <a:ext cx="4541485" cy="42283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9EEA426-07CA-48DC-ADEB-464A9A298BFF}"/>
              </a:ext>
            </a:extLst>
          </p:cNvPr>
          <p:cNvSpPr/>
          <p:nvPr/>
        </p:nvSpPr>
        <p:spPr>
          <a:xfrm>
            <a:off x="1069285" y="2077347"/>
            <a:ext cx="3807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ExtraBold" panose="00000900000000000000" pitchFamily="2" charset="0"/>
              </a:rPr>
              <a:t>ETNO</a:t>
            </a:r>
            <a:r>
              <a:rPr lang="pt-BR" sz="2800" dirty="0">
                <a:latin typeface="Montserrat ExtraBold" panose="00000900000000000000" pitchFamily="2" charset="0"/>
              </a:rPr>
              <a:t>MATEMÁTICA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071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5033EF92-FE32-42E2-B7C0-393051F6F6D1}"/>
              </a:ext>
            </a:extLst>
          </p:cNvPr>
          <p:cNvSpPr/>
          <p:nvPr/>
        </p:nvSpPr>
        <p:spPr>
          <a:xfrm flipH="1">
            <a:off x="6081245" y="19668"/>
            <a:ext cx="6096000" cy="6858000"/>
          </a:xfrm>
          <a:prstGeom prst="homePlate">
            <a:avLst>
              <a:gd name="adj" fmla="val 162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E6149DE-C129-4DE8-92FE-3AA407D1C83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homePlate">
            <a:avLst>
              <a:gd name="adj" fmla="val 1516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6174BAF-4304-484D-B881-24D9404E4B12}"/>
              </a:ext>
            </a:extLst>
          </p:cNvPr>
          <p:cNvSpPr txBox="1">
            <a:spLocks/>
          </p:cNvSpPr>
          <p:nvPr/>
        </p:nvSpPr>
        <p:spPr>
          <a:xfrm>
            <a:off x="827356" y="2102725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Montserrat ExtraBold" panose="00000900000000000000" pitchFamily="2" charset="0"/>
              </a:rPr>
              <a:t>Anos </a:t>
            </a:r>
            <a:r>
              <a:rPr lang="pt-BR" sz="2800" dirty="0">
                <a:solidFill>
                  <a:schemeClr val="bg1"/>
                </a:solidFill>
                <a:latin typeface="Montserrat ExtraBold" panose="00000900000000000000" pitchFamily="2" charset="0"/>
              </a:rPr>
              <a:t>1950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C608DA-5A26-49E8-BA8D-814E35AAAE92}"/>
              </a:ext>
            </a:extLst>
          </p:cNvPr>
          <p:cNvSpPr txBox="1">
            <a:spLocks/>
          </p:cNvSpPr>
          <p:nvPr/>
        </p:nvSpPr>
        <p:spPr>
          <a:xfrm>
            <a:off x="6766560" y="2114454"/>
            <a:ext cx="4745502" cy="86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Montserrat ExtraBold" panose="00000900000000000000" pitchFamily="2" charset="0"/>
              </a:rPr>
              <a:t>Atualmente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11EE3C-7D53-45D3-B980-92E6B3E04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91" y="3124446"/>
            <a:ext cx="5455702" cy="3064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56BD5D-B443-4B69-9F1D-2DA62F5CE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2" y="2966402"/>
            <a:ext cx="4476164" cy="3222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166E439-C46B-42FF-8B51-67E37A88B0EB}"/>
              </a:ext>
            </a:extLst>
          </p:cNvPr>
          <p:cNvSpPr/>
          <p:nvPr/>
        </p:nvSpPr>
        <p:spPr>
          <a:xfrm>
            <a:off x="1951444" y="326937"/>
            <a:ext cx="2497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atin typeface="Montserrat ExtraBold" panose="00000900000000000000" pitchFamily="2" charset="0"/>
              </a:rPr>
              <a:t>SALA DE</a:t>
            </a:r>
          </a:p>
          <a:p>
            <a:pPr algn="ctr"/>
            <a:r>
              <a:rPr lang="pt-BR" sz="5400" dirty="0">
                <a:latin typeface="Montserrat ExtraBold" panose="00000900000000000000" pitchFamily="2" charset="0"/>
              </a:rPr>
              <a:t>AULA </a:t>
            </a:r>
            <a:endParaRPr lang="pt-BR" sz="54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3F5825-4D61-473F-8292-357420FDA109}"/>
              </a:ext>
            </a:extLst>
          </p:cNvPr>
          <p:cNvSpPr/>
          <p:nvPr/>
        </p:nvSpPr>
        <p:spPr>
          <a:xfrm>
            <a:off x="7951361" y="325701"/>
            <a:ext cx="2355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atin typeface="Montserrat ExtraBold" panose="00000900000000000000" pitchFamily="2" charset="0"/>
              </a:rPr>
              <a:t>SALA DE</a:t>
            </a:r>
          </a:p>
          <a:p>
            <a:pPr algn="ctr"/>
            <a:r>
              <a:rPr lang="pt-BR" sz="5400" dirty="0">
                <a:latin typeface="Montserrat ExtraBold" panose="00000900000000000000" pitchFamily="2" charset="0"/>
              </a:rPr>
              <a:t>AULA 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3980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7AA135-D67C-47D8-A61F-3E3D58919E62}"/>
              </a:ext>
            </a:extLst>
          </p:cNvPr>
          <p:cNvSpPr/>
          <p:nvPr/>
        </p:nvSpPr>
        <p:spPr>
          <a:xfrm>
            <a:off x="0" y="0"/>
            <a:ext cx="1203961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FC444-CEA7-4F4C-B2F5-32D536A17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7" y="123798"/>
            <a:ext cx="11717570" cy="6600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9C20832-1525-46BF-8DE4-41F9077ECBCB}"/>
              </a:ext>
            </a:extLst>
          </p:cNvPr>
          <p:cNvSpPr/>
          <p:nvPr/>
        </p:nvSpPr>
        <p:spPr>
          <a:xfrm>
            <a:off x="165651" y="12823"/>
            <a:ext cx="11507237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3200" dirty="0">
                <a:solidFill>
                  <a:srgbClr val="000000"/>
                </a:solidFill>
                <a:latin typeface="Montserrat ExtraBold" panose="00000900000000000000" pitchFamily="2" charset="0"/>
              </a:rPr>
              <a:t>CRÍTICAS AO MODELO DE REPETIÇÃO</a:t>
            </a:r>
            <a:endParaRPr lang="pt-BR" sz="3200" dirty="0">
              <a:latin typeface="Montserrat ExtraBold" panose="00000900000000000000" pitchFamily="2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BC13CCC-8476-4FFB-83B2-4811BD5657C9}"/>
              </a:ext>
            </a:extLst>
          </p:cNvPr>
          <p:cNvSpPr txBox="1">
            <a:spLocks/>
          </p:cNvSpPr>
          <p:nvPr/>
        </p:nvSpPr>
        <p:spPr>
          <a:xfrm>
            <a:off x="294243" y="6026219"/>
            <a:ext cx="2441521" cy="707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Montserrat ExtraBold" panose="00000900000000000000" pitchFamily="2" charset="0"/>
              </a:rPr>
              <a:t>(DALE, 1969)</a:t>
            </a:r>
          </a:p>
        </p:txBody>
      </p:sp>
    </p:spTree>
    <p:extLst>
      <p:ext uri="{BB962C8B-B14F-4D97-AF65-F5344CB8AC3E}">
        <p14:creationId xmlns:p14="http://schemas.microsoft.com/office/powerpoint/2010/main" val="118990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ctor fora de Página 5">
            <a:extLst>
              <a:ext uri="{FF2B5EF4-FFF2-40B4-BE49-F238E27FC236}">
                <a16:creationId xmlns:a16="http://schemas.microsoft.com/office/drawing/2014/main" id="{03E0551A-D55C-4978-944C-ED8B23FF17DD}"/>
              </a:ext>
            </a:extLst>
          </p:cNvPr>
          <p:cNvSpPr/>
          <p:nvPr/>
        </p:nvSpPr>
        <p:spPr>
          <a:xfrm>
            <a:off x="6231352" y="0"/>
            <a:ext cx="5960648" cy="6858000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CD419146-A3DE-45F5-8C08-8441C8A57AA6}"/>
              </a:ext>
            </a:extLst>
          </p:cNvPr>
          <p:cNvSpPr/>
          <p:nvPr/>
        </p:nvSpPr>
        <p:spPr>
          <a:xfrm>
            <a:off x="0" y="0"/>
            <a:ext cx="5910470" cy="6858000"/>
          </a:xfrm>
          <a:prstGeom prst="flowChartOffpageConnector">
            <a:avLst/>
          </a:prstGeom>
          <a:solidFill>
            <a:srgbClr val="FFC000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C20832-1525-46BF-8DE4-41F9077ECBCB}"/>
              </a:ext>
            </a:extLst>
          </p:cNvPr>
          <p:cNvSpPr/>
          <p:nvPr/>
        </p:nvSpPr>
        <p:spPr>
          <a:xfrm>
            <a:off x="47791" y="61569"/>
            <a:ext cx="5814887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3600" dirty="0">
                <a:solidFill>
                  <a:schemeClr val="accent3">
                    <a:lumMod val="75000"/>
                  </a:schemeClr>
                </a:solidFill>
                <a:latin typeface="Montserrat ExtraBold" panose="00000900000000000000" pitchFamily="2" charset="0"/>
              </a:rPr>
              <a:t>EXEMPLOS</a:t>
            </a:r>
            <a:r>
              <a:rPr lang="pt-BR" sz="3600" dirty="0">
                <a:solidFill>
                  <a:srgbClr val="000000"/>
                </a:solidFill>
                <a:latin typeface="Montserrat ExtraBold" panose="00000900000000000000" pitchFamily="2" charset="0"/>
              </a:rPr>
              <a:t> DE ATIVIDADES</a:t>
            </a:r>
            <a:endParaRPr lang="pt-BR" sz="3600" dirty="0">
              <a:latin typeface="Montserrat ExtraBold" panose="000009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8572FC-45E8-426F-B558-45D5CC1E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" y="1512582"/>
            <a:ext cx="5814887" cy="37864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33F92D7-5728-4B30-8874-9C1AE353F5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62"/>
          <a:stretch/>
        </p:blipFill>
        <p:spPr>
          <a:xfrm>
            <a:off x="6279744" y="80850"/>
            <a:ext cx="2563258" cy="29323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CBA4B9-106F-4743-B638-DA78FDBBC7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1" r="33381"/>
          <a:stretch/>
        </p:blipFill>
        <p:spPr>
          <a:xfrm>
            <a:off x="7704345" y="1525285"/>
            <a:ext cx="2625517" cy="30035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F10E21-E21A-4E3A-9F6B-296763B8BE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2"/>
          <a:stretch/>
        </p:blipFill>
        <p:spPr>
          <a:xfrm>
            <a:off x="9211676" y="2837847"/>
            <a:ext cx="2432637" cy="27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3AAED52-1A75-4896-97D9-6024B43AAF3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ACE9DDD-6528-4068-ADD6-35CFCEE329F2}"/>
              </a:ext>
            </a:extLst>
          </p:cNvPr>
          <p:cNvSpPr/>
          <p:nvPr/>
        </p:nvSpPr>
        <p:spPr>
          <a:xfrm>
            <a:off x="206192" y="133936"/>
            <a:ext cx="4984376" cy="38933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pt-BR" sz="4800" dirty="0">
                <a:solidFill>
                  <a:srgbClr val="000000"/>
                </a:solidFill>
                <a:highlight>
                  <a:srgbClr val="FF9966"/>
                </a:highlight>
                <a:latin typeface="Montserrat ExtraBold" panose="00000900000000000000" pitchFamily="2" charset="0"/>
              </a:rPr>
              <a:t>ESTRATÉGIAS</a:t>
            </a:r>
          </a:p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pt-BR" sz="4800" dirty="0">
                <a:solidFill>
                  <a:srgbClr val="000000"/>
                </a:solidFill>
                <a:highlight>
                  <a:srgbClr val="FF9966"/>
                </a:highlight>
                <a:latin typeface="Montserrat ExtraBold" panose="00000900000000000000" pitchFamily="2" charset="0"/>
              </a:rPr>
              <a:t>DEVEM</a:t>
            </a:r>
          </a:p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pt-BR" sz="4800" dirty="0">
                <a:solidFill>
                  <a:srgbClr val="000000"/>
                </a:solidFill>
                <a:highlight>
                  <a:srgbClr val="FF9966"/>
                </a:highlight>
                <a:latin typeface="Montserrat ExtraBold" panose="00000900000000000000" pitchFamily="2" charset="0"/>
              </a:rPr>
              <a:t>SER</a:t>
            </a:r>
            <a:endParaRPr lang="pt-BR" sz="4800" dirty="0">
              <a:solidFill>
                <a:srgbClr val="000000"/>
              </a:solidFill>
              <a:latin typeface="Montserrat ExtraBold" panose="00000900000000000000" pitchFamily="2" charset="0"/>
            </a:endParaRPr>
          </a:p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pt-BR" sz="4800" dirty="0">
                <a:solidFill>
                  <a:schemeClr val="bg1"/>
                </a:solidFill>
                <a:highlight>
                  <a:srgbClr val="800080"/>
                </a:highlight>
                <a:latin typeface="Montserrat ExtraBold" panose="00000900000000000000" pitchFamily="2" charset="0"/>
              </a:rPr>
              <a:t>RENOVADAS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DC0A74-F758-4DFC-9263-F7057CF8E9B5}"/>
              </a:ext>
            </a:extLst>
          </p:cNvPr>
          <p:cNvSpPr/>
          <p:nvPr/>
        </p:nvSpPr>
        <p:spPr>
          <a:xfrm>
            <a:off x="7655856" y="69834"/>
            <a:ext cx="4329952" cy="14465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spcBef>
                <a:spcPts val="1800"/>
              </a:spcBef>
              <a:spcAft>
                <a:spcPts val="400"/>
              </a:spcAft>
            </a:pPr>
            <a:r>
              <a:rPr lang="pt-BR" sz="4400" dirty="0">
                <a:solidFill>
                  <a:srgbClr val="000000"/>
                </a:solidFill>
                <a:latin typeface="Montserrat ExtraBold" panose="00000900000000000000" pitchFamily="2" charset="0"/>
              </a:rPr>
              <a:t>ERA DA INFORMAÇÃO</a:t>
            </a:r>
            <a:endParaRPr lang="pt-BR" sz="4400" dirty="0">
              <a:latin typeface="Montserrat ExtraBold" panose="000009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44367D-1C99-4BF0-9912-CB0E02C63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333" b="92500" l="22667" r="95667">
                        <a14:foregroundMark x1="26167" y1="38833" x2="26000" y2="42667"/>
                        <a14:foregroundMark x1="22667" y1="38667" x2="22667" y2="38667"/>
                        <a14:foregroundMark x1="34167" y1="70167" x2="34167" y2="70167"/>
                        <a14:foregroundMark x1="36000" y1="72000" x2="36000" y2="72000"/>
                        <a14:foregroundMark x1="40667" y1="87500" x2="40667" y2="87500"/>
                        <a14:foregroundMark x1="69833" y1="86333" x2="77333" y2="86333"/>
                        <a14:foregroundMark x1="77333" y1="86333" x2="87000" y2="83333"/>
                        <a14:foregroundMark x1="87000" y1="83333" x2="89333" y2="77833"/>
                        <a14:foregroundMark x1="89333" y1="77833" x2="89333" y2="76500"/>
                        <a14:foregroundMark x1="66167" y1="88500" x2="79333" y2="89667"/>
                        <a14:foregroundMark x1="79333" y1="89667" x2="95667" y2="85667"/>
                        <a14:foregroundMark x1="95667" y1="85667" x2="87667" y2="81333"/>
                        <a14:foregroundMark x1="87667" y1="81333" x2="78500" y2="80167"/>
                        <a14:foregroundMark x1="78500" y1="80167" x2="84000" y2="77500"/>
                        <a14:foregroundMark x1="84000" y1="77500" x2="78000" y2="76667"/>
                        <a14:foregroundMark x1="78000" y1="76667" x2="81667" y2="75167"/>
                        <a14:foregroundMark x1="75833" y1="91833" x2="69833" y2="91333"/>
                        <a14:foregroundMark x1="69833" y1="91333" x2="64833" y2="88667"/>
                        <a14:foregroundMark x1="64833" y1="88667" x2="62500" y2="88333"/>
                        <a14:foregroundMark x1="71833" y1="92500" x2="74000" y2="92500"/>
                        <a14:foregroundMark x1="60000" y1="22333" x2="60000" y2="22333"/>
                        <a14:backgroundMark x1="32500" y1="66833" x2="26833" y2="57000"/>
                        <a14:backgroundMark x1="26833" y1="57000" x2="26500" y2="54167"/>
                        <a14:backgroundMark x1="41167" y1="56667" x2="44667" y2="51667"/>
                        <a14:backgroundMark x1="44667" y1="51667" x2="47500" y2="39667"/>
                        <a14:backgroundMark x1="47500" y1="39667" x2="47167" y2="34000"/>
                        <a14:backgroundMark x1="47167" y1="34000" x2="44167" y2="27667"/>
                        <a14:backgroundMark x1="44167" y1="27667" x2="49333" y2="23167"/>
                        <a14:backgroundMark x1="49333" y1="23167" x2="55833" y2="21000"/>
                        <a14:backgroundMark x1="55833" y1="21000" x2="62500" y2="21167"/>
                        <a14:backgroundMark x1="62500" y1="21167" x2="67500" y2="23333"/>
                        <a14:backgroundMark x1="67500" y1="23333" x2="81333" y2="58000"/>
                        <a14:backgroundMark x1="81333" y1="58000" x2="81333" y2="60667"/>
                        <a14:backgroundMark x1="82500" y1="60667" x2="84000" y2="50000"/>
                        <a14:backgroundMark x1="84000" y1="50000" x2="80167" y2="33333"/>
                        <a14:backgroundMark x1="80167" y1="33333" x2="76833" y2="27667"/>
                        <a14:backgroundMark x1="76833" y1="27667" x2="71833" y2="22833"/>
                        <a14:backgroundMark x1="71833" y1="22833" x2="60333" y2="20833"/>
                        <a14:backgroundMark x1="60333" y1="20833" x2="41500" y2="21667"/>
                        <a14:backgroundMark x1="41500" y1="21667" x2="42333" y2="27667"/>
                        <a14:backgroundMark x1="42333" y1="27667" x2="46167" y2="31833"/>
                        <a14:backgroundMark x1="46167" y1="31833" x2="47167" y2="38500"/>
                        <a14:backgroundMark x1="47167" y1="38500" x2="44000" y2="50667"/>
                        <a14:backgroundMark x1="44000" y1="50667" x2="40333" y2="55500"/>
                        <a14:backgroundMark x1="40333" y1="55500" x2="39000" y2="60167"/>
                        <a14:backgroundMark x1="33000" y1="66833" x2="26833" y2="62333"/>
                        <a14:backgroundMark x1="26833" y1="62333" x2="23167" y2="56833"/>
                        <a14:backgroundMark x1="23167" y1="56833" x2="22500" y2="4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9" t="15711" r="2353" b="4876"/>
          <a:stretch/>
        </p:blipFill>
        <p:spPr>
          <a:xfrm>
            <a:off x="3684200" y="-20529"/>
            <a:ext cx="6670328" cy="68785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E7952F-471F-464B-B9B2-D02FE6AB2667}"/>
              </a:ext>
            </a:extLst>
          </p:cNvPr>
          <p:cNvSpPr/>
          <p:nvPr/>
        </p:nvSpPr>
        <p:spPr>
          <a:xfrm>
            <a:off x="340663" y="4191031"/>
            <a:ext cx="4984376" cy="25032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Montserrat ExtraBold" panose="00000900000000000000" pitchFamily="2" charset="0"/>
              </a:rPr>
              <a:t>PROFESSOR</a:t>
            </a:r>
          </a:p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Montserrat ExtraBold" panose="00000900000000000000" pitchFamily="2" charset="0"/>
              </a:rPr>
              <a:t>TUTOR</a:t>
            </a:r>
          </a:p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Montserrat ExtraBold" panose="00000900000000000000" pitchFamily="2" charset="0"/>
              </a:rPr>
              <a:t>MEDIADOR</a:t>
            </a:r>
          </a:p>
        </p:txBody>
      </p:sp>
    </p:spTree>
    <p:extLst>
      <p:ext uri="{BB962C8B-B14F-4D97-AF65-F5344CB8AC3E}">
        <p14:creationId xmlns:p14="http://schemas.microsoft.com/office/powerpoint/2010/main" val="347033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1098</Words>
  <Application>Microsoft Office PowerPoint</Application>
  <PresentationFormat>Widescreen</PresentationFormat>
  <Paragraphs>114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 ExtraBold</vt:lpstr>
      <vt:lpstr>Tema do Office</vt:lpstr>
      <vt:lpstr>Apresentação do PowerPoint</vt:lpstr>
      <vt:lpstr>Apresentação do PowerPoint</vt:lpstr>
      <vt:lpstr>EXPERIÊNCIAS</vt:lpstr>
      <vt:lpstr>CENÁRIO</vt:lpstr>
      <vt:lpstr>DESAFIOS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O ALUNO SE ESFORÇA EM UMA ATIVIDADE, FAZ QUESTIONAMENTOS, PARTICIPA DE DISCUSSÕES E EXERCITA A PROBLEMATIZAÇÃO, ELE FAZ UMA CONEXÃO ATIVA COM O CONHECIMENTO E SE TORNA O CENTRO DO PROCESSO DE APRENDIZAGEM.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Diálogo sobre a experiência, desafios e alternativas para a aprendizagem</dc:title>
  <dc:creator>Bruno Resende</dc:creator>
  <cp:lastModifiedBy>Bruno Resende</cp:lastModifiedBy>
  <cp:revision>72</cp:revision>
  <dcterms:created xsi:type="dcterms:W3CDTF">2019-10-30T11:39:48Z</dcterms:created>
  <dcterms:modified xsi:type="dcterms:W3CDTF">2019-10-30T16:23:13Z</dcterms:modified>
</cp:coreProperties>
</file>