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5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7" r:id="rId7"/>
    <p:sldId id="263" r:id="rId8"/>
    <p:sldId id="271" r:id="rId9"/>
    <p:sldId id="262" r:id="rId10"/>
    <p:sldId id="265" r:id="rId11"/>
    <p:sldId id="264" r:id="rId12"/>
    <p:sldId id="268" r:id="rId13"/>
    <p:sldId id="266" r:id="rId14"/>
    <p:sldId id="269" r:id="rId15"/>
    <p:sldId id="270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6C01-4276-BA4F-9FCE-EC94C3DD3124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5DA2-D1EC-084A-B97D-B9C5FD38E2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4AF6EC-7F18-FB43-ABFF-01CDD032895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C4A-C09B-DE4E-8DAE-3F32714298F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626203-B859-9E4F-AEC4-9A58C7D2006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7AE7-05A2-064F-AEF6-AB00A8D9AFA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6315615"/>
            <a:ext cx="6917210" cy="365125"/>
          </a:xfrm>
        </p:spPr>
        <p:txBody>
          <a:bodyPr/>
          <a:lstStyle>
            <a:lvl1pPr>
              <a:defRPr sz="1600" cap="none"/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85C39A-2FAA-2E4E-A4FD-365EE758171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6CB4-50D4-614B-88EA-57892AC72D3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EC5C-81A1-1941-A1D2-180B3027384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7B30-A096-2B4C-A140-DB3CFB6D67E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FD3-EA05-1D48-A474-DA438D1DEFD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1DA92B-707A-B146-903B-5A7C2B8AD38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673-91EE-7F41-BA2E-21E5A4A397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52DB6B-9B7A-424F-B23D-7299B362E9A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%40colorad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urc.readthedocs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duo-2-factor-authentication.html" TargetMode="External"/><Relationship Id="rId2" Type="http://schemas.openxmlformats.org/officeDocument/2006/relationships/hyperlink" Target="https://rcamp.rc.colorado.edu/accounts/account-request/create/organ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08F9-3EC2-0B44-9159-7A0418C2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1" y="822036"/>
            <a:ext cx="10993549" cy="13593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cap="none" dirty="0"/>
              <a:t>High Performance Computing (HPC) </a:t>
            </a:r>
            <a:br>
              <a:rPr lang="en-US" sz="4400" cap="none" dirty="0"/>
            </a:br>
            <a:r>
              <a:rPr lang="en-US" sz="4400" cap="none" dirty="0"/>
              <a:t>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E06FE-0761-9A4F-9C0A-E18368B9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2181408"/>
            <a:ext cx="10993546" cy="811174"/>
          </a:xfrm>
        </p:spPr>
        <p:txBody>
          <a:bodyPr>
            <a:noAutofit/>
          </a:bodyPr>
          <a:lstStyle/>
          <a:p>
            <a:r>
              <a:rPr lang="en-US" sz="1800" cap="none" dirty="0"/>
              <a:t>Brandon Reyes</a:t>
            </a:r>
          </a:p>
          <a:p>
            <a:r>
              <a:rPr lang="en-US" sz="1800" cap="none" dirty="0"/>
              <a:t>For help email: </a:t>
            </a:r>
            <a:r>
              <a:rPr lang="en-US" sz="1800" cap="none" dirty="0">
                <a:solidFill>
                  <a:srgbClr val="2980B9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rc-help@colorado.edu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82132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649696" y="1991362"/>
            <a:ext cx="32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 Pseudocode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5672854" y="199266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C3423A-FBB0-4C45-BCB6-3159351E33DF}"/>
              </a:ext>
            </a:extLst>
          </p:cNvPr>
          <p:cNvSpPr/>
          <p:nvPr/>
        </p:nvSpPr>
        <p:spPr>
          <a:xfrm>
            <a:off x="5363653" y="2602808"/>
            <a:ext cx="1468582" cy="36760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E780C-DB37-7543-A019-E5D4455A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2898767"/>
            <a:ext cx="646401" cy="64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7F67E-9FBB-414D-885E-FBB92A9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3723128"/>
            <a:ext cx="646401" cy="646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3C295-19DE-6248-B479-9E2F1D78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4547489"/>
            <a:ext cx="646401" cy="646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CFD2F-3115-344B-86A0-698CAC0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2" y="5371850"/>
            <a:ext cx="646401" cy="646401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939697F3-97B9-4846-86A6-43897CEAD2C0}"/>
              </a:ext>
            </a:extLst>
          </p:cNvPr>
          <p:cNvSpPr/>
          <p:nvPr/>
        </p:nvSpPr>
        <p:spPr>
          <a:xfrm>
            <a:off x="4218200" y="3787713"/>
            <a:ext cx="757382" cy="326604"/>
          </a:xfrm>
          <a:prstGeom prst="rightArrow">
            <a:avLst/>
          </a:pr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98886-85F1-CE48-B47D-A1C8C67DCF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4164" y="3221967"/>
            <a:ext cx="12470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6DFB2-01C5-1B47-88A8-1DF036BD4A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44164" y="4046329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01BA8-7D69-1343-BE6D-2F9D65334B8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164" y="4870690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8DDC5B-E31D-E249-BFDC-0DC3B14AB1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44163" y="5695051"/>
            <a:ext cx="120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A2CF86-DA10-F94B-AF3D-5C800D6BD651}"/>
              </a:ext>
            </a:extLst>
          </p:cNvPr>
          <p:cNvSpPr txBox="1"/>
          <p:nvPr/>
        </p:nvSpPr>
        <p:spPr>
          <a:xfrm>
            <a:off x="6000891" y="3037301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AD621-240C-B74D-862C-42CBABF89773}"/>
              </a:ext>
            </a:extLst>
          </p:cNvPr>
          <p:cNvSpPr txBox="1"/>
          <p:nvPr/>
        </p:nvSpPr>
        <p:spPr>
          <a:xfrm>
            <a:off x="6000891" y="3861663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15C24-9D4F-CF41-B105-24F5E17BC081}"/>
              </a:ext>
            </a:extLst>
          </p:cNvPr>
          <p:cNvSpPr txBox="1"/>
          <p:nvPr/>
        </p:nvSpPr>
        <p:spPr>
          <a:xfrm>
            <a:off x="6000888" y="4690629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6ABC8-0D52-4F45-9740-DCFC3CE3BAB3}"/>
              </a:ext>
            </a:extLst>
          </p:cNvPr>
          <p:cNvSpPr txBox="1"/>
          <p:nvPr/>
        </p:nvSpPr>
        <p:spPr>
          <a:xfrm>
            <a:off x="6000888" y="5510384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6F45E-DE27-6E4C-BDFE-21238B469DF3}"/>
              </a:ext>
            </a:extLst>
          </p:cNvPr>
          <p:cNvSpPr txBox="1"/>
          <p:nvPr/>
        </p:nvSpPr>
        <p:spPr>
          <a:xfrm>
            <a:off x="8180744" y="3029691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number: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03289-EAAA-444E-91C5-2013D8937888}"/>
              </a:ext>
            </a:extLst>
          </p:cNvPr>
          <p:cNvSpPr txBox="1"/>
          <p:nvPr/>
        </p:nvSpPr>
        <p:spPr>
          <a:xfrm>
            <a:off x="8180742" y="3842790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1A352-C983-F34F-9275-FCC23BD87D85}"/>
              </a:ext>
            </a:extLst>
          </p:cNvPr>
          <p:cNvSpPr txBox="1"/>
          <p:nvPr/>
        </p:nvSpPr>
        <p:spPr>
          <a:xfrm>
            <a:off x="8180742" y="4686023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9741F-259E-2E42-B515-DAEC4D3ECC97}"/>
              </a:ext>
            </a:extLst>
          </p:cNvPr>
          <p:cNvSpPr txBox="1"/>
          <p:nvPr/>
        </p:nvSpPr>
        <p:spPr>
          <a:xfrm>
            <a:off x="8180742" y="5510384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8243131" y="199136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CC263-5BCD-FB43-89B6-C108EDF9EFB0}"/>
              </a:ext>
            </a:extLst>
          </p:cNvPr>
          <p:cNvSpPr txBox="1"/>
          <p:nvPr/>
        </p:nvSpPr>
        <p:spPr>
          <a:xfrm>
            <a:off x="618633" y="2811738"/>
            <a:ext cx="3385043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>
                <a:solidFill>
                  <a:srgbClr val="00B050"/>
                </a:solidFill>
              </a:rPr>
              <a:t># get parallel library</a:t>
            </a:r>
          </a:p>
          <a:p>
            <a:r>
              <a:rPr lang="en-US" sz="1600" dirty="0"/>
              <a:t>2   Load_MPI(…)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   </a:t>
            </a:r>
            <a:r>
              <a:rPr lang="en-US" sz="1600" dirty="0">
                <a:solidFill>
                  <a:srgbClr val="00B050"/>
                </a:solidFill>
              </a:rPr>
              <a:t># get core number  </a:t>
            </a:r>
          </a:p>
          <a:p>
            <a:r>
              <a:rPr lang="en-US" sz="1600" dirty="0"/>
              <a:t>5   core = MPI_get_core_number(…)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   </a:t>
            </a:r>
            <a:r>
              <a:rPr lang="en-US" sz="1600" dirty="0">
                <a:solidFill>
                  <a:srgbClr val="00B050"/>
                </a:solidFill>
              </a:rPr>
              <a:t># print core number</a:t>
            </a:r>
          </a:p>
          <a:p>
            <a:r>
              <a:rPr lang="en-US" sz="1600" dirty="0"/>
              <a:t>8   print(“core number: ” core)</a:t>
            </a:r>
          </a:p>
        </p:txBody>
      </p:sp>
    </p:spTree>
    <p:extLst>
      <p:ext uri="{BB962C8B-B14F-4D97-AF65-F5344CB8AC3E}">
        <p14:creationId xmlns:p14="http://schemas.microsoft.com/office/powerpoint/2010/main" val="139163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1403927" y="2188923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3A8A8B-4E2A-1749-A8AD-E929CF74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09" y="2391272"/>
            <a:ext cx="2961664" cy="3667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7422260" y="1868948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85DDC2E-C8DA-C443-8C95-BB96FB39ADB3}"/>
              </a:ext>
            </a:extLst>
          </p:cNvPr>
          <p:cNvSpPr/>
          <p:nvPr/>
        </p:nvSpPr>
        <p:spPr>
          <a:xfrm>
            <a:off x="5326368" y="4076285"/>
            <a:ext cx="951345" cy="297763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581191" y="2612700"/>
            <a:ext cx="2710875" cy="391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7879067" y="2605417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21C90-17F6-9342-8FD2-7AE09F374228}"/>
              </a:ext>
            </a:extLst>
          </p:cNvPr>
          <p:cNvGrpSpPr/>
          <p:nvPr/>
        </p:nvGrpSpPr>
        <p:grpSpPr>
          <a:xfrm>
            <a:off x="4230129" y="2400345"/>
            <a:ext cx="2710876" cy="813044"/>
            <a:chOff x="483796" y="3473604"/>
            <a:chExt cx="3146096" cy="10806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9DB37F3-56A6-1449-803F-699BE11B0DD0}"/>
                </a:ext>
              </a:extLst>
            </p:cNvPr>
            <p:cNvSpPr/>
            <p:nvPr/>
          </p:nvSpPr>
          <p:spPr>
            <a:xfrm>
              <a:off x="498764" y="3473604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2ADA5-73B3-C44E-A11F-DB5E7D4986BA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52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Compile Code (if needed)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Done on a special node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3493623" y="4003169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3292066" y="2806867"/>
            <a:ext cx="950960" cy="1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E0710E8-C950-2D47-BD33-F28D0C6CE764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 flipH="1">
            <a:off x="3585886" y="2802630"/>
            <a:ext cx="6884678" cy="2062623"/>
          </a:xfrm>
          <a:prstGeom prst="bentConnector5">
            <a:avLst>
              <a:gd name="adj1" fmla="val -3320"/>
              <a:gd name="adj2" fmla="val 44182"/>
              <a:gd name="adj3" fmla="val 1207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A2E73-533B-2E4D-918E-41610D156215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6941005" y="2802630"/>
            <a:ext cx="938062" cy="4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2E6-9E8E-BF41-BB73-6BDE843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HPC workflow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7E8F4-697D-9B42-9F56-188CB99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985EC-FEA1-CD40-A0EA-7539D03DAD1B}"/>
              </a:ext>
            </a:extLst>
          </p:cNvPr>
          <p:cNvSpPr/>
          <p:nvPr/>
        </p:nvSpPr>
        <p:spPr>
          <a:xfrm>
            <a:off x="702853" y="3390551"/>
            <a:ext cx="1099127" cy="104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to HPC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775FF9-03C9-D045-BA98-D81A987B56F8}"/>
              </a:ext>
            </a:extLst>
          </p:cNvPr>
          <p:cNvGrpSpPr/>
          <p:nvPr/>
        </p:nvGrpSpPr>
        <p:grpSpPr>
          <a:xfrm>
            <a:off x="2548512" y="3387187"/>
            <a:ext cx="2874847" cy="1234176"/>
            <a:chOff x="2851698" y="3827007"/>
            <a:chExt cx="2874847" cy="175898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6C7572C-1E46-854F-BDB7-9DD3DD037AB2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1A7C94-66A6-5041-8ADC-565EEFF1A240}"/>
                </a:ext>
              </a:extLst>
            </p:cNvPr>
            <p:cNvSpPr txBox="1"/>
            <p:nvPr/>
          </p:nvSpPr>
          <p:spPr>
            <a:xfrm>
              <a:off x="2937775" y="3875247"/>
              <a:ext cx="2690120" cy="171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HPC friendly application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Create slurm job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5C26B-CD69-DA4B-9BFB-846C0A944FDE}"/>
              </a:ext>
            </a:extLst>
          </p:cNvPr>
          <p:cNvGrpSpPr/>
          <p:nvPr/>
        </p:nvGrpSpPr>
        <p:grpSpPr>
          <a:xfrm>
            <a:off x="6168280" y="3387187"/>
            <a:ext cx="2126704" cy="1047649"/>
            <a:chOff x="2851698" y="3827007"/>
            <a:chExt cx="2874847" cy="149313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C5EDAC6-60D5-FE45-8610-EB952D451281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65E5F-CD06-D247-B948-5AAD2977DD99}"/>
                </a:ext>
              </a:extLst>
            </p:cNvPr>
            <p:cNvSpPr txBox="1"/>
            <p:nvPr/>
          </p:nvSpPr>
          <p:spPr>
            <a:xfrm>
              <a:off x="2995947" y="4102957"/>
              <a:ext cx="2690120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Compile code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Submit job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926044-BDBC-A94B-911E-AACCD3F6F160}"/>
              </a:ext>
            </a:extLst>
          </p:cNvPr>
          <p:cNvGrpSpPr/>
          <p:nvPr/>
        </p:nvGrpSpPr>
        <p:grpSpPr>
          <a:xfrm>
            <a:off x="9043127" y="3395152"/>
            <a:ext cx="2126704" cy="1047649"/>
            <a:chOff x="2851698" y="3827007"/>
            <a:chExt cx="2874847" cy="149313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C1034C6-22E7-5F4F-80FE-DF3A21E5A9EF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E49BC-8696-5F49-B07D-57E7F2B9CDFB}"/>
                </a:ext>
              </a:extLst>
            </p:cNvPr>
            <p:cNvSpPr txBox="1"/>
            <p:nvPr/>
          </p:nvSpPr>
          <p:spPr>
            <a:xfrm>
              <a:off x="2985052" y="4064751"/>
              <a:ext cx="2690120" cy="92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Monitor jobs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output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70F387-9F73-B440-87D5-04DA6925AA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801980" y="3911012"/>
            <a:ext cx="746532" cy="1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62BD49-DCE5-9F43-9B9B-C568413113F7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423359" y="3911012"/>
            <a:ext cx="744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1631E-6962-5E46-999B-EDD94FCB226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294984" y="3911012"/>
            <a:ext cx="748143" cy="7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F6DF-2993-EB44-9F54-0D450D2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60E-11F3-9F44-8672-ED445B77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483" y="2884325"/>
            <a:ext cx="3824553" cy="1669201"/>
          </a:xfrm>
        </p:spPr>
        <p:txBody>
          <a:bodyPr>
            <a:normAutofit/>
          </a:bodyPr>
          <a:lstStyle/>
          <a:p>
            <a:r>
              <a:rPr lang="en-US" sz="2400" dirty="0"/>
              <a:t>Documentation</a:t>
            </a:r>
          </a:p>
          <a:p>
            <a:pPr lvl="1"/>
            <a:r>
              <a:rPr lang="en-US" sz="2400" dirty="0">
                <a:hlinkClick r:id="rId2"/>
              </a:rPr>
              <a:t>curc.readthedocs.io</a:t>
            </a:r>
            <a:endParaRPr lang="en-US" sz="2400" dirty="0"/>
          </a:p>
          <a:p>
            <a:r>
              <a:rPr lang="en-US" sz="2400" dirty="0"/>
              <a:t>rc-help@colorado.edu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C0312-88DF-5C47-A238-73C8373E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97" y="1908117"/>
            <a:ext cx="5494603" cy="47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59379-0109-5943-A0C9-6F949122F44B}"/>
              </a:ext>
            </a:extLst>
          </p:cNvPr>
          <p:cNvSpPr txBox="1"/>
          <p:nvPr/>
        </p:nvSpPr>
        <p:spPr>
          <a:xfrm>
            <a:off x="4216399" y="2921168"/>
            <a:ext cx="375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609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577D65-8D07-0941-9404-D0FBFFF1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" y="2606540"/>
            <a:ext cx="6243139" cy="115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773FA-1559-554F-9E29-9A94009554BC}"/>
              </a:ext>
            </a:extLst>
          </p:cNvPr>
          <p:cNvSpPr txBox="1"/>
          <p:nvPr/>
        </p:nvSpPr>
        <p:spPr>
          <a:xfrm>
            <a:off x="3204668" y="4064320"/>
            <a:ext cx="578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to a CLI: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macOS and Ubuntu (Linux)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Start up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PuTTY (terminal emulator)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2606540"/>
            <a:ext cx="4364180" cy="1145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/home $ ls</a:t>
            </a:r>
          </a:p>
          <a:p>
            <a:r>
              <a:rPr lang="en-US" dirty="0">
                <a:solidFill>
                  <a:schemeClr val="tx1"/>
                </a:solidFill>
              </a:rPr>
              <a:t>HOMEWORK       data_analysis.py   </a:t>
            </a:r>
          </a:p>
          <a:p>
            <a:r>
              <a:rPr lang="en-US" dirty="0">
                <a:solidFill>
                  <a:schemeClr val="tx1"/>
                </a:solidFill>
              </a:rPr>
              <a:t>Presentations         hello_world.cpp</a:t>
            </a:r>
          </a:p>
          <a:p>
            <a:r>
              <a:rPr lang="en-US" dirty="0">
                <a:solidFill>
                  <a:schemeClr val="tx1"/>
                </a:solidFill>
              </a:rPr>
              <a:t>README.txt          slurm_script.sh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137868" y="1980478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1976582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28852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1758415" y="1983972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6456134" y="198527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57819-C199-8648-AFB3-0F17E29E164B}"/>
              </a:ext>
            </a:extLst>
          </p:cNvPr>
          <p:cNvGrpSpPr/>
          <p:nvPr/>
        </p:nvGrpSpPr>
        <p:grpSpPr>
          <a:xfrm>
            <a:off x="992343" y="2595418"/>
            <a:ext cx="9218734" cy="3676073"/>
            <a:chOff x="507301" y="2189018"/>
            <a:chExt cx="9218734" cy="367607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2C3423A-FBB0-4C45-BCB6-3159351E33DF}"/>
                </a:ext>
              </a:extLst>
            </p:cNvPr>
            <p:cNvSpPr/>
            <p:nvPr/>
          </p:nvSpPr>
          <p:spPr>
            <a:xfrm>
              <a:off x="5661891" y="2189018"/>
              <a:ext cx="1468582" cy="36760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EBE811-94D5-8A40-8A1B-32CCCCE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301" y="2343965"/>
              <a:ext cx="3625699" cy="340150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61FE96-4410-9E47-95A4-EBE8AF56038D}"/>
                </a:ext>
              </a:extLst>
            </p:cNvPr>
            <p:cNvGrpSpPr/>
            <p:nvPr/>
          </p:nvGrpSpPr>
          <p:grpSpPr>
            <a:xfrm>
              <a:off x="6096000" y="2484977"/>
              <a:ext cx="646402" cy="3119484"/>
              <a:chOff x="6262398" y="2217117"/>
              <a:chExt cx="646402" cy="311948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0E780C-DB37-7543-A019-E5D4455AF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2217117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397F67E-9FBB-414D-885E-FBB92A9F8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041478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7F3C295-19DE-6248-B479-9E2F1D78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865839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D7CFD2F-3115-344B-86A0-698CAC02C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8" y="4690200"/>
                <a:ext cx="646401" cy="646401"/>
              </a:xfrm>
              <a:prstGeom prst="rect">
                <a:avLst/>
              </a:prstGeom>
            </p:spPr>
          </p:pic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39697F3-97B9-4846-86A6-43897CEAD2C0}"/>
                </a:ext>
              </a:extLst>
            </p:cNvPr>
            <p:cNvSpPr/>
            <p:nvPr/>
          </p:nvSpPr>
          <p:spPr>
            <a:xfrm>
              <a:off x="4507346" y="3885178"/>
              <a:ext cx="757382" cy="326604"/>
            </a:xfrm>
            <a:prstGeom prst="rightArrow">
              <a:avLst/>
            </a:prstGeom>
            <a:solidFill>
              <a:schemeClr val="accent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498886-85F1-CE48-B47D-A1C8C67DCFB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742402" y="2808177"/>
              <a:ext cx="12470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6DFB2-01C5-1B47-88A8-1DF036BD4A0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742402" y="3632539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801BA8-7D69-1343-BE6D-2F9D65334B8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742402" y="4456900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8DDC5B-E31D-E249-BFDC-0DC3B14AB1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742401" y="5281261"/>
              <a:ext cx="1205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A2CF86-DA10-F94B-AF3D-5C800D6BD651}"/>
                </a:ext>
              </a:extLst>
            </p:cNvPr>
            <p:cNvSpPr txBox="1"/>
            <p:nvPr/>
          </p:nvSpPr>
          <p:spPr>
            <a:xfrm>
              <a:off x="6299129" y="2623511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5AD621-240C-B74D-862C-42CBABF89773}"/>
                </a:ext>
              </a:extLst>
            </p:cNvPr>
            <p:cNvSpPr txBox="1"/>
            <p:nvPr/>
          </p:nvSpPr>
          <p:spPr>
            <a:xfrm>
              <a:off x="6299129" y="3447873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15C24-9D4F-CF41-B105-24F5E17BC081}"/>
                </a:ext>
              </a:extLst>
            </p:cNvPr>
            <p:cNvSpPr txBox="1"/>
            <p:nvPr/>
          </p:nvSpPr>
          <p:spPr>
            <a:xfrm>
              <a:off x="6299126" y="4276839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A6ABC8-0D52-4F45-9740-DCFC3CE3BAB3}"/>
                </a:ext>
              </a:extLst>
            </p:cNvPr>
            <p:cNvSpPr txBox="1"/>
            <p:nvPr/>
          </p:nvSpPr>
          <p:spPr>
            <a:xfrm>
              <a:off x="6299126" y="5096594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B6F45E-DE27-6E4C-BDFE-21238B469DF3}"/>
                </a:ext>
              </a:extLst>
            </p:cNvPr>
            <p:cNvSpPr txBox="1"/>
            <p:nvPr/>
          </p:nvSpPr>
          <p:spPr>
            <a:xfrm>
              <a:off x="8478982" y="2615901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603289-EAAA-444E-91C5-2013D8937888}"/>
                </a:ext>
              </a:extLst>
            </p:cNvPr>
            <p:cNvSpPr txBox="1"/>
            <p:nvPr/>
          </p:nvSpPr>
          <p:spPr>
            <a:xfrm>
              <a:off x="8478981" y="3429000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D1A352-C983-F34F-9275-FCC23BD87D85}"/>
                </a:ext>
              </a:extLst>
            </p:cNvPr>
            <p:cNvSpPr txBox="1"/>
            <p:nvPr/>
          </p:nvSpPr>
          <p:spPr>
            <a:xfrm>
              <a:off x="8478980" y="4272233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E9741F-259E-2E42-B515-DAEC4D3ECC97}"/>
                </a:ext>
              </a:extLst>
            </p:cNvPr>
            <p:cNvSpPr txBox="1"/>
            <p:nvPr/>
          </p:nvSpPr>
          <p:spPr>
            <a:xfrm>
              <a:off x="8478980" y="5096594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9026411" y="198397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0A12A-B1FC-CE43-B23C-CF62FCDFA86D}"/>
              </a:ext>
            </a:extLst>
          </p:cNvPr>
          <p:cNvSpPr txBox="1"/>
          <p:nvPr/>
        </p:nvSpPr>
        <p:spPr>
          <a:xfrm>
            <a:off x="1960065" y="2457034"/>
            <a:ext cx="146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MPI Hello World</a:t>
            </a:r>
          </a:p>
        </p:txBody>
      </p:sp>
    </p:spTree>
    <p:extLst>
      <p:ext uri="{BB962C8B-B14F-4D97-AF65-F5344CB8AC3E}">
        <p14:creationId xmlns:p14="http://schemas.microsoft.com/office/powerpoint/2010/main" val="186430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2A522-E4F5-A248-895A-771033977EAB}"/>
              </a:ext>
            </a:extLst>
          </p:cNvPr>
          <p:cNvGrpSpPr/>
          <p:nvPr/>
        </p:nvGrpSpPr>
        <p:grpSpPr>
          <a:xfrm>
            <a:off x="476699" y="2358565"/>
            <a:ext cx="2605355" cy="1105778"/>
            <a:chOff x="483796" y="3429000"/>
            <a:chExt cx="3146096" cy="108065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CCBE386-2054-C24D-9DCD-C60474901F66}"/>
                </a:ext>
              </a:extLst>
            </p:cNvPr>
            <p:cNvSpPr/>
            <p:nvPr/>
          </p:nvSpPr>
          <p:spPr>
            <a:xfrm>
              <a:off x="498764" y="3429000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EE68F2-9FCA-1B43-B333-84B2DA15F4D3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Login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Not for running code!!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027400" y="2534729"/>
            <a:ext cx="2710875" cy="64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1786305" y="5110249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9D542-AB6C-8940-96BC-17DE53A309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69658" y="2858949"/>
            <a:ext cx="957742" cy="8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21C90-17F6-9342-8FD2-7AE09F374228}"/>
              </a:ext>
            </a:extLst>
          </p:cNvPr>
          <p:cNvGrpSpPr/>
          <p:nvPr/>
        </p:nvGrpSpPr>
        <p:grpSpPr>
          <a:xfrm>
            <a:off x="7623604" y="2300910"/>
            <a:ext cx="4112407" cy="1342674"/>
            <a:chOff x="483796" y="3473604"/>
            <a:chExt cx="3146096" cy="10806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9DB37F3-56A6-1449-803F-699BE11B0DD0}"/>
                </a:ext>
              </a:extLst>
            </p:cNvPr>
            <p:cNvSpPr/>
            <p:nvPr/>
          </p:nvSpPr>
          <p:spPr>
            <a:xfrm>
              <a:off x="498764" y="3473604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2ADA5-73B3-C44E-A11F-DB5E7D4986BA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3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Compile Code (if needed)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2A2FDED-04F0-DD49-9DFD-8E20F98DE539}"/>
              </a:ext>
            </a:extLst>
          </p:cNvPr>
          <p:cNvSpPr/>
          <p:nvPr/>
        </p:nvSpPr>
        <p:spPr>
          <a:xfrm>
            <a:off x="7821534" y="2952474"/>
            <a:ext cx="3736112" cy="430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acompile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ntasks</a:t>
            </a:r>
            <a:r>
              <a:rPr lang="en-US" dirty="0">
                <a:solidFill>
                  <a:schemeClr val="tx1"/>
                </a:solidFill>
              </a:rPr>
              <a:t>=2 –time=01:00:00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6489282" y="4445378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6738275" y="2853671"/>
            <a:ext cx="885329" cy="5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E0710E8-C950-2D47-BD33-F28D0C6CE764}"/>
              </a:ext>
            </a:extLst>
          </p:cNvPr>
          <p:cNvCxnSpPr>
            <a:cxnSpLocks/>
            <a:stCxn id="21" idx="3"/>
            <a:endCxn id="8" idx="0"/>
          </p:cNvCxnSpPr>
          <p:nvPr/>
        </p:nvCxnSpPr>
        <p:spPr>
          <a:xfrm flipH="1">
            <a:off x="3082054" y="2972247"/>
            <a:ext cx="8653957" cy="2138002"/>
          </a:xfrm>
          <a:prstGeom prst="bentConnector4">
            <a:avLst>
              <a:gd name="adj1" fmla="val -1575"/>
              <a:gd name="adj2" fmla="val 501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A2E73-533B-2E4D-918E-41610D1562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4377802" y="5307462"/>
            <a:ext cx="2203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14C-98DE-4247-A54D-069B2EB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F83-B193-C244-9966-6AE97C1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803241"/>
            <a:ext cx="5671127" cy="2425089"/>
          </a:xfrm>
        </p:spPr>
        <p:txBody>
          <a:bodyPr anchor="t">
            <a:normAutofit/>
          </a:bodyPr>
          <a:lstStyle/>
          <a:p>
            <a:r>
              <a:rPr lang="en-US" sz="2600" b="1" u="sng" dirty="0"/>
              <a:t>Goal:</a:t>
            </a:r>
            <a:r>
              <a:rPr lang="en-US" sz="2600" dirty="0"/>
              <a:t> Obtain a clear overview of a common workflow on an HPC system</a:t>
            </a:r>
          </a:p>
          <a:p>
            <a:r>
              <a:rPr lang="en-US" sz="2600" b="1" u="sng" dirty="0"/>
              <a:t>Audience:</a:t>
            </a:r>
            <a:r>
              <a:rPr lang="en-US" sz="2600" dirty="0"/>
              <a:t> Individuals who are new to HPC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CF89-9D01-E44B-AC9F-C545114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2275" r="22730"/>
          <a:stretch/>
        </p:blipFill>
        <p:spPr>
          <a:xfrm>
            <a:off x="7232073" y="2025073"/>
            <a:ext cx="3777672" cy="3867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8ABE18-F409-2841-85C6-631070B8F7B6}"/>
              </a:ext>
            </a:extLst>
          </p:cNvPr>
          <p:cNvSpPr/>
          <p:nvPr/>
        </p:nvSpPr>
        <p:spPr>
          <a:xfrm>
            <a:off x="8636000" y="2549236"/>
            <a:ext cx="720437" cy="6557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0572C-1474-A64B-89AC-D7202BAD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17020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036-5935-9E4F-A612-2FFC0A08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HPC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57B39-E61F-324D-B34C-589E2613DA12}"/>
              </a:ext>
            </a:extLst>
          </p:cNvPr>
          <p:cNvSpPr txBox="1"/>
          <p:nvPr/>
        </p:nvSpPr>
        <p:spPr>
          <a:xfrm>
            <a:off x="581192" y="2090057"/>
            <a:ext cx="27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keep it simple!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030F26-658F-B641-AA6E-60BA0A5383D4}"/>
              </a:ext>
            </a:extLst>
          </p:cNvPr>
          <p:cNvGrpSpPr/>
          <p:nvPr/>
        </p:nvGrpSpPr>
        <p:grpSpPr>
          <a:xfrm>
            <a:off x="940933" y="2032907"/>
            <a:ext cx="9835925" cy="4315432"/>
            <a:chOff x="557211" y="909782"/>
            <a:chExt cx="10504240" cy="46058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AF11945-3CAE-D649-87C9-B802BF1A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1" y="2883072"/>
              <a:ext cx="1652798" cy="114636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FD07B8-4BFC-A049-9605-AC3AAE9FB6D4}"/>
                </a:ext>
              </a:extLst>
            </p:cNvPr>
            <p:cNvGrpSpPr/>
            <p:nvPr/>
          </p:nvGrpSpPr>
          <p:grpSpPr>
            <a:xfrm>
              <a:off x="3750550" y="1635276"/>
              <a:ext cx="2871923" cy="3641960"/>
              <a:chOff x="4156950" y="1281022"/>
              <a:chExt cx="3045124" cy="4295955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FB3F09DF-AB0F-7249-A2F5-998D307FFBE6}"/>
                  </a:ext>
                </a:extLst>
              </p:cNvPr>
              <p:cNvSpPr/>
              <p:nvPr/>
            </p:nvSpPr>
            <p:spPr>
              <a:xfrm>
                <a:off x="4156950" y="1281022"/>
                <a:ext cx="3045124" cy="4295955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A0A644D-61A6-9443-B51A-A4673BE81771}"/>
                  </a:ext>
                </a:extLst>
              </p:cNvPr>
              <p:cNvGrpSpPr/>
              <p:nvPr/>
            </p:nvGrpSpPr>
            <p:grpSpPr>
              <a:xfrm>
                <a:off x="4715164" y="285581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3AD5CC65-C5A5-5143-94BE-82734AB1A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CC576BD-2919-2747-804F-7DAB107A4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BB11B4B-2053-0F42-9807-820B72201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DFBA0F1-8A64-EB4D-89D9-B9608EE4B4EE}"/>
                  </a:ext>
                </a:extLst>
              </p:cNvPr>
              <p:cNvGrpSpPr/>
              <p:nvPr/>
            </p:nvGrpSpPr>
            <p:grpSpPr>
              <a:xfrm>
                <a:off x="4715164" y="427234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88E71FB3-2551-374C-875E-0B106D59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A9D3156-5DA6-0445-904B-EBE892B1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7535F17-B193-2942-9EFA-A18E0A3C0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342954-BD2F-8447-88A1-7B50ACA23FF5}"/>
                  </a:ext>
                </a:extLst>
              </p:cNvPr>
              <p:cNvGrpSpPr/>
              <p:nvPr/>
            </p:nvGrpSpPr>
            <p:grpSpPr>
              <a:xfrm>
                <a:off x="4715164" y="1524707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C12A1E2C-589D-D14D-956F-5650A3BC3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7634233-1CF7-554A-97CE-405428928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E3081C-EA2E-7E43-AD5B-54CD5091E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7655AC6-0020-F34B-B83E-EBE84642BCF7}"/>
                  </a:ext>
                </a:extLst>
              </p:cNvPr>
              <p:cNvSpPr/>
              <p:nvPr/>
            </p:nvSpPr>
            <p:spPr>
              <a:xfrm>
                <a:off x="6423893" y="204858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C8D1F13-6DE4-6E44-9E3A-DCCBF0E63DF2}"/>
                  </a:ext>
                </a:extLst>
              </p:cNvPr>
              <p:cNvSpPr/>
              <p:nvPr/>
            </p:nvSpPr>
            <p:spPr>
              <a:xfrm>
                <a:off x="6430266" y="346511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1087CD1D-129C-6142-9258-1E002A869E78}"/>
                </a:ext>
              </a:extLst>
            </p:cNvPr>
            <p:cNvSpPr/>
            <p:nvPr/>
          </p:nvSpPr>
          <p:spPr>
            <a:xfrm>
              <a:off x="2473241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CA3BF3E8-B2C1-D941-B6D1-6412BFAAA3BF}"/>
                </a:ext>
              </a:extLst>
            </p:cNvPr>
            <p:cNvSpPr/>
            <p:nvPr/>
          </p:nvSpPr>
          <p:spPr>
            <a:xfrm>
              <a:off x="6947584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858F354-741C-104A-988D-0DFEBE8C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69" y="4395910"/>
              <a:ext cx="2570041" cy="1119672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2305573-9CB9-C046-A8CC-C793C819432F}"/>
                </a:ext>
              </a:extLst>
            </p:cNvPr>
            <p:cNvGrpSpPr/>
            <p:nvPr/>
          </p:nvGrpSpPr>
          <p:grpSpPr>
            <a:xfrm>
              <a:off x="8189528" y="909782"/>
              <a:ext cx="2871923" cy="3486128"/>
              <a:chOff x="8543498" y="807145"/>
              <a:chExt cx="2849983" cy="3941437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80B07E81-A004-FA45-8235-0E8ACED36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3498" y="2640050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3E2293A-A458-4343-BC2D-C902A8017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4044" y="807145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8C0E794-3904-CD46-9079-1846BACBC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4589" y="2640050"/>
                <a:ext cx="1208892" cy="2108532"/>
              </a:xfrm>
              <a:prstGeom prst="rect">
                <a:avLst/>
              </a:prstGeom>
            </p:spPr>
          </p:pic>
        </p:grpSp>
      </p:grpSp>
      <p:sp>
        <p:nvSpPr>
          <p:cNvPr id="106" name="Footer Placeholder 105">
            <a:extLst>
              <a:ext uri="{FF2B5EF4-FFF2-40B4-BE49-F238E27FC236}">
                <a16:creationId xmlns:a16="http://schemas.microsoft.com/office/drawing/2014/main" id="{BD8048DC-76D9-924D-9038-A5604C5A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4706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6C91-C35E-0F42-B15B-CF55BCF2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Benefits of an HPC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90AC4-EE07-1F44-AC5B-294F6AFF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39628"/>
              </p:ext>
            </p:extLst>
          </p:nvPr>
        </p:nvGraphicFramePr>
        <p:xfrm>
          <a:off x="1034473" y="2431255"/>
          <a:ext cx="9244364" cy="288172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622182">
                  <a:extLst>
                    <a:ext uri="{9D8B030D-6E8A-4147-A177-3AD203B41FA5}">
                      <a16:colId xmlns:a16="http://schemas.microsoft.com/office/drawing/2014/main" val="1460205950"/>
                    </a:ext>
                  </a:extLst>
                </a:gridCol>
                <a:gridCol w="4622182">
                  <a:extLst>
                    <a:ext uri="{9D8B030D-6E8A-4147-A177-3AD203B41FA5}">
                      <a16:colId xmlns:a16="http://schemas.microsoft.com/office/drawing/2014/main" val="2276289398"/>
                    </a:ext>
                  </a:extLst>
                </a:gridCol>
              </a:tblGrid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HPC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24511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Common software and programming languages are easily available (modules)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73070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storage, RAM,  and number of CPUs/GPUs (✚ multiple nodes)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39114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Several tasks can be submitted at once, if they are independent (✚ parallel)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6779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5572-E9E5-7D4E-BCEE-2696DBD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4827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E7CD0-8D7B-F64B-A7F1-BD4BFF3B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" y="2448645"/>
            <a:ext cx="5860498" cy="2517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07ACB-44FC-E54B-AC86-95D9CFE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Stats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0DCC3-141A-6C4A-9D5F-8690FC6A227B}"/>
              </a:ext>
            </a:extLst>
          </p:cNvPr>
          <p:cNvSpPr/>
          <p:nvPr/>
        </p:nvSpPr>
        <p:spPr>
          <a:xfrm>
            <a:off x="4571999" y="3188855"/>
            <a:ext cx="1422400" cy="240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E06D9-0004-4542-9E72-5F5041A6A93D}"/>
              </a:ext>
            </a:extLst>
          </p:cNvPr>
          <p:cNvCxnSpPr>
            <a:stCxn id="6" idx="6"/>
          </p:cNvCxnSpPr>
          <p:nvPr/>
        </p:nvCxnSpPr>
        <p:spPr>
          <a:xfrm flipV="1">
            <a:off x="5994399" y="3308927"/>
            <a:ext cx="11360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474AF-A451-D84D-B5F7-EED49A16A5A8}"/>
              </a:ext>
            </a:extLst>
          </p:cNvPr>
          <p:cNvSpPr txBox="1"/>
          <p:nvPr/>
        </p:nvSpPr>
        <p:spPr>
          <a:xfrm>
            <a:off x="7241308" y="3124261"/>
            <a:ext cx="23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239 GB per node!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47BBD-B897-4149-9C98-3B8C29B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6385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113-B0FE-B945-B294-DA495B1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an HPC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41C9-A7B8-D944-A759-9FD90CE4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2734678"/>
            <a:ext cx="11453091" cy="1901977"/>
          </a:xfrm>
        </p:spPr>
        <p:txBody>
          <a:bodyPr anchor="t">
            <a:normAutofit/>
          </a:bodyPr>
          <a:lstStyle/>
          <a:p>
            <a:r>
              <a:rPr lang="en-US" sz="2800" dirty="0"/>
              <a:t>Your calculation consumes more memory (RAM) than you have</a:t>
            </a:r>
          </a:p>
          <a:p>
            <a:r>
              <a:rPr lang="en-US" sz="2800" dirty="0"/>
              <a:t>You need to run a large number of tasks that are independent </a:t>
            </a:r>
          </a:p>
          <a:p>
            <a:pPr lvl="1"/>
            <a:r>
              <a:rPr lang="en-US" sz="2600" dirty="0"/>
              <a:t>Your application can be run in parallel (more on this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8BC2-05B4-E242-B09D-C849DA28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5856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81BC-5719-604B-8049-CCDD5DF5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 (CLI)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F9C81-8104-2C4B-96D1-E85F25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69" y="1895760"/>
            <a:ext cx="5314617" cy="4280117"/>
          </a:xfrm>
        </p:spPr>
        <p:txBody>
          <a:bodyPr>
            <a:noAutofit/>
          </a:bodyPr>
          <a:lstStyle/>
          <a:p>
            <a:r>
              <a:rPr lang="en-US" sz="2100" dirty="0"/>
              <a:t>Text-based interaction with operation system</a:t>
            </a:r>
          </a:p>
          <a:p>
            <a:r>
              <a:rPr lang="en-US" sz="2100" dirty="0"/>
              <a:t>A simple HPC workflow will use the CLI to:</a:t>
            </a:r>
          </a:p>
          <a:p>
            <a:pPr lvl="1"/>
            <a:r>
              <a:rPr lang="en-US" sz="2100" dirty="0"/>
              <a:t>Access HPC</a:t>
            </a:r>
          </a:p>
          <a:p>
            <a:pPr lvl="1"/>
            <a:r>
              <a:rPr lang="en-US" sz="2100" dirty="0"/>
              <a:t>Work with folders (directories) and files</a:t>
            </a:r>
          </a:p>
          <a:p>
            <a:pPr lvl="2">
              <a:buClr>
                <a:srgbClr val="000000"/>
              </a:buClr>
            </a:pPr>
            <a:r>
              <a:rPr lang="en-US" sz="2100" dirty="0">
                <a:solidFill>
                  <a:srgbClr val="4E3B30"/>
                </a:solidFill>
              </a:rPr>
              <a:t>View or edit files (text editor)</a:t>
            </a:r>
            <a:endParaRPr lang="en-US" sz="2100" dirty="0"/>
          </a:p>
          <a:p>
            <a:pPr lvl="1"/>
            <a:r>
              <a:rPr lang="en-US" sz="2100" dirty="0"/>
              <a:t>Submit our code to the HPC system</a:t>
            </a:r>
          </a:p>
          <a:p>
            <a:pPr lvl="1"/>
            <a:r>
              <a:rPr lang="en-US" sz="2100" dirty="0"/>
              <a:t>Help us monitor the HPC jobs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639505-061C-664F-941F-BBAB86A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5B91A4-0384-8841-91A0-5ED74279267C}"/>
              </a:ext>
            </a:extLst>
          </p:cNvPr>
          <p:cNvGrpSpPr/>
          <p:nvPr/>
        </p:nvGrpSpPr>
        <p:grpSpPr>
          <a:xfrm>
            <a:off x="6826372" y="1918160"/>
            <a:ext cx="4257963" cy="4280117"/>
            <a:chOff x="7232075" y="2035498"/>
            <a:chExt cx="4257963" cy="4280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3B459F-5D29-764B-A776-35F939448702}"/>
                </a:ext>
              </a:extLst>
            </p:cNvPr>
            <p:cNvSpPr/>
            <p:nvPr/>
          </p:nvSpPr>
          <p:spPr>
            <a:xfrm>
              <a:off x="7232075" y="2035498"/>
              <a:ext cx="4257963" cy="428011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0E2ADC-3B92-6142-A283-F1660E9ECB4B}"/>
                </a:ext>
              </a:extLst>
            </p:cNvPr>
            <p:cNvSpPr/>
            <p:nvPr/>
          </p:nvSpPr>
          <p:spPr>
            <a:xfrm>
              <a:off x="7573818" y="2267768"/>
              <a:ext cx="3574473" cy="36405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9B2EFA-D546-3D4D-9654-24503C2E8296}"/>
                </a:ext>
              </a:extLst>
            </p:cNvPr>
            <p:cNvSpPr txBox="1"/>
            <p:nvPr/>
          </p:nvSpPr>
          <p:spPr>
            <a:xfrm>
              <a:off x="9093201" y="5908296"/>
              <a:ext cx="53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D78839-0501-0047-A6B7-D862DBE0159D}"/>
                </a:ext>
              </a:extLst>
            </p:cNvPr>
            <p:cNvSpPr/>
            <p:nvPr/>
          </p:nvSpPr>
          <p:spPr>
            <a:xfrm>
              <a:off x="7850909" y="2558473"/>
              <a:ext cx="3047999" cy="29111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5C55C6-E6CC-7E47-96B2-40187CE09BCB}"/>
                </a:ext>
              </a:extLst>
            </p:cNvPr>
            <p:cNvSpPr txBox="1"/>
            <p:nvPr/>
          </p:nvSpPr>
          <p:spPr>
            <a:xfrm>
              <a:off x="8726054" y="546959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Shell (Bash)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26B90B-EC22-F34E-B3A7-327564AE4DCB}"/>
                </a:ext>
              </a:extLst>
            </p:cNvPr>
            <p:cNvSpPr txBox="1"/>
            <p:nvPr/>
          </p:nvSpPr>
          <p:spPr>
            <a:xfrm>
              <a:off x="8437417" y="4719450"/>
              <a:ext cx="187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Operating System (Linux)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BDD708-2E20-C544-86DD-57486EE53318}"/>
                </a:ext>
              </a:extLst>
            </p:cNvPr>
            <p:cNvSpPr/>
            <p:nvPr/>
          </p:nvSpPr>
          <p:spPr>
            <a:xfrm>
              <a:off x="8137238" y="2789381"/>
              <a:ext cx="2466108" cy="199505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A51AE-EFCE-1642-86AA-4C77A5EBBD1F}"/>
                </a:ext>
              </a:extLst>
            </p:cNvPr>
            <p:cNvSpPr txBox="1"/>
            <p:nvPr/>
          </p:nvSpPr>
          <p:spPr>
            <a:xfrm>
              <a:off x="8648701" y="3491774"/>
              <a:ext cx="1443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Hardware (cores,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9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" y="2606540"/>
            <a:ext cx="6243139" cy="115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773FA-1559-554F-9E29-9A94009554BC}"/>
              </a:ext>
            </a:extLst>
          </p:cNvPr>
          <p:cNvSpPr txBox="1"/>
          <p:nvPr/>
        </p:nvSpPr>
        <p:spPr>
          <a:xfrm>
            <a:off x="3204668" y="4064320"/>
            <a:ext cx="578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to a CLI: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macOS and Ubuntu (Linux)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Start up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PuTTY (terminal emulator)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2997642"/>
            <a:ext cx="4364180" cy="369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$ 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137868" y="1980478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1976582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91189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774-81AD-2149-9CCF-9DC9DA4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HPC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4AAD-68AB-2843-AAD5-71A46EE5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15142-5DF0-FC4E-8B81-9322FDC462B7}"/>
              </a:ext>
            </a:extLst>
          </p:cNvPr>
          <p:cNvGrpSpPr/>
          <p:nvPr/>
        </p:nvGrpSpPr>
        <p:grpSpPr>
          <a:xfrm>
            <a:off x="3680339" y="1903030"/>
            <a:ext cx="4831319" cy="1191492"/>
            <a:chOff x="840509" y="3057235"/>
            <a:chExt cx="2964874" cy="212609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40AD82-61A1-ED4A-A5B3-59F3324C6E9B}"/>
                </a:ext>
              </a:extLst>
            </p:cNvPr>
            <p:cNvSpPr/>
            <p:nvPr/>
          </p:nvSpPr>
          <p:spPr>
            <a:xfrm>
              <a:off x="840509" y="3057235"/>
              <a:ext cx="2964874" cy="212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B01F8B-A387-E940-B002-4F44A5256A14}"/>
                </a:ext>
              </a:extLst>
            </p:cNvPr>
            <p:cNvSpPr txBox="1"/>
            <p:nvPr/>
          </p:nvSpPr>
          <p:spPr>
            <a:xfrm>
              <a:off x="1057563" y="3327400"/>
              <a:ext cx="2530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a </a:t>
              </a:r>
              <a:r>
                <a:rPr lang="en-US" dirty="0">
                  <a:hlinkClick r:id="rId2"/>
                </a:rPr>
                <a:t>Research Computing account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up </a:t>
              </a:r>
              <a:r>
                <a:rPr lang="en-US" dirty="0">
                  <a:hlinkClick r:id="rId3"/>
                </a:rPr>
                <a:t>Duo 2-factor Authentication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a terminal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8376D8-D43C-8F4C-8B20-B3CD44B0DDED}"/>
              </a:ext>
            </a:extLst>
          </p:cNvPr>
          <p:cNvSpPr txBox="1"/>
          <p:nvPr/>
        </p:nvSpPr>
        <p:spPr>
          <a:xfrm>
            <a:off x="3038762" y="4253402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is a secure way to access a computer over a network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FA39EE3-73A4-5445-B6AA-975A7E0AE333}"/>
              </a:ext>
            </a:extLst>
          </p:cNvPr>
          <p:cNvSpPr/>
          <p:nvPr/>
        </p:nvSpPr>
        <p:spPr>
          <a:xfrm flipH="1">
            <a:off x="5934132" y="3271141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8B606-FD19-4E41-9DDB-F84BA280D5FB}"/>
              </a:ext>
            </a:extLst>
          </p:cNvPr>
          <p:cNvSpPr txBox="1"/>
          <p:nvPr/>
        </p:nvSpPr>
        <p:spPr>
          <a:xfrm>
            <a:off x="3038762" y="5772670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one to submit jobs to Alpine (more on this later)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D453916-671A-3F42-B81B-BC0713E63D36}"/>
              </a:ext>
            </a:extLst>
          </p:cNvPr>
          <p:cNvSpPr/>
          <p:nvPr/>
        </p:nvSpPr>
        <p:spPr>
          <a:xfrm flipH="1">
            <a:off x="5913181" y="4824183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685-3214-024A-80D0-6656F98826A2}"/>
              </a:ext>
            </a:extLst>
          </p:cNvPr>
          <p:cNvSpPr/>
          <p:nvPr/>
        </p:nvSpPr>
        <p:spPr>
          <a:xfrm>
            <a:off x="3172688" y="3818591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ssh username@login.rc.colorado.edu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259C4-57AF-0C41-AB81-06EE56A23864}"/>
              </a:ext>
            </a:extLst>
          </p:cNvPr>
          <p:cNvSpPr/>
          <p:nvPr/>
        </p:nvSpPr>
        <p:spPr>
          <a:xfrm>
            <a:off x="3172688" y="5382905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</p:spTree>
    <p:extLst>
      <p:ext uri="{BB962C8B-B14F-4D97-AF65-F5344CB8AC3E}">
        <p14:creationId xmlns:p14="http://schemas.microsoft.com/office/powerpoint/2010/main" val="3679239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000000"/>
      </a:accent2>
      <a:accent3>
        <a:srgbClr val="B58B80"/>
      </a:accent3>
      <a:accent4>
        <a:srgbClr val="FFA941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{33CA403D-026C-BE41-B24F-3E0596DC19A1}tf10001123</Template>
  <TotalTime>3827</TotalTime>
  <Words>737</Words>
  <Application>Microsoft Macintosh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Lato</vt:lpstr>
      <vt:lpstr>Wingdings 2</vt:lpstr>
      <vt:lpstr>Dividend</vt:lpstr>
      <vt:lpstr>High Performance Computing (HPC)  Crash Course</vt:lpstr>
      <vt:lpstr>What do we want to achieve?</vt:lpstr>
      <vt:lpstr>What is an HPC system?</vt:lpstr>
      <vt:lpstr>Some Benefits of an HPC system</vt:lpstr>
      <vt:lpstr>Alpine Stats</vt:lpstr>
      <vt:lpstr>When should you use an HPC system?</vt:lpstr>
      <vt:lpstr>Command-line Interface (CLI)</vt:lpstr>
      <vt:lpstr>What does a CLI look like?</vt:lpstr>
      <vt:lpstr>Accessing an HPC system </vt:lpstr>
      <vt:lpstr>Parallel Concept</vt:lpstr>
      <vt:lpstr>Slurm Job scripts</vt:lpstr>
      <vt:lpstr>Submitting a slurm script</vt:lpstr>
      <vt:lpstr>Overview of HPC workflow</vt:lpstr>
      <vt:lpstr>Further Help</vt:lpstr>
      <vt:lpstr>PowerPoint Presentation</vt:lpstr>
      <vt:lpstr>PowerPoint Presentation</vt:lpstr>
      <vt:lpstr>What does a CLI look like?</vt:lpstr>
      <vt:lpstr>Parallel Concept</vt:lpstr>
      <vt:lpstr>Submitting a slurm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cp:lastPrinted>2022-12-17T23:52:31Z</cp:lastPrinted>
  <dcterms:created xsi:type="dcterms:W3CDTF">2022-12-16T03:47:36Z</dcterms:created>
  <dcterms:modified xsi:type="dcterms:W3CDTF">2022-12-18T19:35:10Z</dcterms:modified>
</cp:coreProperties>
</file>