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5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7" r:id="rId7"/>
    <p:sldId id="263" r:id="rId8"/>
    <p:sldId id="271" r:id="rId9"/>
    <p:sldId id="262" r:id="rId10"/>
    <p:sldId id="265" r:id="rId11"/>
    <p:sldId id="264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405"/>
  </p:normalViewPr>
  <p:slideViewPr>
    <p:cSldViewPr snapToGrid="0" snapToObjects="1">
      <p:cViewPr varScale="1">
        <p:scale>
          <a:sx n="138" d="100"/>
          <a:sy n="138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E6C01-4276-BA4F-9FCE-EC94C3DD3124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65DA2-D1EC-084A-B97D-B9C5FD38E2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4AF6EC-7F18-FB43-ABFF-01CDD032895F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5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C4A-C09B-DE4E-8DAE-3F32714298F1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0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626203-B859-9E4F-AEC4-9A58C7D2006B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3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7AE7-05A2-064F-AEF6-AB00A8D9AFA4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1" y="6315615"/>
            <a:ext cx="6917210" cy="365125"/>
          </a:xfrm>
        </p:spPr>
        <p:txBody>
          <a:bodyPr/>
          <a:lstStyle>
            <a:lvl1pPr>
              <a:defRPr sz="1600" cap="none"/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2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85C39A-2FAA-2E4E-A4FD-365EE758171D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6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6CB4-50D4-614B-88EA-57892AC72D31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EC5C-81A1-1941-A1D2-180B30273844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7B30-A096-2B4C-A140-DB3CFB6D67E0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FD3-EA05-1D48-A474-DA438D1DEFD0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1DA92B-707A-B146-903B-5A7C2B8AD38F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673-91EE-7F41-BA2E-21E5A4A3977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7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52DB6B-9B7A-424F-B23D-7299B362E9A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62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%40colorado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ote-paper-sheet-lines-write-147903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urc.readthedocs.io/en/latest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access/duo-2-factor-authentication.html" TargetMode="External"/><Relationship Id="rId2" Type="http://schemas.openxmlformats.org/officeDocument/2006/relationships/hyperlink" Target="https://rcamp.rc.colorado.edu/accounts/account-request/create/organ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08F9-3EC2-0B44-9159-7A0418C23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1" y="1370234"/>
            <a:ext cx="10993549" cy="811174"/>
          </a:xfrm>
        </p:spPr>
        <p:txBody>
          <a:bodyPr anchor="t">
            <a:normAutofit/>
          </a:bodyPr>
          <a:lstStyle/>
          <a:p>
            <a:r>
              <a:rPr lang="en-US" sz="4400" dirty="0"/>
              <a:t>HPC 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E06FE-0761-9A4F-9C0A-E18368B95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4" y="2181408"/>
            <a:ext cx="10993546" cy="811174"/>
          </a:xfrm>
        </p:spPr>
        <p:txBody>
          <a:bodyPr>
            <a:noAutofit/>
          </a:bodyPr>
          <a:lstStyle/>
          <a:p>
            <a:r>
              <a:rPr lang="en-US" sz="1800" cap="none" dirty="0"/>
              <a:t>Brandon Reyes</a:t>
            </a:r>
          </a:p>
          <a:p>
            <a:r>
              <a:rPr lang="en-US" sz="1800" cap="none" dirty="0"/>
              <a:t>For help email: </a:t>
            </a:r>
            <a:r>
              <a:rPr lang="en-US" sz="1800" cap="none" dirty="0">
                <a:solidFill>
                  <a:srgbClr val="2980B9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rc-help@colorado.edu</a:t>
            </a: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382132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4968-BD0B-8C4F-AD69-927DCD34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Concept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A3AC6-DA29-7B42-8C56-62DFD716B796}"/>
              </a:ext>
            </a:extLst>
          </p:cNvPr>
          <p:cNvSpPr txBox="1"/>
          <p:nvPr/>
        </p:nvSpPr>
        <p:spPr>
          <a:xfrm>
            <a:off x="1758415" y="1983972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Parallel Application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9BBEB-8E5F-5447-9AF9-2101D3DCB03C}"/>
              </a:ext>
            </a:extLst>
          </p:cNvPr>
          <p:cNvSpPr txBox="1"/>
          <p:nvPr/>
        </p:nvSpPr>
        <p:spPr>
          <a:xfrm>
            <a:off x="6456134" y="1985270"/>
            <a:ext cx="7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A57819-C199-8648-AFB3-0F17E29E164B}"/>
              </a:ext>
            </a:extLst>
          </p:cNvPr>
          <p:cNvGrpSpPr/>
          <p:nvPr/>
        </p:nvGrpSpPr>
        <p:grpSpPr>
          <a:xfrm>
            <a:off x="992343" y="2595418"/>
            <a:ext cx="9218734" cy="3676073"/>
            <a:chOff x="507301" y="2189018"/>
            <a:chExt cx="9218734" cy="3676073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2C3423A-FBB0-4C45-BCB6-3159351E33DF}"/>
                </a:ext>
              </a:extLst>
            </p:cNvPr>
            <p:cNvSpPr/>
            <p:nvPr/>
          </p:nvSpPr>
          <p:spPr>
            <a:xfrm>
              <a:off x="5661891" y="2189018"/>
              <a:ext cx="1468582" cy="367607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EBE811-94D5-8A40-8A1B-32CCCCE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301" y="2343965"/>
              <a:ext cx="3625699" cy="340150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B61FE96-4410-9E47-95A4-EBE8AF56038D}"/>
                </a:ext>
              </a:extLst>
            </p:cNvPr>
            <p:cNvGrpSpPr/>
            <p:nvPr/>
          </p:nvGrpSpPr>
          <p:grpSpPr>
            <a:xfrm>
              <a:off x="6096000" y="2484977"/>
              <a:ext cx="646402" cy="3119484"/>
              <a:chOff x="6262398" y="2217117"/>
              <a:chExt cx="646402" cy="311948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40E780C-DB37-7543-A019-E5D4455AF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2217117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397F67E-9FBB-414D-885E-FBB92A9F8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3041478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7F3C295-19DE-6248-B479-9E2F1D786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3865839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D7CFD2F-3115-344B-86A0-698CAC02C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8" y="4690200"/>
                <a:ext cx="646401" cy="646401"/>
              </a:xfrm>
              <a:prstGeom prst="rect">
                <a:avLst/>
              </a:prstGeom>
            </p:spPr>
          </p:pic>
        </p:grp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39697F3-97B9-4846-86A6-43897CEAD2C0}"/>
                </a:ext>
              </a:extLst>
            </p:cNvPr>
            <p:cNvSpPr/>
            <p:nvPr/>
          </p:nvSpPr>
          <p:spPr>
            <a:xfrm>
              <a:off x="4507346" y="3885178"/>
              <a:ext cx="757382" cy="32660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498886-85F1-CE48-B47D-A1C8C67DCFB0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6742402" y="2808177"/>
              <a:ext cx="12470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06DFB2-01C5-1B47-88A8-1DF036BD4A0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6742402" y="3632539"/>
              <a:ext cx="12470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5801BA8-7D69-1343-BE6D-2F9D65334B8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742402" y="4456900"/>
              <a:ext cx="12470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08DDC5B-E31D-E249-BFDC-0DC3B14AB1D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6742401" y="5281261"/>
              <a:ext cx="1205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A2CF86-DA10-F94B-AF3D-5C800D6BD651}"/>
                </a:ext>
              </a:extLst>
            </p:cNvPr>
            <p:cNvSpPr txBox="1"/>
            <p:nvPr/>
          </p:nvSpPr>
          <p:spPr>
            <a:xfrm>
              <a:off x="6299129" y="2623511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5AD621-240C-B74D-862C-42CBABF89773}"/>
                </a:ext>
              </a:extLst>
            </p:cNvPr>
            <p:cNvSpPr txBox="1"/>
            <p:nvPr/>
          </p:nvSpPr>
          <p:spPr>
            <a:xfrm>
              <a:off x="6299129" y="3447873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215C24-9D4F-CF41-B105-24F5E17BC081}"/>
                </a:ext>
              </a:extLst>
            </p:cNvPr>
            <p:cNvSpPr txBox="1"/>
            <p:nvPr/>
          </p:nvSpPr>
          <p:spPr>
            <a:xfrm>
              <a:off x="6299126" y="4276839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A6ABC8-0D52-4F45-9740-DCFC3CE3BAB3}"/>
                </a:ext>
              </a:extLst>
            </p:cNvPr>
            <p:cNvSpPr txBox="1"/>
            <p:nvPr/>
          </p:nvSpPr>
          <p:spPr>
            <a:xfrm>
              <a:off x="6299126" y="5096594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B6F45E-DE27-6E4C-BDFE-21238B469DF3}"/>
                </a:ext>
              </a:extLst>
            </p:cNvPr>
            <p:cNvSpPr txBox="1"/>
            <p:nvPr/>
          </p:nvSpPr>
          <p:spPr>
            <a:xfrm>
              <a:off x="8478982" y="2615901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603289-EAAA-444E-91C5-2013D8937888}"/>
                </a:ext>
              </a:extLst>
            </p:cNvPr>
            <p:cNvSpPr txBox="1"/>
            <p:nvPr/>
          </p:nvSpPr>
          <p:spPr>
            <a:xfrm>
              <a:off x="8478981" y="3429000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D1A352-C983-F34F-9275-FCC23BD87D85}"/>
                </a:ext>
              </a:extLst>
            </p:cNvPr>
            <p:cNvSpPr txBox="1"/>
            <p:nvPr/>
          </p:nvSpPr>
          <p:spPr>
            <a:xfrm>
              <a:off x="8478980" y="4272233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E9741F-259E-2E42-B515-DAEC4D3ECC97}"/>
                </a:ext>
              </a:extLst>
            </p:cNvPr>
            <p:cNvSpPr txBox="1"/>
            <p:nvPr/>
          </p:nvSpPr>
          <p:spPr>
            <a:xfrm>
              <a:off x="8478980" y="5096594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3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5F35B8E-7A37-BF4E-8701-6FE3898CF701}"/>
              </a:ext>
            </a:extLst>
          </p:cNvPr>
          <p:cNvSpPr txBox="1"/>
          <p:nvPr/>
        </p:nvSpPr>
        <p:spPr>
          <a:xfrm>
            <a:off x="9026411" y="1983972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BB4DDB79-781B-3D46-A22E-9EBFC046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rc-help@colorado.edu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70A12A-B1FC-CE43-B23C-CF62FCDFA86D}"/>
              </a:ext>
            </a:extLst>
          </p:cNvPr>
          <p:cNvSpPr txBox="1"/>
          <p:nvPr/>
        </p:nvSpPr>
        <p:spPr>
          <a:xfrm>
            <a:off x="1960065" y="2457034"/>
            <a:ext cx="1468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MPI Hello World</a:t>
            </a:r>
          </a:p>
        </p:txBody>
      </p:sp>
    </p:spTree>
    <p:extLst>
      <p:ext uri="{BB962C8B-B14F-4D97-AF65-F5344CB8AC3E}">
        <p14:creationId xmlns:p14="http://schemas.microsoft.com/office/powerpoint/2010/main" val="139163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EE80-469F-9444-9EF8-05C4E18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Job scripts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1EBDC5-D3DE-3D49-AEFF-3BF56916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118AF2-FFAB-704B-85D7-7D32ED831286}"/>
              </a:ext>
            </a:extLst>
          </p:cNvPr>
          <p:cNvGrpSpPr/>
          <p:nvPr/>
        </p:nvGrpSpPr>
        <p:grpSpPr>
          <a:xfrm>
            <a:off x="1403927" y="2188923"/>
            <a:ext cx="3288146" cy="3966921"/>
            <a:chOff x="507300" y="1933125"/>
            <a:chExt cx="3307318" cy="3821067"/>
          </a:xfrm>
        </p:grpSpPr>
        <p:pic>
          <p:nvPicPr>
            <p:cNvPr id="5" name="Content Placeholder 5" descr="Note Paper Sheet · Free vector graphic on Pixabay">
              <a:extLst>
                <a:ext uri="{FF2B5EF4-FFF2-40B4-BE49-F238E27FC236}">
                  <a16:creationId xmlns:a16="http://schemas.microsoft.com/office/drawing/2014/main" id="{D95EBE5E-027A-244A-9557-6E12B027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07300" y="1933125"/>
              <a:ext cx="3307318" cy="382106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66C7D-A3B3-F947-95B0-6DE6174EDC39}"/>
                </a:ext>
              </a:extLst>
            </p:cNvPr>
            <p:cNvSpPr txBox="1"/>
            <p:nvPr/>
          </p:nvSpPr>
          <p:spPr>
            <a:xfrm>
              <a:off x="1208566" y="2901514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Hardware to be used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20822-51EB-4B47-8836-708ED64AD8FC}"/>
                </a:ext>
              </a:extLst>
            </p:cNvPr>
            <p:cNvSpPr txBox="1"/>
            <p:nvPr/>
          </p:nvSpPr>
          <p:spPr>
            <a:xfrm>
              <a:off x="1235228" y="3294682"/>
              <a:ext cx="1450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Runtime of job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D0418-973A-9A4A-AC36-B4A0A359C5CF}"/>
                </a:ext>
              </a:extLst>
            </p:cNvPr>
            <p:cNvSpPr txBox="1"/>
            <p:nvPr/>
          </p:nvSpPr>
          <p:spPr>
            <a:xfrm>
              <a:off x="1253697" y="3627753"/>
              <a:ext cx="975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Job name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ABBB91-DA15-BF47-97C4-E280D6AF6101}"/>
                </a:ext>
              </a:extLst>
            </p:cNvPr>
            <p:cNvSpPr txBox="1"/>
            <p:nvPr/>
          </p:nvSpPr>
          <p:spPr>
            <a:xfrm>
              <a:off x="1208566" y="4079455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Output location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A6055F-D13A-674E-9CB5-092D9DBF83DE}"/>
                </a:ext>
              </a:extLst>
            </p:cNvPr>
            <p:cNvSpPr txBox="1"/>
            <p:nvPr/>
          </p:nvSpPr>
          <p:spPr>
            <a:xfrm>
              <a:off x="1208566" y="4525674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Modules needed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CAFE4B-5270-1D49-A3D6-9D142B6B104E}"/>
                </a:ext>
              </a:extLst>
            </p:cNvPr>
            <p:cNvSpPr txBox="1"/>
            <p:nvPr/>
          </p:nvSpPr>
          <p:spPr>
            <a:xfrm>
              <a:off x="1208566" y="4918842"/>
              <a:ext cx="1773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Program to be run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9B6AA5-5587-B148-B970-8F655FB4FEBA}"/>
                </a:ext>
              </a:extLst>
            </p:cNvPr>
            <p:cNvSpPr txBox="1"/>
            <p:nvPr/>
          </p:nvSpPr>
          <p:spPr>
            <a:xfrm>
              <a:off x="1208566" y="2515068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Account to be used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C3A8A8B-4E2A-1749-A8AD-E929CF746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009" y="2391272"/>
            <a:ext cx="2961664" cy="36677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0D3383-8E09-104A-92BE-B518724A6406}"/>
              </a:ext>
            </a:extLst>
          </p:cNvPr>
          <p:cNvSpPr txBox="1"/>
          <p:nvPr/>
        </p:nvSpPr>
        <p:spPr>
          <a:xfrm>
            <a:off x="7422260" y="1868948"/>
            <a:ext cx="19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slurm_script.sh</a:t>
            </a:r>
          </a:p>
        </p:txBody>
      </p:sp>
    </p:spTree>
    <p:extLst>
      <p:ext uri="{BB962C8B-B14F-4D97-AF65-F5344CB8AC3E}">
        <p14:creationId xmlns:p14="http://schemas.microsoft.com/office/powerpoint/2010/main" val="19525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830D-30B2-A246-8343-D2FCC51E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slurm 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43BBE-31FD-C144-876E-E4CC236F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rc-help@colorado.edu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A2A522-E4F5-A248-895A-771033977EAB}"/>
              </a:ext>
            </a:extLst>
          </p:cNvPr>
          <p:cNvGrpSpPr/>
          <p:nvPr/>
        </p:nvGrpSpPr>
        <p:grpSpPr>
          <a:xfrm>
            <a:off x="719737" y="2323222"/>
            <a:ext cx="2605355" cy="1105778"/>
            <a:chOff x="483796" y="3429000"/>
            <a:chExt cx="3146096" cy="108065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CCBE386-2054-C24D-9DCD-C60474901F66}"/>
                </a:ext>
              </a:extLst>
            </p:cNvPr>
            <p:cNvSpPr/>
            <p:nvPr/>
          </p:nvSpPr>
          <p:spPr>
            <a:xfrm>
              <a:off x="498764" y="3429000"/>
              <a:ext cx="3131128" cy="10806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EE68F2-9FCA-1B43-B333-84B2DA15F4D3}"/>
                </a:ext>
              </a:extLst>
            </p:cNvPr>
            <p:cNvSpPr txBox="1"/>
            <p:nvPr/>
          </p:nvSpPr>
          <p:spPr>
            <a:xfrm>
              <a:off x="483796" y="3602672"/>
              <a:ext cx="3131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Login Node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Not for running code!!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CAD1895-5FB3-BD4C-B553-657232F94908}"/>
              </a:ext>
            </a:extLst>
          </p:cNvPr>
          <p:cNvSpPr/>
          <p:nvPr/>
        </p:nvSpPr>
        <p:spPr>
          <a:xfrm>
            <a:off x="4539670" y="2558700"/>
            <a:ext cx="3736112" cy="648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module load slurm/alpine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acompile</a:t>
            </a:r>
            <a:r>
              <a:rPr lang="en-US" dirty="0">
                <a:solidFill>
                  <a:schemeClr val="tx1"/>
                </a:solidFill>
              </a:rPr>
              <a:t> –</a:t>
            </a:r>
            <a:r>
              <a:rPr lang="en-US" dirty="0" err="1">
                <a:solidFill>
                  <a:schemeClr val="tx1"/>
                </a:solidFill>
              </a:rPr>
              <a:t>ntasks</a:t>
            </a:r>
            <a:r>
              <a:rPr lang="en-US" dirty="0">
                <a:solidFill>
                  <a:schemeClr val="tx1"/>
                </a:solidFill>
              </a:rPr>
              <a:t>=2 –time=01:00:00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26AC9-0078-A846-BDD9-3DF55CA127A5}"/>
              </a:ext>
            </a:extLst>
          </p:cNvPr>
          <p:cNvSpPr/>
          <p:nvPr/>
        </p:nvSpPr>
        <p:spPr>
          <a:xfrm>
            <a:off x="733595" y="4944832"/>
            <a:ext cx="2591497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sbatch slurm_script.sh</a:t>
            </a:r>
          </a:p>
        </p:txBody>
      </p:sp>
    </p:spTree>
    <p:extLst>
      <p:ext uri="{BB962C8B-B14F-4D97-AF65-F5344CB8AC3E}">
        <p14:creationId xmlns:p14="http://schemas.microsoft.com/office/powerpoint/2010/main" val="73336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B2E6-9E8E-BF41-BB73-6BDE8438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HPC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F9EE3-A384-4B48-AFE4-2B8A0C1956B1}"/>
              </a:ext>
            </a:extLst>
          </p:cNvPr>
          <p:cNvSpPr txBox="1"/>
          <p:nvPr/>
        </p:nvSpPr>
        <p:spPr>
          <a:xfrm>
            <a:off x="914400" y="3429000"/>
            <a:ext cx="111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to HPC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E258C-5DDD-6C40-A34C-3C2C2F19EF93}"/>
              </a:ext>
            </a:extLst>
          </p:cNvPr>
          <p:cNvSpPr txBox="1"/>
          <p:nvPr/>
        </p:nvSpPr>
        <p:spPr>
          <a:xfrm>
            <a:off x="2635624" y="3429000"/>
            <a:ext cx="100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CLI/Shell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900E7-0A48-7147-8588-C8D1124359FD}"/>
              </a:ext>
            </a:extLst>
          </p:cNvPr>
          <p:cNvSpPr txBox="1"/>
          <p:nvPr/>
        </p:nvSpPr>
        <p:spPr>
          <a:xfrm>
            <a:off x="4531659" y="3307976"/>
            <a:ext cx="102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Slurm job script and code/application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A2A05-B4B8-7744-B24C-AABD17B05A2A}"/>
              </a:ext>
            </a:extLst>
          </p:cNvPr>
          <p:cNvSpPr txBox="1"/>
          <p:nvPr/>
        </p:nvSpPr>
        <p:spPr>
          <a:xfrm>
            <a:off x="6096000" y="3890665"/>
            <a:ext cx="145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59C3A-63DD-1247-94D8-544D5DB00FEE}"/>
              </a:ext>
            </a:extLst>
          </p:cNvPr>
          <p:cNvSpPr txBox="1"/>
          <p:nvPr/>
        </p:nvSpPr>
        <p:spPr>
          <a:xfrm>
            <a:off x="8350624" y="3613666"/>
            <a:ext cx="87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on HPC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CE59C-ECE8-6645-AF13-EFA165141535}"/>
              </a:ext>
            </a:extLst>
          </p:cNvPr>
          <p:cNvSpPr txBox="1"/>
          <p:nvPr/>
        </p:nvSpPr>
        <p:spPr>
          <a:xfrm>
            <a:off x="10206318" y="3429000"/>
            <a:ext cx="10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15B4760-55F6-9C4B-BA7F-333DA72745F1}"/>
              </a:ext>
            </a:extLst>
          </p:cNvPr>
          <p:cNvSpPr/>
          <p:nvPr/>
        </p:nvSpPr>
        <p:spPr>
          <a:xfrm>
            <a:off x="3402106" y="3778624"/>
            <a:ext cx="7247965" cy="2218764"/>
          </a:xfrm>
          <a:custGeom>
            <a:avLst/>
            <a:gdLst>
              <a:gd name="connsiteX0" fmla="*/ 7247965 w 7247965"/>
              <a:gd name="connsiteY0" fmla="*/ 67235 h 2218764"/>
              <a:gd name="connsiteX1" fmla="*/ 7234518 w 7247965"/>
              <a:gd name="connsiteY1" fmla="*/ 282388 h 2218764"/>
              <a:gd name="connsiteX2" fmla="*/ 7194176 w 7247965"/>
              <a:gd name="connsiteY2" fmla="*/ 376517 h 2218764"/>
              <a:gd name="connsiteX3" fmla="*/ 7180729 w 7247965"/>
              <a:gd name="connsiteY3" fmla="*/ 430305 h 2218764"/>
              <a:gd name="connsiteX4" fmla="*/ 7126941 w 7247965"/>
              <a:gd name="connsiteY4" fmla="*/ 510988 h 2218764"/>
              <a:gd name="connsiteX5" fmla="*/ 7073153 w 7247965"/>
              <a:gd name="connsiteY5" fmla="*/ 605117 h 2218764"/>
              <a:gd name="connsiteX6" fmla="*/ 7046259 w 7247965"/>
              <a:gd name="connsiteY6" fmla="*/ 645458 h 2218764"/>
              <a:gd name="connsiteX7" fmla="*/ 7005918 w 7247965"/>
              <a:gd name="connsiteY7" fmla="*/ 685800 h 2218764"/>
              <a:gd name="connsiteX8" fmla="*/ 6979023 w 7247965"/>
              <a:gd name="connsiteY8" fmla="*/ 726141 h 2218764"/>
              <a:gd name="connsiteX9" fmla="*/ 6804212 w 7247965"/>
              <a:gd name="connsiteY9" fmla="*/ 887505 h 2218764"/>
              <a:gd name="connsiteX10" fmla="*/ 6750423 w 7247965"/>
              <a:gd name="connsiteY10" fmla="*/ 941294 h 2218764"/>
              <a:gd name="connsiteX11" fmla="*/ 6656294 w 7247965"/>
              <a:gd name="connsiteY11" fmla="*/ 1008529 h 2218764"/>
              <a:gd name="connsiteX12" fmla="*/ 6589059 w 7247965"/>
              <a:gd name="connsiteY12" fmla="*/ 1062317 h 2218764"/>
              <a:gd name="connsiteX13" fmla="*/ 6508376 w 7247965"/>
              <a:gd name="connsiteY13" fmla="*/ 1116105 h 2218764"/>
              <a:gd name="connsiteX14" fmla="*/ 6400800 w 7247965"/>
              <a:gd name="connsiteY14" fmla="*/ 1196788 h 2218764"/>
              <a:gd name="connsiteX15" fmla="*/ 6320118 w 7247965"/>
              <a:gd name="connsiteY15" fmla="*/ 1237129 h 2218764"/>
              <a:gd name="connsiteX16" fmla="*/ 6199094 w 7247965"/>
              <a:gd name="connsiteY16" fmla="*/ 1331258 h 2218764"/>
              <a:gd name="connsiteX17" fmla="*/ 6145306 w 7247965"/>
              <a:gd name="connsiteY17" fmla="*/ 1371600 h 2218764"/>
              <a:gd name="connsiteX18" fmla="*/ 6078070 w 7247965"/>
              <a:gd name="connsiteY18" fmla="*/ 1425388 h 2218764"/>
              <a:gd name="connsiteX19" fmla="*/ 6010835 w 7247965"/>
              <a:gd name="connsiteY19" fmla="*/ 1465729 h 2218764"/>
              <a:gd name="connsiteX20" fmla="*/ 5970494 w 7247965"/>
              <a:gd name="connsiteY20" fmla="*/ 1506070 h 2218764"/>
              <a:gd name="connsiteX21" fmla="*/ 5916706 w 7247965"/>
              <a:gd name="connsiteY21" fmla="*/ 1546411 h 2218764"/>
              <a:gd name="connsiteX22" fmla="*/ 5836023 w 7247965"/>
              <a:gd name="connsiteY22" fmla="*/ 1600200 h 2218764"/>
              <a:gd name="connsiteX23" fmla="*/ 5728447 w 7247965"/>
              <a:gd name="connsiteY23" fmla="*/ 1667435 h 2218764"/>
              <a:gd name="connsiteX24" fmla="*/ 5593976 w 7247965"/>
              <a:gd name="connsiteY24" fmla="*/ 1761564 h 2218764"/>
              <a:gd name="connsiteX25" fmla="*/ 5540188 w 7247965"/>
              <a:gd name="connsiteY25" fmla="*/ 1788458 h 2218764"/>
              <a:gd name="connsiteX26" fmla="*/ 5499847 w 7247965"/>
              <a:gd name="connsiteY26" fmla="*/ 1815352 h 2218764"/>
              <a:gd name="connsiteX27" fmla="*/ 5419165 w 7247965"/>
              <a:gd name="connsiteY27" fmla="*/ 1855694 h 2218764"/>
              <a:gd name="connsiteX28" fmla="*/ 5351929 w 7247965"/>
              <a:gd name="connsiteY28" fmla="*/ 1896035 h 2218764"/>
              <a:gd name="connsiteX29" fmla="*/ 5190565 w 7247965"/>
              <a:gd name="connsiteY29" fmla="*/ 1976717 h 2218764"/>
              <a:gd name="connsiteX30" fmla="*/ 5136776 w 7247965"/>
              <a:gd name="connsiteY30" fmla="*/ 2003611 h 2218764"/>
              <a:gd name="connsiteX31" fmla="*/ 5069541 w 7247965"/>
              <a:gd name="connsiteY31" fmla="*/ 2043952 h 2218764"/>
              <a:gd name="connsiteX32" fmla="*/ 4988859 w 7247965"/>
              <a:gd name="connsiteY32" fmla="*/ 2070847 h 2218764"/>
              <a:gd name="connsiteX33" fmla="*/ 4935070 w 7247965"/>
              <a:gd name="connsiteY33" fmla="*/ 2097741 h 2218764"/>
              <a:gd name="connsiteX34" fmla="*/ 4854388 w 7247965"/>
              <a:gd name="connsiteY34" fmla="*/ 2124635 h 2218764"/>
              <a:gd name="connsiteX35" fmla="*/ 4787153 w 7247965"/>
              <a:gd name="connsiteY35" fmla="*/ 2151529 h 2218764"/>
              <a:gd name="connsiteX36" fmla="*/ 4733365 w 7247965"/>
              <a:gd name="connsiteY36" fmla="*/ 2164976 h 2218764"/>
              <a:gd name="connsiteX37" fmla="*/ 4652682 w 7247965"/>
              <a:gd name="connsiteY37" fmla="*/ 2191870 h 2218764"/>
              <a:gd name="connsiteX38" fmla="*/ 4437529 w 7247965"/>
              <a:gd name="connsiteY38" fmla="*/ 2218764 h 2218764"/>
              <a:gd name="connsiteX39" fmla="*/ 3899647 w 7247965"/>
              <a:gd name="connsiteY39" fmla="*/ 2205317 h 2218764"/>
              <a:gd name="connsiteX40" fmla="*/ 3630706 w 7247965"/>
              <a:gd name="connsiteY40" fmla="*/ 2164976 h 2218764"/>
              <a:gd name="connsiteX41" fmla="*/ 3388659 w 7247965"/>
              <a:gd name="connsiteY41" fmla="*/ 2138082 h 2218764"/>
              <a:gd name="connsiteX42" fmla="*/ 3294529 w 7247965"/>
              <a:gd name="connsiteY42" fmla="*/ 2124635 h 2218764"/>
              <a:gd name="connsiteX43" fmla="*/ 3146612 w 7247965"/>
              <a:gd name="connsiteY43" fmla="*/ 2097741 h 2218764"/>
              <a:gd name="connsiteX44" fmla="*/ 2918012 w 7247965"/>
              <a:gd name="connsiteY44" fmla="*/ 2070847 h 2218764"/>
              <a:gd name="connsiteX45" fmla="*/ 2850776 w 7247965"/>
              <a:gd name="connsiteY45" fmla="*/ 2057400 h 2218764"/>
              <a:gd name="connsiteX46" fmla="*/ 2770094 w 7247965"/>
              <a:gd name="connsiteY46" fmla="*/ 2043952 h 2218764"/>
              <a:gd name="connsiteX47" fmla="*/ 2702859 w 7247965"/>
              <a:gd name="connsiteY47" fmla="*/ 2017058 h 2218764"/>
              <a:gd name="connsiteX48" fmla="*/ 2635623 w 7247965"/>
              <a:gd name="connsiteY48" fmla="*/ 2003611 h 2218764"/>
              <a:gd name="connsiteX49" fmla="*/ 2474259 w 7247965"/>
              <a:gd name="connsiteY49" fmla="*/ 1963270 h 2218764"/>
              <a:gd name="connsiteX50" fmla="*/ 2420470 w 7247965"/>
              <a:gd name="connsiteY50" fmla="*/ 1949823 h 2218764"/>
              <a:gd name="connsiteX51" fmla="*/ 2286000 w 7247965"/>
              <a:gd name="connsiteY51" fmla="*/ 1896035 h 2218764"/>
              <a:gd name="connsiteX52" fmla="*/ 2138082 w 7247965"/>
              <a:gd name="connsiteY52" fmla="*/ 1855694 h 2218764"/>
              <a:gd name="connsiteX53" fmla="*/ 2057400 w 7247965"/>
              <a:gd name="connsiteY53" fmla="*/ 1828800 h 2218764"/>
              <a:gd name="connsiteX54" fmla="*/ 1990165 w 7247965"/>
              <a:gd name="connsiteY54" fmla="*/ 1801905 h 2218764"/>
              <a:gd name="connsiteX55" fmla="*/ 1922929 w 7247965"/>
              <a:gd name="connsiteY55" fmla="*/ 1788458 h 2218764"/>
              <a:gd name="connsiteX56" fmla="*/ 1775012 w 7247965"/>
              <a:gd name="connsiteY56" fmla="*/ 1734670 h 2218764"/>
              <a:gd name="connsiteX57" fmla="*/ 1775012 w 7247965"/>
              <a:gd name="connsiteY57" fmla="*/ 1734670 h 2218764"/>
              <a:gd name="connsiteX58" fmla="*/ 1721223 w 7247965"/>
              <a:gd name="connsiteY58" fmla="*/ 1707776 h 2218764"/>
              <a:gd name="connsiteX59" fmla="*/ 1586753 w 7247965"/>
              <a:gd name="connsiteY59" fmla="*/ 1667435 h 2218764"/>
              <a:gd name="connsiteX60" fmla="*/ 1546412 w 7247965"/>
              <a:gd name="connsiteY60" fmla="*/ 1640541 h 2218764"/>
              <a:gd name="connsiteX61" fmla="*/ 1425388 w 7247965"/>
              <a:gd name="connsiteY61" fmla="*/ 1600200 h 2218764"/>
              <a:gd name="connsiteX62" fmla="*/ 1317812 w 7247965"/>
              <a:gd name="connsiteY62" fmla="*/ 1559858 h 2218764"/>
              <a:gd name="connsiteX63" fmla="*/ 1237129 w 7247965"/>
              <a:gd name="connsiteY63" fmla="*/ 1532964 h 2218764"/>
              <a:gd name="connsiteX64" fmla="*/ 1169894 w 7247965"/>
              <a:gd name="connsiteY64" fmla="*/ 1506070 h 2218764"/>
              <a:gd name="connsiteX65" fmla="*/ 1129553 w 7247965"/>
              <a:gd name="connsiteY65" fmla="*/ 1479176 h 2218764"/>
              <a:gd name="connsiteX66" fmla="*/ 1089212 w 7247965"/>
              <a:gd name="connsiteY66" fmla="*/ 1465729 h 2218764"/>
              <a:gd name="connsiteX67" fmla="*/ 968188 w 7247965"/>
              <a:gd name="connsiteY67" fmla="*/ 1425388 h 2218764"/>
              <a:gd name="connsiteX68" fmla="*/ 900953 w 7247965"/>
              <a:gd name="connsiteY68" fmla="*/ 1385047 h 2218764"/>
              <a:gd name="connsiteX69" fmla="*/ 847165 w 7247965"/>
              <a:gd name="connsiteY69" fmla="*/ 1358152 h 2218764"/>
              <a:gd name="connsiteX70" fmla="*/ 753035 w 7247965"/>
              <a:gd name="connsiteY70" fmla="*/ 1304364 h 2218764"/>
              <a:gd name="connsiteX71" fmla="*/ 658906 w 7247965"/>
              <a:gd name="connsiteY71" fmla="*/ 1237129 h 2218764"/>
              <a:gd name="connsiteX72" fmla="*/ 591670 w 7247965"/>
              <a:gd name="connsiteY72" fmla="*/ 1169894 h 2218764"/>
              <a:gd name="connsiteX73" fmla="*/ 551329 w 7247965"/>
              <a:gd name="connsiteY73" fmla="*/ 1129552 h 2218764"/>
              <a:gd name="connsiteX74" fmla="*/ 510988 w 7247965"/>
              <a:gd name="connsiteY74" fmla="*/ 1102658 h 2218764"/>
              <a:gd name="connsiteX75" fmla="*/ 484094 w 7247965"/>
              <a:gd name="connsiteY75" fmla="*/ 1062317 h 2218764"/>
              <a:gd name="connsiteX76" fmla="*/ 443753 w 7247965"/>
              <a:gd name="connsiteY76" fmla="*/ 1021976 h 2218764"/>
              <a:gd name="connsiteX77" fmla="*/ 430306 w 7247965"/>
              <a:gd name="connsiteY77" fmla="*/ 981635 h 2218764"/>
              <a:gd name="connsiteX78" fmla="*/ 389965 w 7247965"/>
              <a:gd name="connsiteY78" fmla="*/ 941294 h 2218764"/>
              <a:gd name="connsiteX79" fmla="*/ 349623 w 7247965"/>
              <a:gd name="connsiteY79" fmla="*/ 847164 h 2218764"/>
              <a:gd name="connsiteX80" fmla="*/ 295835 w 7247965"/>
              <a:gd name="connsiteY80" fmla="*/ 739588 h 2218764"/>
              <a:gd name="connsiteX81" fmla="*/ 268941 w 7247965"/>
              <a:gd name="connsiteY81" fmla="*/ 699247 h 2218764"/>
              <a:gd name="connsiteX82" fmla="*/ 242047 w 7247965"/>
              <a:gd name="connsiteY82" fmla="*/ 632011 h 2218764"/>
              <a:gd name="connsiteX83" fmla="*/ 188259 w 7247965"/>
              <a:gd name="connsiteY83" fmla="*/ 524435 h 2218764"/>
              <a:gd name="connsiteX84" fmla="*/ 174812 w 7247965"/>
              <a:gd name="connsiteY84" fmla="*/ 470647 h 2218764"/>
              <a:gd name="connsiteX85" fmla="*/ 121023 w 7247965"/>
              <a:gd name="connsiteY85" fmla="*/ 376517 h 2218764"/>
              <a:gd name="connsiteX86" fmla="*/ 67235 w 7247965"/>
              <a:gd name="connsiteY86" fmla="*/ 255494 h 2218764"/>
              <a:gd name="connsiteX87" fmla="*/ 13447 w 7247965"/>
              <a:gd name="connsiteY87" fmla="*/ 94129 h 2218764"/>
              <a:gd name="connsiteX88" fmla="*/ 0 w 7247965"/>
              <a:gd name="connsiteY88" fmla="*/ 53788 h 2218764"/>
              <a:gd name="connsiteX89" fmla="*/ 0 w 7247965"/>
              <a:gd name="connsiteY89" fmla="*/ 0 h 221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7247965" h="2218764">
                <a:moveTo>
                  <a:pt x="7247965" y="67235"/>
                </a:moveTo>
                <a:cubicBezTo>
                  <a:pt x="7243483" y="138953"/>
                  <a:pt x="7242041" y="210925"/>
                  <a:pt x="7234518" y="282388"/>
                </a:cubicBezTo>
                <a:cubicBezTo>
                  <a:pt x="7231261" y="313332"/>
                  <a:pt x="7204032" y="350234"/>
                  <a:pt x="7194176" y="376517"/>
                </a:cubicBezTo>
                <a:cubicBezTo>
                  <a:pt x="7187687" y="393821"/>
                  <a:pt x="7188994" y="413775"/>
                  <a:pt x="7180729" y="430305"/>
                </a:cubicBezTo>
                <a:cubicBezTo>
                  <a:pt x="7166274" y="459215"/>
                  <a:pt x="7137162" y="480324"/>
                  <a:pt x="7126941" y="510988"/>
                </a:cubicBezTo>
                <a:cubicBezTo>
                  <a:pt x="7105120" y="576452"/>
                  <a:pt x="7124034" y="533884"/>
                  <a:pt x="7073153" y="605117"/>
                </a:cubicBezTo>
                <a:cubicBezTo>
                  <a:pt x="7063759" y="618268"/>
                  <a:pt x="7056605" y="633042"/>
                  <a:pt x="7046259" y="645458"/>
                </a:cubicBezTo>
                <a:cubicBezTo>
                  <a:pt x="7034085" y="660067"/>
                  <a:pt x="7018093" y="671191"/>
                  <a:pt x="7005918" y="685800"/>
                </a:cubicBezTo>
                <a:cubicBezTo>
                  <a:pt x="6995572" y="698216"/>
                  <a:pt x="6989760" y="714062"/>
                  <a:pt x="6979023" y="726141"/>
                </a:cubicBezTo>
                <a:cubicBezTo>
                  <a:pt x="6905506" y="808847"/>
                  <a:pt x="6887684" y="811621"/>
                  <a:pt x="6804212" y="887505"/>
                </a:cubicBezTo>
                <a:cubicBezTo>
                  <a:pt x="6785450" y="904562"/>
                  <a:pt x="6769506" y="924597"/>
                  <a:pt x="6750423" y="941294"/>
                </a:cubicBezTo>
                <a:cubicBezTo>
                  <a:pt x="6695888" y="989012"/>
                  <a:pt x="6706498" y="970876"/>
                  <a:pt x="6656294" y="1008529"/>
                </a:cubicBezTo>
                <a:cubicBezTo>
                  <a:pt x="6633333" y="1025750"/>
                  <a:pt x="6612271" y="1045436"/>
                  <a:pt x="6589059" y="1062317"/>
                </a:cubicBezTo>
                <a:cubicBezTo>
                  <a:pt x="6562918" y="1081328"/>
                  <a:pt x="6534678" y="1097318"/>
                  <a:pt x="6508376" y="1116105"/>
                </a:cubicBezTo>
                <a:cubicBezTo>
                  <a:pt x="6471902" y="1142158"/>
                  <a:pt x="6440891" y="1176742"/>
                  <a:pt x="6400800" y="1196788"/>
                </a:cubicBezTo>
                <a:cubicBezTo>
                  <a:pt x="6373906" y="1210235"/>
                  <a:pt x="6345136" y="1220450"/>
                  <a:pt x="6320118" y="1237129"/>
                </a:cubicBezTo>
                <a:cubicBezTo>
                  <a:pt x="6277595" y="1265478"/>
                  <a:pt x="6239602" y="1300098"/>
                  <a:pt x="6199094" y="1331258"/>
                </a:cubicBezTo>
                <a:cubicBezTo>
                  <a:pt x="6181330" y="1344923"/>
                  <a:pt x="6162997" y="1357840"/>
                  <a:pt x="6145306" y="1371600"/>
                </a:cubicBezTo>
                <a:cubicBezTo>
                  <a:pt x="6122651" y="1389221"/>
                  <a:pt x="6102681" y="1410621"/>
                  <a:pt x="6078070" y="1425388"/>
                </a:cubicBezTo>
                <a:cubicBezTo>
                  <a:pt x="6055658" y="1438835"/>
                  <a:pt x="6031744" y="1450047"/>
                  <a:pt x="6010835" y="1465729"/>
                </a:cubicBezTo>
                <a:cubicBezTo>
                  <a:pt x="5995621" y="1477139"/>
                  <a:pt x="5984933" y="1493694"/>
                  <a:pt x="5970494" y="1506070"/>
                </a:cubicBezTo>
                <a:cubicBezTo>
                  <a:pt x="5953478" y="1520655"/>
                  <a:pt x="5935066" y="1533559"/>
                  <a:pt x="5916706" y="1546411"/>
                </a:cubicBezTo>
                <a:cubicBezTo>
                  <a:pt x="5890226" y="1564947"/>
                  <a:pt x="5863293" y="1582847"/>
                  <a:pt x="5836023" y="1600200"/>
                </a:cubicBezTo>
                <a:cubicBezTo>
                  <a:pt x="5778446" y="1636840"/>
                  <a:pt x="5775994" y="1633473"/>
                  <a:pt x="5728447" y="1667435"/>
                </a:cubicBezTo>
                <a:cubicBezTo>
                  <a:pt x="5664084" y="1713408"/>
                  <a:pt x="5671264" y="1715191"/>
                  <a:pt x="5593976" y="1761564"/>
                </a:cubicBezTo>
                <a:cubicBezTo>
                  <a:pt x="5576787" y="1771877"/>
                  <a:pt x="5557592" y="1778513"/>
                  <a:pt x="5540188" y="1788458"/>
                </a:cubicBezTo>
                <a:cubicBezTo>
                  <a:pt x="5526156" y="1796476"/>
                  <a:pt x="5513974" y="1807503"/>
                  <a:pt x="5499847" y="1815352"/>
                </a:cubicBezTo>
                <a:cubicBezTo>
                  <a:pt x="5473562" y="1829955"/>
                  <a:pt x="5445562" y="1841296"/>
                  <a:pt x="5419165" y="1855694"/>
                </a:cubicBezTo>
                <a:cubicBezTo>
                  <a:pt x="5396220" y="1868210"/>
                  <a:pt x="5375028" y="1883806"/>
                  <a:pt x="5351929" y="1896035"/>
                </a:cubicBezTo>
                <a:cubicBezTo>
                  <a:pt x="5298781" y="1924172"/>
                  <a:pt x="5244353" y="1949823"/>
                  <a:pt x="5190565" y="1976717"/>
                </a:cubicBezTo>
                <a:cubicBezTo>
                  <a:pt x="5172635" y="1985682"/>
                  <a:pt x="5153965" y="1993297"/>
                  <a:pt x="5136776" y="2003611"/>
                </a:cubicBezTo>
                <a:cubicBezTo>
                  <a:pt x="5114364" y="2017058"/>
                  <a:pt x="5093335" y="2033137"/>
                  <a:pt x="5069541" y="2043952"/>
                </a:cubicBezTo>
                <a:cubicBezTo>
                  <a:pt x="5043733" y="2055683"/>
                  <a:pt x="5015180" y="2060318"/>
                  <a:pt x="4988859" y="2070847"/>
                </a:cubicBezTo>
                <a:cubicBezTo>
                  <a:pt x="4970247" y="2078292"/>
                  <a:pt x="4953682" y="2090296"/>
                  <a:pt x="4935070" y="2097741"/>
                </a:cubicBezTo>
                <a:cubicBezTo>
                  <a:pt x="4908749" y="2108269"/>
                  <a:pt x="4881030" y="2114947"/>
                  <a:pt x="4854388" y="2124635"/>
                </a:cubicBezTo>
                <a:cubicBezTo>
                  <a:pt x="4831703" y="2132884"/>
                  <a:pt x="4810052" y="2143896"/>
                  <a:pt x="4787153" y="2151529"/>
                </a:cubicBezTo>
                <a:cubicBezTo>
                  <a:pt x="4769620" y="2157373"/>
                  <a:pt x="4751067" y="2159666"/>
                  <a:pt x="4733365" y="2164976"/>
                </a:cubicBezTo>
                <a:cubicBezTo>
                  <a:pt x="4706211" y="2173122"/>
                  <a:pt x="4680858" y="2188739"/>
                  <a:pt x="4652682" y="2191870"/>
                </a:cubicBezTo>
                <a:cubicBezTo>
                  <a:pt x="4500158" y="2208817"/>
                  <a:pt x="4571840" y="2199577"/>
                  <a:pt x="4437529" y="2218764"/>
                </a:cubicBezTo>
                <a:lnTo>
                  <a:pt x="3899647" y="2205317"/>
                </a:lnTo>
                <a:cubicBezTo>
                  <a:pt x="3819723" y="2201987"/>
                  <a:pt x="3704343" y="2172340"/>
                  <a:pt x="3630706" y="2164976"/>
                </a:cubicBezTo>
                <a:cubicBezTo>
                  <a:pt x="3507727" y="2152678"/>
                  <a:pt x="3502869" y="2153310"/>
                  <a:pt x="3388659" y="2138082"/>
                </a:cubicBezTo>
                <a:cubicBezTo>
                  <a:pt x="3357242" y="2133893"/>
                  <a:pt x="3325793" y="2129846"/>
                  <a:pt x="3294529" y="2124635"/>
                </a:cubicBezTo>
                <a:cubicBezTo>
                  <a:pt x="3042764" y="2082674"/>
                  <a:pt x="3438076" y="2142581"/>
                  <a:pt x="3146612" y="2097741"/>
                </a:cubicBezTo>
                <a:cubicBezTo>
                  <a:pt x="2892405" y="2058632"/>
                  <a:pt x="3248151" y="2114865"/>
                  <a:pt x="2918012" y="2070847"/>
                </a:cubicBezTo>
                <a:cubicBezTo>
                  <a:pt x="2895357" y="2067826"/>
                  <a:pt x="2873263" y="2061489"/>
                  <a:pt x="2850776" y="2057400"/>
                </a:cubicBezTo>
                <a:cubicBezTo>
                  <a:pt x="2823951" y="2052523"/>
                  <a:pt x="2796988" y="2048435"/>
                  <a:pt x="2770094" y="2043952"/>
                </a:cubicBezTo>
                <a:cubicBezTo>
                  <a:pt x="2747682" y="2034987"/>
                  <a:pt x="2725979" y="2023994"/>
                  <a:pt x="2702859" y="2017058"/>
                </a:cubicBezTo>
                <a:cubicBezTo>
                  <a:pt x="2680967" y="2010490"/>
                  <a:pt x="2657894" y="2008750"/>
                  <a:pt x="2635623" y="2003611"/>
                </a:cubicBezTo>
                <a:cubicBezTo>
                  <a:pt x="2635616" y="2003609"/>
                  <a:pt x="2501156" y="1969994"/>
                  <a:pt x="2474259" y="1963270"/>
                </a:cubicBezTo>
                <a:cubicBezTo>
                  <a:pt x="2456329" y="1958788"/>
                  <a:pt x="2438003" y="1955667"/>
                  <a:pt x="2420470" y="1949823"/>
                </a:cubicBezTo>
                <a:cubicBezTo>
                  <a:pt x="2236826" y="1888608"/>
                  <a:pt x="2424502" y="1955393"/>
                  <a:pt x="2286000" y="1896035"/>
                </a:cubicBezTo>
                <a:cubicBezTo>
                  <a:pt x="2245288" y="1878587"/>
                  <a:pt x="2168937" y="1865979"/>
                  <a:pt x="2138082" y="1855694"/>
                </a:cubicBezTo>
                <a:cubicBezTo>
                  <a:pt x="2111188" y="1846729"/>
                  <a:pt x="2083721" y="1839329"/>
                  <a:pt x="2057400" y="1828800"/>
                </a:cubicBezTo>
                <a:cubicBezTo>
                  <a:pt x="2034988" y="1819835"/>
                  <a:pt x="2013285" y="1808841"/>
                  <a:pt x="1990165" y="1801905"/>
                </a:cubicBezTo>
                <a:cubicBezTo>
                  <a:pt x="1968273" y="1795337"/>
                  <a:pt x="1945341" y="1792940"/>
                  <a:pt x="1922929" y="1788458"/>
                </a:cubicBezTo>
                <a:cubicBezTo>
                  <a:pt x="1851834" y="1741061"/>
                  <a:pt x="1898267" y="1765484"/>
                  <a:pt x="1775012" y="1734670"/>
                </a:cubicBezTo>
                <a:lnTo>
                  <a:pt x="1775012" y="1734670"/>
                </a:lnTo>
                <a:cubicBezTo>
                  <a:pt x="1757082" y="1725705"/>
                  <a:pt x="1739835" y="1715221"/>
                  <a:pt x="1721223" y="1707776"/>
                </a:cubicBezTo>
                <a:cubicBezTo>
                  <a:pt x="1666658" y="1685950"/>
                  <a:pt x="1639587" y="1680644"/>
                  <a:pt x="1586753" y="1667435"/>
                </a:cubicBezTo>
                <a:cubicBezTo>
                  <a:pt x="1573306" y="1658470"/>
                  <a:pt x="1560867" y="1647768"/>
                  <a:pt x="1546412" y="1640541"/>
                </a:cubicBezTo>
                <a:cubicBezTo>
                  <a:pt x="1484592" y="1609631"/>
                  <a:pt x="1485310" y="1617321"/>
                  <a:pt x="1425388" y="1600200"/>
                </a:cubicBezTo>
                <a:cubicBezTo>
                  <a:pt x="1378776" y="1586882"/>
                  <a:pt x="1369891" y="1578796"/>
                  <a:pt x="1317812" y="1559858"/>
                </a:cubicBezTo>
                <a:cubicBezTo>
                  <a:pt x="1291170" y="1550170"/>
                  <a:pt x="1263450" y="1543493"/>
                  <a:pt x="1237129" y="1532964"/>
                </a:cubicBezTo>
                <a:cubicBezTo>
                  <a:pt x="1214717" y="1523999"/>
                  <a:pt x="1191484" y="1516865"/>
                  <a:pt x="1169894" y="1506070"/>
                </a:cubicBezTo>
                <a:cubicBezTo>
                  <a:pt x="1155439" y="1498842"/>
                  <a:pt x="1144008" y="1486404"/>
                  <a:pt x="1129553" y="1479176"/>
                </a:cubicBezTo>
                <a:cubicBezTo>
                  <a:pt x="1116875" y="1472837"/>
                  <a:pt x="1102484" y="1470706"/>
                  <a:pt x="1089212" y="1465729"/>
                </a:cubicBezTo>
                <a:cubicBezTo>
                  <a:pt x="987939" y="1427752"/>
                  <a:pt x="1058316" y="1447920"/>
                  <a:pt x="968188" y="1425388"/>
                </a:cubicBezTo>
                <a:cubicBezTo>
                  <a:pt x="945776" y="1411941"/>
                  <a:pt x="923800" y="1397740"/>
                  <a:pt x="900953" y="1385047"/>
                </a:cubicBezTo>
                <a:cubicBezTo>
                  <a:pt x="883430" y="1375312"/>
                  <a:pt x="864164" y="1368776"/>
                  <a:pt x="847165" y="1358152"/>
                </a:cubicBezTo>
                <a:cubicBezTo>
                  <a:pt x="754128" y="1300004"/>
                  <a:pt x="832288" y="1330782"/>
                  <a:pt x="753035" y="1304364"/>
                </a:cubicBezTo>
                <a:cubicBezTo>
                  <a:pt x="614569" y="1165898"/>
                  <a:pt x="818195" y="1361020"/>
                  <a:pt x="658906" y="1237129"/>
                </a:cubicBezTo>
                <a:cubicBezTo>
                  <a:pt x="633887" y="1217670"/>
                  <a:pt x="614082" y="1192306"/>
                  <a:pt x="591670" y="1169894"/>
                </a:cubicBezTo>
                <a:cubicBezTo>
                  <a:pt x="578223" y="1156447"/>
                  <a:pt x="567152" y="1140101"/>
                  <a:pt x="551329" y="1129552"/>
                </a:cubicBezTo>
                <a:lnTo>
                  <a:pt x="510988" y="1102658"/>
                </a:lnTo>
                <a:cubicBezTo>
                  <a:pt x="502023" y="1089211"/>
                  <a:pt x="494440" y="1074732"/>
                  <a:pt x="484094" y="1062317"/>
                </a:cubicBezTo>
                <a:cubicBezTo>
                  <a:pt x="471920" y="1047708"/>
                  <a:pt x="454302" y="1037799"/>
                  <a:pt x="443753" y="1021976"/>
                </a:cubicBezTo>
                <a:cubicBezTo>
                  <a:pt x="435890" y="1010182"/>
                  <a:pt x="438169" y="993429"/>
                  <a:pt x="430306" y="981635"/>
                </a:cubicBezTo>
                <a:cubicBezTo>
                  <a:pt x="419757" y="965812"/>
                  <a:pt x="401018" y="956769"/>
                  <a:pt x="389965" y="941294"/>
                </a:cubicBezTo>
                <a:cubicBezTo>
                  <a:pt x="353673" y="890485"/>
                  <a:pt x="371572" y="895451"/>
                  <a:pt x="349623" y="847164"/>
                </a:cubicBezTo>
                <a:cubicBezTo>
                  <a:pt x="333033" y="810666"/>
                  <a:pt x="318074" y="772946"/>
                  <a:pt x="295835" y="739588"/>
                </a:cubicBezTo>
                <a:cubicBezTo>
                  <a:pt x="286870" y="726141"/>
                  <a:pt x="276168" y="713702"/>
                  <a:pt x="268941" y="699247"/>
                </a:cubicBezTo>
                <a:cubicBezTo>
                  <a:pt x="258146" y="677657"/>
                  <a:pt x="252162" y="653928"/>
                  <a:pt x="242047" y="632011"/>
                </a:cubicBezTo>
                <a:cubicBezTo>
                  <a:pt x="225247" y="595610"/>
                  <a:pt x="197983" y="563329"/>
                  <a:pt x="188259" y="524435"/>
                </a:cubicBezTo>
                <a:cubicBezTo>
                  <a:pt x="183777" y="506506"/>
                  <a:pt x="181301" y="487951"/>
                  <a:pt x="174812" y="470647"/>
                </a:cubicBezTo>
                <a:cubicBezTo>
                  <a:pt x="160187" y="431646"/>
                  <a:pt x="143319" y="409960"/>
                  <a:pt x="121023" y="376517"/>
                </a:cubicBezTo>
                <a:cubicBezTo>
                  <a:pt x="89018" y="280503"/>
                  <a:pt x="109854" y="319423"/>
                  <a:pt x="67235" y="255494"/>
                </a:cubicBezTo>
                <a:lnTo>
                  <a:pt x="13447" y="94129"/>
                </a:lnTo>
                <a:cubicBezTo>
                  <a:pt x="8965" y="80682"/>
                  <a:pt x="0" y="67962"/>
                  <a:pt x="0" y="53788"/>
                </a:cubicBezTo>
                <a:lnTo>
                  <a:pt x="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D7E8F4-697D-9B42-9F56-188CB996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rc-help@colorado.edu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F6DF-2993-EB44-9F54-0D450D28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560E-11F3-9F44-8672-ED445B772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https://curc.readthedocs.io/en/latest/index.html</a:t>
            </a:r>
            <a:endParaRPr lang="en-US" dirty="0"/>
          </a:p>
          <a:p>
            <a:pPr lvl="1"/>
            <a:r>
              <a:rPr lang="en-US" dirty="0"/>
              <a:t>Put picture of documentation</a:t>
            </a:r>
          </a:p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110318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59379-0109-5943-A0C9-6F949122F44B}"/>
              </a:ext>
            </a:extLst>
          </p:cNvPr>
          <p:cNvSpPr txBox="1"/>
          <p:nvPr/>
        </p:nvSpPr>
        <p:spPr>
          <a:xfrm>
            <a:off x="4216399" y="2921168"/>
            <a:ext cx="3759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609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A14C-98DE-4247-A54D-069B2EBF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EF83-B193-C244-9966-6AE97C1F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2281382"/>
            <a:ext cx="5671127" cy="3611417"/>
          </a:xfrm>
        </p:spPr>
        <p:txBody>
          <a:bodyPr anchor="t">
            <a:normAutofit/>
          </a:bodyPr>
          <a:lstStyle/>
          <a:p>
            <a:r>
              <a:rPr lang="en-US" sz="2600" b="1" u="sng" dirty="0"/>
              <a:t>Goal:</a:t>
            </a:r>
            <a:r>
              <a:rPr lang="en-US" sz="2600" dirty="0"/>
              <a:t> Obtain a clear overview of a simple common workflow on an HPC system</a:t>
            </a:r>
          </a:p>
          <a:p>
            <a:r>
              <a:rPr lang="en-US" sz="2600" b="1" u="sng" dirty="0"/>
              <a:t>Audience:</a:t>
            </a:r>
            <a:r>
              <a:rPr lang="en-US" sz="2600" dirty="0"/>
              <a:t> Individuals who are new to HPC systems</a:t>
            </a:r>
          </a:p>
          <a:p>
            <a:pPr lvl="1"/>
            <a:r>
              <a:rPr lang="en-US" sz="2600" dirty="0"/>
              <a:t>Basic coding knowledge would be helpful, but not required!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7CF89-9D01-E44B-AC9F-C5451149D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2" t="2275" r="22730"/>
          <a:stretch/>
        </p:blipFill>
        <p:spPr>
          <a:xfrm>
            <a:off x="7232073" y="2025073"/>
            <a:ext cx="3777672" cy="38677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28ABE18-F409-2841-85C6-631070B8F7B6}"/>
              </a:ext>
            </a:extLst>
          </p:cNvPr>
          <p:cNvSpPr/>
          <p:nvPr/>
        </p:nvSpPr>
        <p:spPr>
          <a:xfrm>
            <a:off x="8636000" y="2549236"/>
            <a:ext cx="720437" cy="65578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0572C-1474-A64B-89AC-D7202BAD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170202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E036-5935-9E4F-A612-2FFC0A08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HPC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57B39-E61F-324D-B34C-589E2613DA12}"/>
              </a:ext>
            </a:extLst>
          </p:cNvPr>
          <p:cNvSpPr txBox="1"/>
          <p:nvPr/>
        </p:nvSpPr>
        <p:spPr>
          <a:xfrm>
            <a:off x="581192" y="2090057"/>
            <a:ext cx="276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keep it simple!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030F26-658F-B641-AA6E-60BA0A5383D4}"/>
              </a:ext>
            </a:extLst>
          </p:cNvPr>
          <p:cNvGrpSpPr/>
          <p:nvPr/>
        </p:nvGrpSpPr>
        <p:grpSpPr>
          <a:xfrm>
            <a:off x="940933" y="2032907"/>
            <a:ext cx="9835925" cy="4315432"/>
            <a:chOff x="557211" y="909782"/>
            <a:chExt cx="10504240" cy="46058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AF11945-3CAE-D649-87C9-B802BF1A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211" y="2883072"/>
              <a:ext cx="1652798" cy="1146369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7FD07B8-4BFC-A049-9605-AC3AAE9FB6D4}"/>
                </a:ext>
              </a:extLst>
            </p:cNvPr>
            <p:cNvGrpSpPr/>
            <p:nvPr/>
          </p:nvGrpSpPr>
          <p:grpSpPr>
            <a:xfrm>
              <a:off x="3750550" y="1635276"/>
              <a:ext cx="2871923" cy="3641960"/>
              <a:chOff x="4156950" y="1281022"/>
              <a:chExt cx="3045124" cy="4295955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FB3F09DF-AB0F-7249-A2F5-998D307FFBE6}"/>
                  </a:ext>
                </a:extLst>
              </p:cNvPr>
              <p:cNvSpPr/>
              <p:nvPr/>
            </p:nvSpPr>
            <p:spPr>
              <a:xfrm>
                <a:off x="4156950" y="1281022"/>
                <a:ext cx="3045124" cy="4295955"/>
              </a:xfrm>
              <a:prstGeom prst="round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A0A644D-61A6-9443-B51A-A4673BE81771}"/>
                  </a:ext>
                </a:extLst>
              </p:cNvPr>
              <p:cNvGrpSpPr/>
              <p:nvPr/>
            </p:nvGrpSpPr>
            <p:grpSpPr>
              <a:xfrm>
                <a:off x="4715164" y="2855814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3AD5CC65-C5A5-5143-94BE-82734AB1A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CC576BD-2919-2747-804F-7DAB107A4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BB11B4B-2053-0F42-9807-820B72201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DFBA0F1-8A64-EB4D-89D9-B9608EE4B4EE}"/>
                  </a:ext>
                </a:extLst>
              </p:cNvPr>
              <p:cNvGrpSpPr/>
              <p:nvPr/>
            </p:nvGrpSpPr>
            <p:grpSpPr>
              <a:xfrm>
                <a:off x="4715164" y="4272344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88E71FB3-2551-374C-875E-0B106D59AF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FA9D3156-5DA6-0445-904B-EBE892B1F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7535F17-B193-2942-9EFA-A18E0A3C0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342954-BD2F-8447-88A1-7B50ACA23FF5}"/>
                  </a:ext>
                </a:extLst>
              </p:cNvPr>
              <p:cNvGrpSpPr/>
              <p:nvPr/>
            </p:nvGrpSpPr>
            <p:grpSpPr>
              <a:xfrm>
                <a:off x="4715164" y="1524707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C12A1E2C-589D-D14D-956F-5650A3BC3D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D7634233-1CF7-554A-97CE-405428928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7E3081C-EA2E-7E43-AD5B-54CD5091E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67655AC6-0020-F34B-B83E-EBE84642BCF7}"/>
                  </a:ext>
                </a:extLst>
              </p:cNvPr>
              <p:cNvSpPr/>
              <p:nvPr/>
            </p:nvSpPr>
            <p:spPr>
              <a:xfrm>
                <a:off x="6423893" y="2048584"/>
                <a:ext cx="552443" cy="1344300"/>
              </a:xfrm>
              <a:custGeom>
                <a:avLst/>
                <a:gdLst>
                  <a:gd name="connsiteX0" fmla="*/ 35203 w 552443"/>
                  <a:gd name="connsiteY0" fmla="*/ 0 h 1344300"/>
                  <a:gd name="connsiteX1" fmla="*/ 552439 w 552443"/>
                  <a:gd name="connsiteY1" fmla="*/ 471054 h 1344300"/>
                  <a:gd name="connsiteX2" fmla="*/ 44439 w 552443"/>
                  <a:gd name="connsiteY2" fmla="*/ 1274618 h 1344300"/>
                  <a:gd name="connsiteX3" fmla="*/ 25966 w 552443"/>
                  <a:gd name="connsiteY3" fmla="*/ 1302327 h 1344300"/>
                  <a:gd name="connsiteX4" fmla="*/ 25966 w 552443"/>
                  <a:gd name="connsiteY4" fmla="*/ 1302327 h 134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43" h="1344300">
                    <a:moveTo>
                      <a:pt x="35203" y="0"/>
                    </a:moveTo>
                    <a:cubicBezTo>
                      <a:pt x="293051" y="129309"/>
                      <a:pt x="550900" y="258618"/>
                      <a:pt x="552439" y="471054"/>
                    </a:cubicBezTo>
                    <a:cubicBezTo>
                      <a:pt x="553978" y="683490"/>
                      <a:pt x="132185" y="1136073"/>
                      <a:pt x="44439" y="1274618"/>
                    </a:cubicBezTo>
                    <a:cubicBezTo>
                      <a:pt x="-43307" y="1413164"/>
                      <a:pt x="25966" y="1302327"/>
                      <a:pt x="25966" y="1302327"/>
                    </a:cubicBezTo>
                    <a:lnTo>
                      <a:pt x="25966" y="1302327"/>
                    </a:lnTo>
                  </a:path>
                </a:pathLst>
              </a:cu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2C8D1F13-6DE4-6E44-9E3A-DCCBF0E63DF2}"/>
                  </a:ext>
                </a:extLst>
              </p:cNvPr>
              <p:cNvSpPr/>
              <p:nvPr/>
            </p:nvSpPr>
            <p:spPr>
              <a:xfrm>
                <a:off x="6430266" y="3465114"/>
                <a:ext cx="552443" cy="1344300"/>
              </a:xfrm>
              <a:custGeom>
                <a:avLst/>
                <a:gdLst>
                  <a:gd name="connsiteX0" fmla="*/ 35203 w 552443"/>
                  <a:gd name="connsiteY0" fmla="*/ 0 h 1344300"/>
                  <a:gd name="connsiteX1" fmla="*/ 552439 w 552443"/>
                  <a:gd name="connsiteY1" fmla="*/ 471054 h 1344300"/>
                  <a:gd name="connsiteX2" fmla="*/ 44439 w 552443"/>
                  <a:gd name="connsiteY2" fmla="*/ 1274618 h 1344300"/>
                  <a:gd name="connsiteX3" fmla="*/ 25966 w 552443"/>
                  <a:gd name="connsiteY3" fmla="*/ 1302327 h 1344300"/>
                  <a:gd name="connsiteX4" fmla="*/ 25966 w 552443"/>
                  <a:gd name="connsiteY4" fmla="*/ 1302327 h 134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43" h="1344300">
                    <a:moveTo>
                      <a:pt x="35203" y="0"/>
                    </a:moveTo>
                    <a:cubicBezTo>
                      <a:pt x="293051" y="129309"/>
                      <a:pt x="550900" y="258618"/>
                      <a:pt x="552439" y="471054"/>
                    </a:cubicBezTo>
                    <a:cubicBezTo>
                      <a:pt x="553978" y="683490"/>
                      <a:pt x="132185" y="1136073"/>
                      <a:pt x="44439" y="1274618"/>
                    </a:cubicBezTo>
                    <a:cubicBezTo>
                      <a:pt x="-43307" y="1413164"/>
                      <a:pt x="25966" y="1302327"/>
                      <a:pt x="25966" y="1302327"/>
                    </a:cubicBezTo>
                    <a:lnTo>
                      <a:pt x="25966" y="1302327"/>
                    </a:lnTo>
                  </a:path>
                </a:pathLst>
              </a:cu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1087CD1D-129C-6142-9258-1E002A869E78}"/>
                </a:ext>
              </a:extLst>
            </p:cNvPr>
            <p:cNvSpPr/>
            <p:nvPr/>
          </p:nvSpPr>
          <p:spPr>
            <a:xfrm>
              <a:off x="2473241" y="3269072"/>
              <a:ext cx="719545" cy="258618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CA3BF3E8-B2C1-D941-B6D1-6412BFAAA3BF}"/>
                </a:ext>
              </a:extLst>
            </p:cNvPr>
            <p:cNvSpPr/>
            <p:nvPr/>
          </p:nvSpPr>
          <p:spPr>
            <a:xfrm>
              <a:off x="6947584" y="3269072"/>
              <a:ext cx="719545" cy="258618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858F354-741C-104A-988D-0DFEBE8C6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69" y="4395910"/>
              <a:ext cx="2570041" cy="1119672"/>
            </a:xfrm>
            <a:prstGeom prst="rect">
              <a:avLst/>
            </a:prstGeom>
          </p:spPr>
        </p:pic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2305573-9CB9-C046-A8CC-C793C819432F}"/>
                </a:ext>
              </a:extLst>
            </p:cNvPr>
            <p:cNvGrpSpPr/>
            <p:nvPr/>
          </p:nvGrpSpPr>
          <p:grpSpPr>
            <a:xfrm>
              <a:off x="8189528" y="909782"/>
              <a:ext cx="2871923" cy="3486128"/>
              <a:chOff x="8543498" y="807145"/>
              <a:chExt cx="2849983" cy="3941437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80B07E81-A004-FA45-8235-0E8ACED36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3498" y="2640050"/>
                <a:ext cx="1208892" cy="2108532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33E2293A-A458-4343-BC2D-C902A8017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4044" y="807145"/>
                <a:ext cx="1208892" cy="2108532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88C0E794-3904-CD46-9079-1846BACBC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4589" y="2640050"/>
                <a:ext cx="1208892" cy="2108532"/>
              </a:xfrm>
              <a:prstGeom prst="rect">
                <a:avLst/>
              </a:prstGeom>
            </p:spPr>
          </p:pic>
        </p:grpSp>
      </p:grpSp>
      <p:sp>
        <p:nvSpPr>
          <p:cNvPr id="106" name="Footer Placeholder 105">
            <a:extLst>
              <a:ext uri="{FF2B5EF4-FFF2-40B4-BE49-F238E27FC236}">
                <a16:creationId xmlns:a16="http://schemas.microsoft.com/office/drawing/2014/main" id="{BD8048DC-76D9-924D-9038-A5604C5A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34706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6C91-C35E-0F42-B15B-CF55BCF2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Benefits of an HPC system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B90AC4-EE07-1F44-AC5B-294F6AFF9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50641"/>
              </p:ext>
            </p:extLst>
          </p:nvPr>
        </p:nvGraphicFramePr>
        <p:xfrm>
          <a:off x="1034473" y="2431255"/>
          <a:ext cx="9244364" cy="360215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622182">
                  <a:extLst>
                    <a:ext uri="{9D8B030D-6E8A-4147-A177-3AD203B41FA5}">
                      <a16:colId xmlns:a16="http://schemas.microsoft.com/office/drawing/2014/main" val="1460205950"/>
                    </a:ext>
                  </a:extLst>
                </a:gridCol>
                <a:gridCol w="4622182">
                  <a:extLst>
                    <a:ext uri="{9D8B030D-6E8A-4147-A177-3AD203B41FA5}">
                      <a16:colId xmlns:a16="http://schemas.microsoft.com/office/drawing/2014/main" val="2276289398"/>
                    </a:ext>
                  </a:extLst>
                </a:gridCol>
              </a:tblGrid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HPC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124511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Common software and programming languages are easily available (modules)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773070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Large storage, RAM,  and number of CPUs/GPUs (✚ multiple nodes)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39114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Several tasks can be submitted at once, if they are independent (✚ parallel)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67797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 administrators who maintain the infrastructure and module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162393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5572-E9E5-7D4E-BCEE-2696DBD3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248273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4E7CD0-8D7B-F64B-A7F1-BD4BFF3B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2" y="2448645"/>
            <a:ext cx="5860498" cy="2517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07ACB-44FC-E54B-AC86-95D9CFE2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Alpine Stats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C0DCC3-141A-6C4A-9D5F-8690FC6A227B}"/>
              </a:ext>
            </a:extLst>
          </p:cNvPr>
          <p:cNvSpPr/>
          <p:nvPr/>
        </p:nvSpPr>
        <p:spPr>
          <a:xfrm>
            <a:off x="4571999" y="3188855"/>
            <a:ext cx="1422400" cy="240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4E06D9-0004-4542-9E72-5F5041A6A93D}"/>
              </a:ext>
            </a:extLst>
          </p:cNvPr>
          <p:cNvCxnSpPr>
            <a:stCxn id="6" idx="6"/>
          </p:cNvCxnSpPr>
          <p:nvPr/>
        </p:nvCxnSpPr>
        <p:spPr>
          <a:xfrm flipV="1">
            <a:off x="5994399" y="3308927"/>
            <a:ext cx="11360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1474AF-A451-D84D-B5F7-EED49A16A5A8}"/>
              </a:ext>
            </a:extLst>
          </p:cNvPr>
          <p:cNvSpPr txBox="1"/>
          <p:nvPr/>
        </p:nvSpPr>
        <p:spPr>
          <a:xfrm>
            <a:off x="7241308" y="3124261"/>
            <a:ext cx="238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239 GB per node!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047BBD-B897-4149-9C98-3B8C29B0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36385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0113-B0FE-B945-B294-DA495B1D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an HPC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41C9-A7B8-D944-A759-9FD90CE4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2734678"/>
            <a:ext cx="11453091" cy="1901977"/>
          </a:xfrm>
        </p:spPr>
        <p:txBody>
          <a:bodyPr anchor="t">
            <a:normAutofit/>
          </a:bodyPr>
          <a:lstStyle/>
          <a:p>
            <a:r>
              <a:rPr lang="en-US" sz="2800" dirty="0"/>
              <a:t>Your calculation consumes more memory (RAM) than you have</a:t>
            </a:r>
          </a:p>
          <a:p>
            <a:r>
              <a:rPr lang="en-US" sz="2800" dirty="0"/>
              <a:t>You need to run a large number of tasks that are independent </a:t>
            </a:r>
          </a:p>
          <a:p>
            <a:r>
              <a:rPr lang="en-US" sz="2800" dirty="0"/>
              <a:t>Your code or application can be run in parallel (more on this later)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E8BC2-05B4-E242-B09D-C849DA28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258565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81BC-5719-604B-8049-CCDD5DF5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Interface (CLI)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F9C81-8104-2C4B-96D1-E85F2596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83" y="2389258"/>
            <a:ext cx="5314617" cy="3337923"/>
          </a:xfrm>
        </p:spPr>
        <p:txBody>
          <a:bodyPr>
            <a:normAutofit/>
          </a:bodyPr>
          <a:lstStyle/>
          <a:p>
            <a:r>
              <a:rPr lang="en-US" dirty="0"/>
              <a:t>Text-based interaction with operation system</a:t>
            </a:r>
          </a:p>
          <a:p>
            <a:pPr lvl="1"/>
            <a:r>
              <a:rPr lang="en-US" dirty="0"/>
              <a:t>All core functionality of a GUI!</a:t>
            </a:r>
          </a:p>
          <a:p>
            <a:r>
              <a:rPr lang="en-US" dirty="0"/>
              <a:t>A simple HPC workflow will use the CLI to:</a:t>
            </a:r>
          </a:p>
          <a:p>
            <a:pPr lvl="1"/>
            <a:r>
              <a:rPr lang="en-US" dirty="0"/>
              <a:t>Access HPC</a:t>
            </a:r>
          </a:p>
          <a:p>
            <a:pPr lvl="1"/>
            <a:r>
              <a:rPr lang="en-US" dirty="0"/>
              <a:t>Work with folders (directories) and files</a:t>
            </a:r>
          </a:p>
          <a:p>
            <a:pPr lvl="1"/>
            <a:r>
              <a:rPr lang="en-US" dirty="0"/>
              <a:t>Submit our code to the HPC system</a:t>
            </a:r>
          </a:p>
          <a:p>
            <a:pPr lvl="1"/>
            <a:r>
              <a:rPr lang="en-US" dirty="0"/>
              <a:t>View or edit files (text editor)</a:t>
            </a:r>
          </a:p>
          <a:p>
            <a:pPr lvl="1"/>
            <a:r>
              <a:rPr lang="en-US" dirty="0"/>
              <a:t>Help us monitor the HPC jobs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5639505-061C-664F-941F-BBAB86AD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5B91A4-0384-8841-91A0-5ED74279267C}"/>
              </a:ext>
            </a:extLst>
          </p:cNvPr>
          <p:cNvGrpSpPr/>
          <p:nvPr/>
        </p:nvGrpSpPr>
        <p:grpSpPr>
          <a:xfrm>
            <a:off x="6826372" y="1918160"/>
            <a:ext cx="4257963" cy="4280117"/>
            <a:chOff x="7232075" y="2035498"/>
            <a:chExt cx="4257963" cy="428011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3B459F-5D29-764B-A776-35F939448702}"/>
                </a:ext>
              </a:extLst>
            </p:cNvPr>
            <p:cNvSpPr/>
            <p:nvPr/>
          </p:nvSpPr>
          <p:spPr>
            <a:xfrm>
              <a:off x="7232075" y="2035498"/>
              <a:ext cx="4257963" cy="428011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0E2ADC-3B92-6142-A283-F1660E9ECB4B}"/>
                </a:ext>
              </a:extLst>
            </p:cNvPr>
            <p:cNvSpPr/>
            <p:nvPr/>
          </p:nvSpPr>
          <p:spPr>
            <a:xfrm>
              <a:off x="7573818" y="2267768"/>
              <a:ext cx="3574473" cy="36405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9B2EFA-D546-3D4D-9654-24503C2E8296}"/>
                </a:ext>
              </a:extLst>
            </p:cNvPr>
            <p:cNvSpPr txBox="1"/>
            <p:nvPr/>
          </p:nvSpPr>
          <p:spPr>
            <a:xfrm>
              <a:off x="9093201" y="5908296"/>
              <a:ext cx="53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D78839-0501-0047-A6B7-D862DBE0159D}"/>
                </a:ext>
              </a:extLst>
            </p:cNvPr>
            <p:cNvSpPr/>
            <p:nvPr/>
          </p:nvSpPr>
          <p:spPr>
            <a:xfrm>
              <a:off x="7850909" y="2558473"/>
              <a:ext cx="3047999" cy="291112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5C55C6-E6CC-7E47-96B2-40187CE09BCB}"/>
                </a:ext>
              </a:extLst>
            </p:cNvPr>
            <p:cNvSpPr txBox="1"/>
            <p:nvPr/>
          </p:nvSpPr>
          <p:spPr>
            <a:xfrm>
              <a:off x="8726054" y="5469598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Shell (Bash)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26B90B-EC22-F34E-B3A7-327564AE4DCB}"/>
                </a:ext>
              </a:extLst>
            </p:cNvPr>
            <p:cNvSpPr txBox="1"/>
            <p:nvPr/>
          </p:nvSpPr>
          <p:spPr>
            <a:xfrm>
              <a:off x="8437417" y="4719450"/>
              <a:ext cx="1874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Operating System (Linux)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BDD708-2E20-C544-86DD-57486EE53318}"/>
                </a:ext>
              </a:extLst>
            </p:cNvPr>
            <p:cNvSpPr/>
            <p:nvPr/>
          </p:nvSpPr>
          <p:spPr>
            <a:xfrm>
              <a:off x="8137238" y="2789381"/>
              <a:ext cx="2466108" cy="199505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CA51AE-EFCE-1642-86AA-4C77A5EBBD1F}"/>
                </a:ext>
              </a:extLst>
            </p:cNvPr>
            <p:cNvSpPr txBox="1"/>
            <p:nvPr/>
          </p:nvSpPr>
          <p:spPr>
            <a:xfrm>
              <a:off x="8648701" y="3491774"/>
              <a:ext cx="1443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Hardware (cores, RAM)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79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0E21-D525-1C49-8276-35B627E8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CLI look like?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064D9-631C-0547-B638-AAFE095A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0976-2E76-B74D-8C75-03FE8574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3" y="2606540"/>
            <a:ext cx="6243139" cy="1151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773FA-1559-554F-9E29-9A94009554BC}"/>
              </a:ext>
            </a:extLst>
          </p:cNvPr>
          <p:cNvSpPr txBox="1"/>
          <p:nvPr/>
        </p:nvSpPr>
        <p:spPr>
          <a:xfrm>
            <a:off x="3204668" y="4064320"/>
            <a:ext cx="5782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Access to a CLI: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macOS and Ubuntu (Linux)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Start up a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PuTTY (terminal emulator)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4E16-36D1-EC43-B8D2-02292F212C52}"/>
              </a:ext>
            </a:extLst>
          </p:cNvPr>
          <p:cNvSpPr/>
          <p:nvPr/>
        </p:nvSpPr>
        <p:spPr>
          <a:xfrm>
            <a:off x="7246628" y="2606540"/>
            <a:ext cx="4364180" cy="1145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/home $ ls</a:t>
            </a:r>
          </a:p>
          <a:p>
            <a:r>
              <a:rPr lang="en-US" dirty="0">
                <a:solidFill>
                  <a:schemeClr val="tx1"/>
                </a:solidFill>
              </a:rPr>
              <a:t>HOMEWORK       data_analysis.py   </a:t>
            </a:r>
          </a:p>
          <a:p>
            <a:r>
              <a:rPr lang="en-US" dirty="0">
                <a:solidFill>
                  <a:schemeClr val="tx1"/>
                </a:solidFill>
              </a:rPr>
              <a:t>Presentations         hello_world.cpp</a:t>
            </a:r>
          </a:p>
          <a:p>
            <a:r>
              <a:rPr lang="en-US" dirty="0">
                <a:solidFill>
                  <a:schemeClr val="tx1"/>
                </a:solidFill>
              </a:rPr>
              <a:t>README.txt          slurm_script.sh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AB8D5-6431-FE46-90EA-134F8C56664A}"/>
              </a:ext>
            </a:extLst>
          </p:cNvPr>
          <p:cNvSpPr txBox="1"/>
          <p:nvPr/>
        </p:nvSpPr>
        <p:spPr>
          <a:xfrm>
            <a:off x="2137868" y="1980478"/>
            <a:ext cx="158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Real world CLI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58B85-7942-3842-BDDA-FE15713DC634}"/>
              </a:ext>
            </a:extLst>
          </p:cNvPr>
          <p:cNvSpPr txBox="1"/>
          <p:nvPr/>
        </p:nvSpPr>
        <p:spPr>
          <a:xfrm>
            <a:off x="8375772" y="1976582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Documentation CLI</a:t>
            </a:r>
          </a:p>
        </p:txBody>
      </p:sp>
    </p:spTree>
    <p:extLst>
      <p:ext uri="{BB962C8B-B14F-4D97-AF65-F5344CB8AC3E}">
        <p14:creationId xmlns:p14="http://schemas.microsoft.com/office/powerpoint/2010/main" val="91189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5774-81AD-2149-9CCF-9DC9DA4C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HPC system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4AAD-68AB-2843-AAD5-71A46EE5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rc-help@colorado.edu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515142-5DF0-FC4E-8B81-9322FDC462B7}"/>
              </a:ext>
            </a:extLst>
          </p:cNvPr>
          <p:cNvGrpSpPr/>
          <p:nvPr/>
        </p:nvGrpSpPr>
        <p:grpSpPr>
          <a:xfrm>
            <a:off x="3680339" y="1903030"/>
            <a:ext cx="4831319" cy="1191492"/>
            <a:chOff x="840509" y="3057235"/>
            <a:chExt cx="2964874" cy="212609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340AD82-61A1-ED4A-A5B3-59F3324C6E9B}"/>
                </a:ext>
              </a:extLst>
            </p:cNvPr>
            <p:cNvSpPr/>
            <p:nvPr/>
          </p:nvSpPr>
          <p:spPr>
            <a:xfrm>
              <a:off x="840509" y="3057235"/>
              <a:ext cx="2964874" cy="212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B01F8B-A387-E940-B002-4F44A5256A14}"/>
                </a:ext>
              </a:extLst>
            </p:cNvPr>
            <p:cNvSpPr txBox="1"/>
            <p:nvPr/>
          </p:nvSpPr>
          <p:spPr>
            <a:xfrm>
              <a:off x="1057563" y="3327400"/>
              <a:ext cx="25307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Create a </a:t>
              </a:r>
              <a:r>
                <a:rPr lang="en-US" dirty="0">
                  <a:hlinkClick r:id="rId2"/>
                </a:rPr>
                <a:t>Research Computing account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up </a:t>
              </a:r>
              <a:r>
                <a:rPr lang="en-US" dirty="0">
                  <a:hlinkClick r:id="rId3"/>
                </a:rPr>
                <a:t>Duo 2-factor Authentication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Open a terminal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8376D8-D43C-8F4C-8B20-B3CD44B0DDED}"/>
              </a:ext>
            </a:extLst>
          </p:cNvPr>
          <p:cNvSpPr txBox="1"/>
          <p:nvPr/>
        </p:nvSpPr>
        <p:spPr>
          <a:xfrm>
            <a:off x="3038762" y="4253402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ssh is a secure way to access a computer over a network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FA39EE3-73A4-5445-B6AA-975A7E0AE333}"/>
              </a:ext>
            </a:extLst>
          </p:cNvPr>
          <p:cNvSpPr/>
          <p:nvPr/>
        </p:nvSpPr>
        <p:spPr>
          <a:xfrm flipH="1">
            <a:off x="5934132" y="3271141"/>
            <a:ext cx="323735" cy="41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8B606-FD19-4E41-9DDB-F84BA280D5FB}"/>
              </a:ext>
            </a:extLst>
          </p:cNvPr>
          <p:cNvSpPr txBox="1"/>
          <p:nvPr/>
        </p:nvSpPr>
        <p:spPr>
          <a:xfrm>
            <a:off x="3038762" y="5772670"/>
            <a:ext cx="576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one to submit jobs to Alpine (more on this later)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D453916-671A-3F42-B81B-BC0713E63D36}"/>
              </a:ext>
            </a:extLst>
          </p:cNvPr>
          <p:cNvSpPr/>
          <p:nvPr/>
        </p:nvSpPr>
        <p:spPr>
          <a:xfrm flipH="1">
            <a:off x="5913181" y="4824183"/>
            <a:ext cx="323735" cy="41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57685-3214-024A-80D0-6656F98826A2}"/>
              </a:ext>
            </a:extLst>
          </p:cNvPr>
          <p:cNvSpPr/>
          <p:nvPr/>
        </p:nvSpPr>
        <p:spPr>
          <a:xfrm>
            <a:off x="3172688" y="3818591"/>
            <a:ext cx="5652656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ssh username@login.rc.colorado.edu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259C4-57AF-0C41-AB81-06EE56A23864}"/>
              </a:ext>
            </a:extLst>
          </p:cNvPr>
          <p:cNvSpPr/>
          <p:nvPr/>
        </p:nvSpPr>
        <p:spPr>
          <a:xfrm>
            <a:off x="3172688" y="5382905"/>
            <a:ext cx="5652656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module load slurm/alpine</a:t>
            </a:r>
          </a:p>
        </p:txBody>
      </p:sp>
    </p:spTree>
    <p:extLst>
      <p:ext uri="{BB962C8B-B14F-4D97-AF65-F5344CB8AC3E}">
        <p14:creationId xmlns:p14="http://schemas.microsoft.com/office/powerpoint/2010/main" val="3679239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2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000000"/>
      </a:accent2>
      <a:accent3>
        <a:srgbClr val="B58B80"/>
      </a:accent3>
      <a:accent4>
        <a:srgbClr val="FFA941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{33CA403D-026C-BE41-B24F-3E0596DC19A1}tf10001123</Template>
  <TotalTime>2585</TotalTime>
  <Words>584</Words>
  <Application>Microsoft Macintosh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Lato</vt:lpstr>
      <vt:lpstr>Wingdings 2</vt:lpstr>
      <vt:lpstr>Dividend</vt:lpstr>
      <vt:lpstr>HPC Crash Course</vt:lpstr>
      <vt:lpstr>What do we want to achieve?</vt:lpstr>
      <vt:lpstr>What is an HPC system?</vt:lpstr>
      <vt:lpstr>Some Benefits of an HPC system</vt:lpstr>
      <vt:lpstr>Alpine Stats</vt:lpstr>
      <vt:lpstr>When should you use an HPC system?</vt:lpstr>
      <vt:lpstr>Command-line Interface (CLI)</vt:lpstr>
      <vt:lpstr>What does a CLI look like?</vt:lpstr>
      <vt:lpstr>Accessing an HPC system </vt:lpstr>
      <vt:lpstr>Parallel Concept</vt:lpstr>
      <vt:lpstr>Slurm Job scripts</vt:lpstr>
      <vt:lpstr>Submitting a slurm script</vt:lpstr>
      <vt:lpstr>Overview of HPC workflow</vt:lpstr>
      <vt:lpstr>Further Help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2022-12-16T03:47:36Z</dcterms:created>
  <dcterms:modified xsi:type="dcterms:W3CDTF">2022-12-17T22:52:39Z</dcterms:modified>
</cp:coreProperties>
</file>