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ages/versioned/r-ver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nix_targets_pipeline/tree/master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-medicinedri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Reproducible Data Science Environments with {rix}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Peng, Roger D. 2011. “Reproducible Research in Computational Science.” Science 334 (6060): 1226–27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Recording packages with {renv}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popular package for reproducibility, and very easy to use:</a:t>
            </a:r>
          </a:p>
          <a:p>
            <a:pPr lvl="0"/>
            <a:r>
              <a:rPr/>
              <a:t>Open an R session in the folder containing the scripts</a:t>
            </a:r>
          </a:p>
          <a:p>
            <a:pPr lvl="0"/>
            <a:r>
              <a:rPr/>
              <a:t>Run </a:t>
            </a:r>
            <a:r>
              <a:rPr>
                <a:latin typeface="Courier"/>
              </a:rPr>
              <a:t>renv::init()</a:t>
            </a:r>
            <a:r>
              <a:rPr/>
              <a:t> and check the folder for </a:t>
            </a:r>
            <a:r>
              <a:rPr>
                <a:latin typeface="Courier"/>
              </a:rPr>
              <a:t>renv.lock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Recording packages with {renv}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But:</a:t>
            </a:r>
          </a:p>
          <a:p>
            <a:pPr lvl="0" indent="-342900" marL="342900">
              <a:buAutoNum type="arabicPeriod"/>
            </a:pPr>
            <a:r>
              <a:rPr/>
              <a:t>Records, but does not restore the version of R</a:t>
            </a:r>
          </a:p>
          <a:p>
            <a:pPr lvl="0" indent="-342900" marL="342900">
              <a:buAutoNum type="arabicPeriod"/>
            </a:pPr>
            <a:r>
              <a:rPr/>
              <a:t>Installation of old packages can fail (due to missing OS-dependencies)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further with Docker: handling R and system-level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a containerisation tool that you install on your computer</a:t>
            </a:r>
          </a:p>
          <a:p>
            <a:pPr lvl="0"/>
            <a:r>
              <a:rPr/>
              <a:t>Docker allows you to build </a:t>
            </a:r>
            <a:r>
              <a:rPr i="1"/>
              <a:t>images</a:t>
            </a:r>
            <a:r>
              <a:rPr/>
              <a:t> and run </a:t>
            </a:r>
            <a:r>
              <a:rPr i="1"/>
              <a:t>containers</a:t>
            </a:r>
            <a:r>
              <a:rPr/>
              <a:t> (a container is an instance of an image)</a:t>
            </a:r>
          </a:p>
          <a:p>
            <a:pPr lvl="0"/>
            <a:r>
              <a:rPr/>
              <a:t>Docker images:</a:t>
            </a:r>
          </a:p>
          <a:p>
            <a:pPr lvl="1" indent="-342900" marL="685800">
              <a:buAutoNum type="arabicPeriod"/>
            </a:pPr>
            <a:r>
              <a:rPr/>
              <a:t>contain all the software and code needed for your project</a:t>
            </a:r>
          </a:p>
          <a:p>
            <a:pPr lvl="1" indent="-342900" marL="685800">
              <a:buAutoNum type="arabicPeriod"/>
            </a:pPr>
            <a:r>
              <a:rPr/>
              <a:t>are immutable (cannot be changed at run-time)</a:t>
            </a:r>
          </a:p>
          <a:p>
            <a:pPr lvl="1" indent="-342900" marL="685800">
              <a:buAutoNum type="arabicPeriod"/>
            </a:pPr>
            <a:r>
              <a:rPr/>
              <a:t>can be shared on- and offline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Docker: a panacea?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Docker is very useful and widely used</a:t>
            </a:r>
          </a:p>
          <a:p>
            <a:pPr lvl="0"/>
            <a:r>
              <a:rPr/>
              <a:t>But the entry cost is high (familiarity with Linux is recommended)</a:t>
            </a:r>
          </a:p>
          <a:p>
            <a:pPr lvl="0"/>
            <a:r>
              <a:rPr/>
              <a:t>Single point of failure (what happens if Docker gets bought, abandoned, etc? </a:t>
            </a:r>
            <a:r>
              <a:rPr b="1"/>
              <a:t>quite unlikely though</a:t>
            </a:r>
            <a:r>
              <a:rPr/>
              <a:t>)</a:t>
            </a:r>
          </a:p>
          <a:p>
            <a:pPr lvl="0"/>
            <a:r>
              <a:rPr/>
              <a:t>Not actually dealing with reproducibility per se, we’re “abusing” Docker in a way</a:t>
            </a:r>
          </a:p>
          <a:p>
            <a:pPr lvl="0"/>
            <a:r>
              <a:rPr/>
              <a:t>Btw, check out the </a:t>
            </a:r>
            <a:r>
              <a:rPr>
                <a:hlinkClick r:id="rId2"/>
              </a:rPr>
              <a:t>Rocker project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Nix package manager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Package manager: tool to install and manage </a:t>
            </a:r>
            <a:r>
              <a:rPr i="1"/>
              <a:t>packages</a:t>
            </a:r>
          </a:p>
          <a:p>
            <a:pPr lvl="0" indent="0" marL="0">
              <a:buNone/>
            </a:pPr>
            <a:r>
              <a:rPr/>
              <a:t>Package: any piece of software (not just R packages)</a:t>
            </a:r>
          </a:p>
          <a:p>
            <a:pPr lvl="0" indent="0" marL="0">
              <a:buNone/>
            </a:pPr>
            <a:r>
              <a:rPr/>
              <a:t>A popular package manager: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Nix package manager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Gold standard of reproducibilit: R, R packages and other dependencies must be managed</a:t>
            </a:r>
          </a:p>
          <a:p>
            <a:pPr lvl="0"/>
            <a:r>
              <a:rPr/>
              <a:t>Nix is a package manager actually focused on reproducible builds</a:t>
            </a:r>
          </a:p>
          <a:p>
            <a:pPr lvl="0"/>
            <a:r>
              <a:rPr/>
              <a:t>Nix deals with everything, with one single text file (called a Nix expression)!</a:t>
            </a:r>
          </a:p>
          <a:p>
            <a:pPr lvl="0"/>
            <a:r>
              <a:rPr/>
              <a:t>These Nix expressions </a:t>
            </a:r>
            <a:r>
              <a:rPr i="1"/>
              <a:t>always</a:t>
            </a:r>
            <a:r>
              <a:rPr/>
              <a:t> build the exact same output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website</a:t>
            </a:r>
            <a:r>
              <a:rPr/>
              <a:t>) makes writing Nix expression easy!</a:t>
            </a:r>
          </a:p>
          <a:p>
            <a:pPr lvl="0"/>
            <a:r>
              <a:rPr/>
              <a:t>Simply use the provided </a:t>
            </a:r>
            <a:r>
              <a:rPr>
                <a:latin typeface="Courier"/>
              </a:rPr>
              <a:t>rix()</a:t>
            </a:r>
            <a:r>
              <a:rPr/>
              <a:t> function: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"2025-01-27"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renv.lock</a:t>
            </a:r>
            <a:r>
              <a:rPr/>
              <a:t> files can also be used as starting points: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library(rix)
renv2nix(
  renv_lock_path = "path/to/original/renv_project/renv.lock",
  project_path = "path/to/rix_project",
  override_r_ver = "4.4.1" # &lt;- optional
)
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required R version and packages</a:t>
            </a:r>
          </a:p>
          <a:p>
            <a:pPr lvl="0"/>
            <a:r>
              <a:rPr/>
              <a:t>Optionally: more system packages, packages hosted on Github, or LaTeX packages</a:t>
            </a:r>
          </a:p>
          <a:p>
            <a:pPr lvl="0"/>
            <a:r>
              <a:rPr/>
              <a:t>Optionally: an IDE (Rstudio, Radian, VS Code or “other”)</a:t>
            </a:r>
          </a:p>
          <a:p>
            <a:pPr lvl="0"/>
            <a:r>
              <a:rPr/>
              <a:t>Work interactively in an (relavitely) isolated, project-specific and reproducible environment!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head of the statistics and data strategy departments at the Ministry of Research and Higher education in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generates a </a:t>
            </a:r>
            <a:r>
              <a:rPr>
                <a:latin typeface="Courier"/>
              </a:rPr>
              <a:t>default.nix</a:t>
            </a:r>
            <a:r>
              <a:rPr/>
              <a:t> file</a:t>
            </a:r>
          </a:p>
          <a:p>
            <a:pPr lvl="0"/>
            <a:r>
              <a:rPr/>
              <a:t>Build expressions using </a:t>
            </a:r>
            <a:r>
              <a:rPr>
                <a:latin typeface="Courier"/>
              </a:rPr>
              <a:t>nix-build</a:t>
            </a:r>
            <a:r>
              <a:rPr/>
              <a:t> (in terminal) or </a:t>
            </a:r>
            <a:r>
              <a:rPr>
                <a:latin typeface="Courier"/>
              </a:rPr>
              <a:t>rix::nix_build()</a:t>
            </a:r>
            <a:r>
              <a:rPr/>
              <a:t> from R</a:t>
            </a:r>
          </a:p>
          <a:p>
            <a:pPr lvl="0"/>
            <a:r>
              <a:rPr/>
              <a:t>“Drop” into the development environment using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Expressions can be generated even without Nix installed (with some caveats)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rix: reproducible development environments with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install specific versions of packages (write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Can install packages hosted on Github</a:t>
            </a:r>
          </a:p>
          <a:p>
            <a:pPr lvl="0"/>
            <a:r>
              <a:rPr/>
              <a:t>Many vignettes to get you started! </a:t>
            </a:r>
            <a:r>
              <a:rPr>
                <a:hlinkClick r:id="rId2"/>
              </a:rPr>
              <a:t>See here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Let’s check out </a:t>
            </a:r>
            <a:r>
              <a:rPr>
                <a:latin typeface="Courier"/>
              </a:rPr>
              <a:t>scripts/nix_expressions/rix_intro/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Non-interactive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makes it easy to run pipelines in the right environment</a:t>
            </a:r>
          </a:p>
          <a:p>
            <a:pPr lvl="0"/>
            <a:r>
              <a:rPr/>
              <a:t>(Little side note: the best tool to build pipelines in R is </a:t>
            </a:r>
            <a:r>
              <a:rPr>
                <a:latin typeface="Courier"/>
              </a:rPr>
              <a:t>{targets}</a:t>
            </a:r>
            <a:r>
              <a:rPr/>
              <a:t>)</a:t>
            </a:r>
          </a:p>
          <a:p>
            <a:pPr lvl="0"/>
            <a:r>
              <a:rPr/>
              <a:t>See </a:t>
            </a:r>
            <a:r>
              <a:rPr>
                <a:latin typeface="Courier"/>
              </a:rPr>
              <a:t>scripts/nix_expressions/nix_targets_pipeline</a:t>
            </a:r>
          </a:p>
          <a:p>
            <a:pPr lvl="0"/>
            <a:r>
              <a:rPr/>
              <a:t>Can also run the pipeline like so: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cd /absolute/path/to/pipeline/ &amp;&amp; nix-shell default.nix --run "Rscript -e 'targets::tar_make()'"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running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Possible to easily run a </a:t>
            </a:r>
            <a:r>
              <a:rPr>
                <a:latin typeface="Courier"/>
              </a:rPr>
              <a:t>{targets}</a:t>
            </a:r>
            <a:r>
              <a:rPr/>
              <a:t> pipeline on Github actions</a:t>
            </a:r>
          </a:p>
          <a:p>
            <a:pPr lvl="0"/>
            <a:r>
              <a:rPr/>
              <a:t>Simply run </a:t>
            </a:r>
            <a:r>
              <a:rPr>
                <a:latin typeface="Courier"/>
              </a:rPr>
              <a:t>rix::tar_nix_ga()</a:t>
            </a:r>
            <a:r>
              <a:rPr/>
              <a:t> to generate the required files</a:t>
            </a:r>
          </a:p>
          <a:p>
            <a:pPr lvl="0"/>
            <a:r>
              <a:rPr/>
              <a:t>Commit and push, and watch the actions run!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  <a:r>
              <a:rPr/>
              <a:t>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Nix and Github Actions: writing papers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Easy collaboration on papers as well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here</a:t>
            </a:r>
          </a:p>
          <a:p>
            <a:pPr lvl="0"/>
            <a:r>
              <a:rPr/>
              <a:t>Just focus on writing!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Very vast and complex topic!</a:t>
            </a:r>
          </a:p>
          <a:p>
            <a:pPr lvl="0"/>
            <a:r>
              <a:rPr/>
              <a:t>At the very least, generate an </a:t>
            </a:r>
            <a:r>
              <a:rPr>
                <a:latin typeface="Courier"/>
              </a:rPr>
              <a:t>renv.lock</a:t>
            </a:r>
            <a:r>
              <a:rPr/>
              <a:t> file</a:t>
            </a:r>
          </a:p>
          <a:p>
            <a:pPr lvl="0"/>
            <a:r>
              <a:rPr/>
              <a:t>Always possible to rebuild a Docker image in the future (either you, or someone else!)</a:t>
            </a:r>
          </a:p>
          <a:p>
            <a:pPr lvl="0"/>
            <a:r>
              <a:rPr/>
              <a:t>Consider using </a:t>
            </a:r>
            <a:r>
              <a:rPr>
                <a:latin typeface="Courier"/>
              </a:rPr>
              <a:t>{targets}</a:t>
            </a:r>
            <a:r>
              <a:rPr/>
              <a:t>: not only good for reproducibility, but also an amazing tool all around</a:t>
            </a:r>
          </a:p>
          <a:p>
            <a:pPr lvl="0"/>
            <a:r>
              <a:rPr/>
              <a:t>Long-term reproducibility: must use Docker or Nix (better: both!) and maintenance effort is required as well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 me if you have questions: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Twitter: @brodriguesco</a:t>
            </a:r>
          </a:p>
          <a:p>
            <a:pPr lvl="0"/>
            <a:r>
              <a:rPr/>
              <a:t>Mastodon: @brodriguesco@fosstodon.org</a:t>
            </a:r>
          </a:p>
          <a:p>
            <a:pPr lvl="0"/>
            <a:r>
              <a:rPr/>
              <a:t>Blog: www.brodrigues.co</a:t>
            </a:r>
          </a:p>
          <a:p>
            <a:pPr lvl="0"/>
            <a:r>
              <a:rPr/>
              <a:t>Book: www.raps-with-r.dev</a:t>
            </a:r>
          </a:p>
          <a:p>
            <a:pPr lvl="0"/>
            <a:r>
              <a:rPr/>
              <a:t>rix: https://docs.ropensci.org/rix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Thank you!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pic>
        <p:nvPicPr>
          <p:cNvPr descr="images/luxembou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Intro: Who am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available online at </a:t>
            </a:r>
          </a:p>
          <a:p>
            <a:pPr lvl="0" indent="0" marL="0">
              <a:buNone/>
            </a:pPr>
            <a:r>
              <a:rPr/>
              <a:t>Code available at: </a:t>
            </a:r>
            <a:r>
              <a:rPr>
                <a:hlinkClick r:id="rId2"/>
              </a:rPr>
              <a:t>https://github.com/b-rodrigues/r-medicine-rix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I want to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Identify </a:t>
            </a:r>
            <a:r>
              <a:rPr i="1"/>
              <a:t>what</a:t>
            </a:r>
            <a:r>
              <a:rPr/>
              <a:t> must be managed for reproducibility</a:t>
            </a:r>
          </a:p>
          <a:p>
            <a:pPr lvl="0"/>
            <a:r>
              <a:rPr/>
              <a:t>Give a short intro to {rix} and Nix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 mean by </a:t>
            </a:r>
            <a:r>
              <a:rPr i="1"/>
              <a:t>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Ability to recover </a:t>
            </a:r>
            <a:r>
              <a:rPr i="1"/>
              <a:t>exactly</a:t>
            </a:r>
            <a:r>
              <a:rPr/>
              <a:t> the same results from an analysis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Turning our analysis reproducible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need to answer these questions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-342900" marL="342900">
              <a:buAutoNum type="arabicPeriod"/>
            </a:pPr>
            <a:r>
              <a:rPr/>
              <a:t>How easy would it be for someone else to rerun the analysis?</a:t>
            </a:r>
          </a:p>
          <a:p>
            <a:pPr lvl="0" indent="-342900" marL="342900">
              <a:buAutoNum type="arabicPeriod"/>
            </a:pPr>
            <a:r>
              <a:rPr/>
              <a:t>How easy would it be to update the project?</a:t>
            </a:r>
          </a:p>
          <a:p>
            <a:pPr lvl="0" indent="-342900" marL="342900">
              <a:buAutoNum type="arabicPeriod"/>
            </a:pPr>
            <a:r>
              <a:rPr/>
              <a:t>How easy would it be to reuse this code for another project?</a:t>
            </a:r>
          </a:p>
          <a:p>
            <a:pPr lvl="0" indent="-342900" marL="342900">
              <a:buAutoNum type="arabicPeriod"/>
            </a:pPr>
            <a:r>
              <a:rPr/>
              <a:t>What guarantee do we have that the output is stable through time?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are the 4 main things influencing an analysis’ reproducibility:</a:t>
            </a:r>
          </a:p>
          <a:p>
            <a:pPr lvl="0"/>
            <a:r>
              <a:rPr/>
              <a:t>Version of R used</a:t>
            </a:r>
          </a:p>
          <a:p>
            <a:pPr lvl="0"/>
            <a:r>
              <a:rPr/>
              <a:t>Versions of packages used</a:t>
            </a:r>
          </a:p>
          <a:p>
            <a:pPr lvl="0"/>
            <a:r>
              <a:rPr/>
              <a:t>Operating system</a:t>
            </a:r>
          </a:p>
          <a:p>
            <a:pPr lvl="0"/>
            <a:r>
              <a:rPr/>
              <a:t>Hardware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Reproducibility is on a continuum (2/2)</a:t>
            </a:r>
          </a:p>
        </p:txBody>
      </p:sp>
      <p:pic>
        <p:nvPicPr>
          <p:cNvPr descr="images/repro_spectru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Reproducible Data Science Environments with {rix}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