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.gd/repro_basf" TargetMode="External" /><Relationship Id="rId3" Type="http://schemas.openxmlformats.org/officeDocument/2006/relationships/hyperlink" Target="https://github.com/b-rodrigues/repro_basf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NixOS/nixpkgs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nix_targets_pipeline/tree/master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fully reproducible data science environments for R and python with ease using nix, rix, and Docker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an </a:t>
            </a:r>
            <a:r>
              <a:rPr>
                <a:latin typeface="Courier"/>
              </a:rPr>
              <a:t>renv.lock</a:t>
            </a:r>
            <a:r>
              <a:rPr/>
              <a:t> file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{
"R": {
  "Version": "4.2.2",
  "Repositories": [
  {
   "Name": "CRAN",
   "URL": "https://packagemanager.rstudio.com/all/latest"
  }
  ]
},
"Packages": {
  "MASS": {
    "Package": "MASS",
    "Version": "7.3-58.1",
    "Source": "Repository",
    "Repository": "CRAN",
    "Hash": "762e1804143a332333c054759f89a706",
    "Requirements": []
  },
  "Matrix": {
    "Package": "Matrix",
    "Version": "1.5-1",
    "Source": "Repository",
    "Repository": "CRAN",
    "Hash": "539dc0c0c05636812f1080f473d2c177",
    "Requirements": [
      "lattice"
    ]
    ***and many more packages***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Restoring a library using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 not just a record</a:t>
            </a:r>
          </a:p>
          <a:p>
            <a:pPr lvl="0"/>
            <a:r>
              <a:rPr/>
              <a:t>Can be used to restore as well!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renv::restore()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{renv}</a:t>
            </a:r>
            <a:r>
              <a:rPr/>
              <a:t> alone by itself is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Shortcomings: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Records, but does not restore the version of R</a:t>
            </a:r>
          </a:p>
          <a:p>
            <a:pPr lvl="0" indent="-342900" marL="342900">
              <a:buAutoNum type="arabicPeriod"/>
            </a:pPr>
            <a:r>
              <a:rPr/>
              <a:t>Installation of old packages can fail (due to missing OS-dependencies)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but…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Generating a </a:t>
            </a:r>
            <a:r>
              <a:rPr>
                <a:latin typeface="Courier"/>
              </a:rPr>
              <a:t>renv.lock</a:t>
            </a:r>
            <a:r>
              <a:rPr/>
              <a:t> file is “free”</a:t>
            </a:r>
          </a:p>
          <a:p>
            <a:pPr lvl="0" indent="-342900" marL="342900">
              <a:buAutoNum type="arabicPeriod"/>
            </a:pPr>
            <a:r>
              <a:rPr/>
              <a:t>Provides a blueprint for dockerizing our pipeline</a:t>
            </a:r>
          </a:p>
          <a:p>
            <a:pPr lvl="0" indent="-342900" marL="342900">
              <a:buAutoNum type="arabicPeriod"/>
            </a:pPr>
            <a:r>
              <a:rPr/>
              <a:t>Creates a project-specific library (no interferences)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further with Docker: handling R and system-level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a containerisation tool</a:t>
            </a:r>
          </a:p>
          <a:p>
            <a:pPr lvl="0"/>
            <a:r>
              <a:rPr/>
              <a:t>Docker allows you to build </a:t>
            </a:r>
            <a:r>
              <a:rPr i="1"/>
              <a:t>images</a:t>
            </a:r>
            <a:r>
              <a:rPr/>
              <a:t> and run </a:t>
            </a:r>
            <a:r>
              <a:rPr i="1"/>
              <a:t>containers</a:t>
            </a:r>
            <a:r>
              <a:rPr/>
              <a:t> (a container is an instance of an image)</a:t>
            </a:r>
          </a:p>
          <a:p>
            <a:pPr lvl="0"/>
            <a:r>
              <a:rPr/>
              <a:t>Docker images:</a:t>
            </a:r>
          </a:p>
          <a:p>
            <a:pPr lvl="1" indent="-342900" marL="685800">
              <a:buAutoNum type="arabicPeriod"/>
            </a:pPr>
            <a:r>
              <a:rPr/>
              <a:t>contain all the software and code needed for your project</a:t>
            </a:r>
          </a:p>
          <a:p>
            <a:pPr lvl="1" indent="-342900" marL="685800">
              <a:buAutoNum type="arabicPeriod"/>
            </a:pPr>
            <a:r>
              <a:rPr/>
              <a:t>are immutable (cannot be changed at run-time)</a:t>
            </a:r>
          </a:p>
          <a:p>
            <a:pPr lvl="1" indent="-342900" marL="685800">
              <a:buAutoNum type="arabicPeriod"/>
            </a:pPr>
            <a:r>
              <a:rPr/>
              <a:t>can be shared on- and offline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Without Docker</a:t>
            </a:r>
          </a:p>
        </p:txBody>
      </p:sp>
      <p:pic>
        <p:nvPicPr>
          <p:cNvPr descr="images/without_dock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193800"/>
            <a:ext cx="5105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Docker</a:t>
            </a:r>
          </a:p>
        </p:txBody>
      </p:sp>
      <p:pic>
        <p:nvPicPr>
          <p:cNvPr descr="images/with_dock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could look like this:</a:t>
            </a:r>
          </a:p>
          <a:p>
            <a:pPr lvl="0"/>
            <a:r>
              <a:rPr/>
              <a:t>At image build-time:</a:t>
            </a:r>
          </a:p>
          <a:p>
            <a:pPr lvl="1" indent="-342900" marL="685800">
              <a:buAutoNum type="arabicPeriod"/>
            </a:pPr>
            <a:r>
              <a:rPr/>
              <a:t>install R (or use an image that ships R)</a:t>
            </a:r>
          </a:p>
          <a:p>
            <a:pPr lvl="1" indent="-342900" marL="685800">
              <a:buAutoNum type="arabicPeriod"/>
            </a:pPr>
            <a:r>
              <a:rPr/>
              <a:t>install packages (using our </a:t>
            </a:r>
            <a:r>
              <a:rPr>
                <a:latin typeface="Courier"/>
              </a:rPr>
              <a:t>renv.lock</a:t>
            </a:r>
            <a:r>
              <a:rPr/>
              <a:t> file)</a:t>
            </a:r>
          </a:p>
          <a:p>
            <a:pPr lvl="1" indent="-342900" marL="685800">
              <a:buAutoNum type="arabicPeriod"/>
            </a:pPr>
            <a:r>
              <a:rPr/>
              <a:t>copy all scripts to the image</a:t>
            </a:r>
          </a:p>
          <a:p>
            <a:pPr lvl="1" indent="-342900" marL="685800">
              <a:buAutoNum type="arabicPeriod"/>
            </a:pPr>
            <a:r>
              <a:rPr/>
              <a:t>run the analysis using </a:t>
            </a:r>
            <a:r>
              <a:rPr>
                <a:latin typeface="Courier"/>
              </a:rPr>
              <a:t>targets::tar_make()</a:t>
            </a:r>
          </a:p>
          <a:p>
            <a:pPr lvl="0"/>
            <a:r>
              <a:rPr/>
              <a:t>At container run-time:</a:t>
            </a:r>
          </a:p>
          <a:p>
            <a:pPr lvl="1" indent="-342900" marL="685800">
              <a:buAutoNum type="arabicPeriod"/>
            </a:pPr>
            <a:r>
              <a:rPr/>
              <a:t>copy the outputs of the analysis from the container to your computer</a:t>
            </a:r>
          </a:p>
          <a:p>
            <a:pPr lvl="1" indent="-342900" marL="685800">
              <a:buAutoNum type="arabicPeriod"/>
            </a:pPr>
            <a:r>
              <a:rPr/>
              <a:t>possible to “log-in” into a running container to inspect code and outputs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Restoring package with </a:t>
            </a:r>
            <a:r>
              <a:rPr>
                <a:latin typeface="Courier"/>
              </a:rPr>
              <a:t>{renv}</a:t>
            </a:r>
            <a:r>
              <a:rPr/>
              <a:t> can be tricky:</a:t>
            </a:r>
          </a:p>
          <a:p>
            <a:pPr lvl="0" indent="0">
              <a:buNone/>
            </a:pPr>
            <a:r>
              <a:rPr>
                <a:latin typeface="Courier"/>
              </a:rPr>
              <a:t>#&gt; * installing *source* package ‘ModelMetrics’ ...
#&gt; ** package ‘ModelMetrics’ successfully unpacked and MD5 sums checked
#&gt; ** using staged installation
#&gt; ** libs
#&gt; /usr/bin/clang++ -std=gnu++11 -I"/opt/R-devel/lib64/R/include" -DNDEBUG -I'/home/docker/R/Rcpp/include' -I/usr/local/include -fpic -g -O2 -c RcppExports.cpp -o RcppExports.o
#&gt; /usr/bin/clang++ -std=gnu++11 -I"/opt/R-devel/lib64/R/include" -DNDEBUG -I'/home/docker/R/Rcpp/include' -I/usr/local/include -fpic -g -O2 -c auc_.cpp -o auc_.o
#&gt; auc_.cpp:2:10: fatal error: 'omp.h' file not found
#&gt; #include
#&gt; ^~~~~~~
#&gt; 1 error generated.
#&gt; make: *** [/opt/R-devel/lib64/R/etc/Makeconf:178: auc_.o] Error 1
#&gt; ERROR: compilation failed for package ‘ModelMetrics’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older the </a:t>
            </a:r>
            <a:r>
              <a:rPr>
                <a:latin typeface="Courier"/>
              </a:rPr>
              <a:t>renv.lock</a:t>
            </a:r>
            <a:r>
              <a:rPr/>
              <a:t> file, the harder to restore!</a:t>
            </a:r>
          </a:p>
          <a:p>
            <a:pPr lvl="0"/>
            <a:r>
              <a:rPr/>
              <a:t>Gets very complicated if you add Python and/or other tools.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ALSO! Image build process not reproducible per se, only running containers is</a:t>
            </a:r>
          </a:p>
          <a:p>
            <a:pPr lvl="0"/>
            <a:r>
              <a:rPr/>
              <a:t>YOU need to make sure build process is reproducible (or store the built images)</a:t>
            </a:r>
          </a:p>
          <a:p>
            <a:pPr lvl="1" indent="-342900" marL="685800">
              <a:buAutoNum type="arabicPeriod"/>
            </a:pPr>
            <a:r>
              <a:rPr/>
              <a:t>Need to fix version of R</a:t>
            </a:r>
          </a:p>
          <a:p>
            <a:pPr lvl="1" indent="-342900" marL="685800">
              <a:buAutoNum type="arabicPeriod"/>
            </a:pPr>
            <a:r>
              <a:rPr/>
              <a:t>Base image layer becomes unsupported at some point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and data strategy departments at the Ministry of Research and Higher education in Luxembourg</a:t>
            </a:r>
          </a:p>
          <a:p>
            <a:pPr lvl="0" indent="0" marL="0">
              <a:buNone/>
            </a:pPr>
            <a:r>
              <a:rPr/>
              <a:t>Slides available online at </a:t>
            </a:r>
            <a:r>
              <a:rPr>
                <a:hlinkClick r:id="rId2"/>
              </a:rPr>
              <a:t>https://is.gd/repro_basf</a:t>
            </a:r>
          </a:p>
          <a:p>
            <a:pPr lvl="0" indent="0" marL="0">
              <a:buNone/>
            </a:pPr>
            <a:r>
              <a:rPr/>
              <a:t>Code available at: </a:t>
            </a:r>
            <a:r>
              <a:rPr>
                <a:hlinkClick r:id="rId3"/>
              </a:rPr>
              <a:t>https://github.com/b-rodrigues/repro_basf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very useful and widely used</a:t>
            </a:r>
          </a:p>
          <a:p>
            <a:pPr lvl="0"/>
            <a:r>
              <a:rPr/>
              <a:t>But the entry cost is high (familiarity with Linux is recommended)</a:t>
            </a:r>
          </a:p>
          <a:p>
            <a:pPr lvl="0"/>
            <a:r>
              <a:rPr/>
              <a:t>Single point of failure (what happens if Docker gets bought, abandoned, etc? </a:t>
            </a:r>
            <a:r>
              <a:rPr b="1"/>
              <a:t>quite unlikely though</a:t>
            </a:r>
            <a:r>
              <a:rPr/>
              <a:t>)</a:t>
            </a:r>
          </a:p>
          <a:p>
            <a:pPr lvl="0"/>
            <a:r>
              <a:rPr/>
              <a:t>Not actually dealing with reproducibility per se, we’re “abusing” Docker in a way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tool to install and manage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piece of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Reproducibility: R, R packages and other dependencies must be managed</a:t>
            </a:r>
          </a:p>
          <a:p>
            <a:pPr lvl="0"/>
            <a:r>
              <a:rPr/>
              <a:t>Nix deals with everything, with one single text file (called a Nix expression)!</a:t>
            </a:r>
          </a:p>
          <a:p>
            <a:pPr lvl="0"/>
            <a:r>
              <a:rPr/>
              <a:t>Nix is a package manager actually focused on reproducible builds</a:t>
            </a:r>
          </a:p>
          <a:p>
            <a:pPr lvl="0"/>
            <a:r>
              <a:rPr/>
              <a:t>These Nix expressions </a:t>
            </a:r>
            <a:r>
              <a:rPr i="1"/>
              <a:t>always</a:t>
            </a:r>
            <a:r>
              <a:rPr/>
              <a:t> build the exact same 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(1/6)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let
  pkgs = import (fetchTarball "https://github.com/NixOS/nixpkgs/archive/976fa3369d722e76f37c77493d99829540d43845.tar.gz") {};
  system_packages = builtins.attrValues {
    inherit (pkgs) R ;
  };
in
  pkgs.mkShell {
    buildInputs = [ system_packages ];
    shellHook = "R --vanilla";
  }</a:t>
            </a:r>
          </a:p>
          <a:p>
            <a:pPr lvl="0" indent="0" marL="0">
              <a:buNone/>
            </a:pPr>
            <a:r>
              <a:rPr/>
              <a:t>There’s a lot to discuss here!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Written in the Nix language (not discussed)</a:t>
            </a:r>
          </a:p>
          <a:p>
            <a:pPr lvl="0"/>
            <a:r>
              <a:rPr/>
              <a:t>Defines the repository to use (with a fixed revision)</a:t>
            </a:r>
          </a:p>
          <a:p>
            <a:pPr lvl="0"/>
            <a:r>
              <a:rPr/>
              <a:t>Lists packages to install</a:t>
            </a:r>
          </a:p>
          <a:p>
            <a:pPr lvl="0"/>
            <a:r>
              <a:rPr/>
              <a:t>Defines the output: a development shell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Software for Nix is defined as a mono-repository of tens of thousands of expressions on Github</a:t>
            </a:r>
          </a:p>
          <a:p>
            <a:pPr lvl="0"/>
            <a:r>
              <a:rPr/>
              <a:t>Github: we can use any commit to pin package versions for reproducibility!</a:t>
            </a:r>
          </a:p>
          <a:p>
            <a:pPr lvl="0"/>
            <a:r>
              <a:rPr/>
              <a:t>For example, the following commit installs R 4.3.1 and associated packages: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pkgs = import (fetchTarball "https://github.com/NixOS/nixpkgs/archive/976fa3369d722e76f37c77493d99829540d43845.tar.gz") {};</a:t>
            </a:r>
          </a:p>
          <a:p>
            <a:pPr lvl="0"/>
            <a:r>
              <a:rPr/>
              <a:t>Let’s take a look at the </a:t>
            </a:r>
            <a:r>
              <a:rPr>
                <a:hlinkClick r:id="rId2"/>
              </a:rPr>
              <a:t>repository</a:t>
            </a:r>
            <a:r>
              <a:rPr/>
              <a:t>…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system_packages</a:t>
            </a:r>
            <a:r>
              <a:rPr/>
              <a:t>: a variable that lists software to install</a:t>
            </a:r>
          </a:p>
          <a:p>
            <a:pPr lvl="0"/>
            <a:r>
              <a:rPr/>
              <a:t>In this case, only R: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system_packages = builtins.attrValues {
  inherit (pkgs) R ;
};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Finally, we define a shell: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pkgs.mkShell {
  buildInputs = [ system_packages ];
  shellHook = "R --vanilla";
}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This shell will come with the software defined in </a:t>
            </a:r>
            <a:r>
              <a:rPr>
                <a:latin typeface="Courier"/>
              </a:rPr>
              <a:t>system_packages</a:t>
            </a:r>
            <a:r>
              <a:rPr/>
              <a:t> (</a:t>
            </a:r>
            <a:r>
              <a:rPr>
                <a:latin typeface="Courier"/>
              </a:rPr>
              <a:t>buildInputs</a:t>
            </a:r>
            <a:r>
              <a:rPr/>
              <a:t>)</a:t>
            </a:r>
          </a:p>
          <a:p>
            <a:pPr lvl="0"/>
            <a:r>
              <a:rPr/>
              <a:t>And launch </a:t>
            </a:r>
            <a:r>
              <a:rPr>
                <a:latin typeface="Courier"/>
              </a:rPr>
              <a:t>R --vanilla</a:t>
            </a:r>
            <a:r>
              <a:rPr/>
              <a:t> when started (</a:t>
            </a:r>
            <a:r>
              <a:rPr>
                <a:latin typeface="Courier"/>
              </a:rPr>
              <a:t>shellHook</a:t>
            </a:r>
            <a:r>
              <a:rPr/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Writing these expressions requires learning a new language</a:t>
            </a:r>
          </a:p>
          <a:p>
            <a:pPr lvl="0"/>
            <a:r>
              <a:rPr/>
              <a:t>While incredibly powerful, if all we want are per-project reproducible dev shells…</a:t>
            </a:r>
          </a:p>
          <a:p>
            <a:pPr lvl="0"/>
            <a:r>
              <a:rPr/>
              <a:t>…then </a:t>
            </a:r>
            <a:r>
              <a:rPr>
                <a:latin typeface="Courier"/>
              </a:rPr>
              <a:t>{rix}</a:t>
            </a:r>
            <a:r>
              <a:rPr/>
              <a:t> will help!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Nix expressions can be used to install software</a:t>
            </a:r>
          </a:p>
          <a:p>
            <a:pPr lvl="0"/>
            <a:r>
              <a:rPr/>
              <a:t>But we will use them to build per-project development shells</a:t>
            </a:r>
          </a:p>
          <a:p>
            <a:pPr lvl="0"/>
            <a:r>
              <a:rPr/>
              <a:t>We will include R, LaTeX packages, or Quarto, Python, Julia….</a:t>
            </a:r>
          </a:p>
          <a:p>
            <a:pPr lvl="0"/>
            <a:r>
              <a:rPr/>
              <a:t>Nix takes care of installing every dependency down to the compiler!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 I want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 mean by </a:t>
            </a:r>
            <a:r>
              <a:rPr i="1"/>
              <a:t>reproducibility</a:t>
            </a:r>
          </a:p>
          <a:p>
            <a:pPr lvl="0"/>
            <a:r>
              <a:rPr/>
              <a:t>What is Nix, how it works and its complementary relationship to Docker</a:t>
            </a:r>
          </a:p>
          <a:p>
            <a:pPr lvl="0"/>
            <a:r>
              <a:rPr/>
              <a:t>What I will </a:t>
            </a:r>
            <a:r>
              <a:rPr i="1"/>
              <a:t>not</a:t>
            </a:r>
            <a:r>
              <a:rPr/>
              <a:t> discuss (but is very useful!):</a:t>
            </a:r>
          </a:p>
          <a:p>
            <a:pPr lvl="1"/>
            <a:r>
              <a:rPr/>
              <a:t>FP, Git, Documenting, testing and packaging code, build automation with </a:t>
            </a:r>
            <a:r>
              <a:rPr>
                <a:latin typeface="Courier"/>
              </a:rPr>
              <a:t>{targets}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makes writing Nix expression easy!</a:t>
            </a:r>
          </a:p>
          <a:p>
            <a:pPr lvl="0"/>
            <a:r>
              <a:rPr/>
              <a:t>Simply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"2025-02-17"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py_conf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py_version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"3.12"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py_pkgs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"polars"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"great-tables"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overwrite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be used as starting points: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optional
)
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required R version and packages</a:t>
            </a:r>
          </a:p>
          <a:p>
            <a:pPr lvl="0"/>
            <a:r>
              <a:rPr/>
              <a:t>Optionally: more system packages, packages hosted on Github, or LaTeX packages</a:t>
            </a:r>
          </a:p>
          <a:p>
            <a:pPr lvl="0"/>
            <a:r>
              <a:rPr/>
              <a:t>Optionally: an IDE (Rstudio, Radian, VS Code or “other”)</a:t>
            </a:r>
          </a:p>
          <a:p>
            <a:pPr lvl="0"/>
            <a:r>
              <a:rPr/>
              <a:t>Work interactively in an isolated, project-specific and reproducible environment!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Time for a demonstration, see </a:t>
            </a:r>
            <a:r>
              <a:rPr>
                <a:latin typeface="Courier"/>
              </a:rPr>
              <a:t>scripts/nix_expressions/docker/</a:t>
            </a:r>
          </a:p>
          <a:p>
            <a:pPr lvl="0"/>
            <a:r>
              <a:rPr/>
              <a:t>First outside of Docker</a:t>
            </a:r>
          </a:p>
          <a:p>
            <a:pPr lvl="0"/>
            <a:r>
              <a:rPr/>
              <a:t>Then we dockerize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you started! </a:t>
            </a:r>
            <a:r>
              <a:rPr>
                <a:hlinkClick r:id="rId2"/>
              </a:rPr>
              <a:t>See here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Let’s check out </a:t>
            </a:r>
            <a:r>
              <a:rPr>
                <a:latin typeface="Courier"/>
              </a:rPr>
              <a:t>scripts/nix_expressions/rix_intro/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Non-interactive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makes it easy to run pipelines in the right environment</a:t>
            </a:r>
          </a:p>
          <a:p>
            <a:pPr lvl="0"/>
            <a:r>
              <a:rPr/>
              <a:t>(Little side note: the best tool to build pipelines in R is </a:t>
            </a:r>
            <a:r>
              <a:rPr>
                <a:latin typeface="Courier"/>
              </a:rPr>
              <a:t>{targets}</a:t>
            </a:r>
            <a:r>
              <a:rPr/>
              <a:t>)</a:t>
            </a:r>
          </a:p>
          <a:p>
            <a:pPr lvl="0"/>
            <a:r>
              <a:rPr/>
              <a:t>See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Can also run the pipeline like so: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cd /absolute/path/to/pipeline/ &amp;&amp; nix-shell default.nix --run "Rscript -e 'targets::tar_make()'"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running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Possible to easily run a </a:t>
            </a:r>
            <a:r>
              <a:rPr>
                <a:latin typeface="Courier"/>
              </a:rPr>
              <a:t>{targets}</a:t>
            </a:r>
            <a:r>
              <a:rPr/>
              <a:t> pipeline on Github actions</a:t>
            </a:r>
          </a:p>
          <a:p>
            <a:pPr lvl="0"/>
            <a:r>
              <a:rPr/>
              <a:t>Simply run </a:t>
            </a:r>
            <a:r>
              <a:rPr>
                <a:latin typeface="Courier"/>
              </a:rPr>
              <a:t>rix::tar_nix_ga()</a:t>
            </a:r>
            <a:r>
              <a:rPr/>
              <a:t> to generate the required files</a:t>
            </a:r>
          </a:p>
          <a:p>
            <a:pPr lvl="0"/>
            <a:r>
              <a:rPr/>
              <a:t>Commit and push, and watch the actions run!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writing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Easy collaboration on papers as well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</a:p>
          <a:p>
            <a:pPr lvl="0"/>
            <a:r>
              <a:rPr/>
              <a:t>Just focus on writing!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Very vast and complex topic!</a:t>
            </a:r>
          </a:p>
          <a:p>
            <a:pPr lvl="0"/>
            <a:r>
              <a:rPr/>
              <a:t>At the very least, generate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  <a:p>
            <a:pPr lvl="0"/>
            <a:r>
              <a:rPr/>
              <a:t>Always possible to rebuild a Docker image in the future (either you, or someone else!)</a:t>
            </a:r>
          </a:p>
          <a:p>
            <a:pPr lvl="0"/>
            <a:r>
              <a:rPr/>
              <a:t>Consider using </a:t>
            </a:r>
            <a:r>
              <a:rPr>
                <a:latin typeface="Courier"/>
              </a:rPr>
              <a:t>{targets}</a:t>
            </a:r>
            <a:r>
              <a:rPr/>
              <a:t>: not only good for reproducibility, but also an amazing tool all around</a:t>
            </a:r>
          </a:p>
          <a:p>
            <a:pPr lvl="0"/>
            <a:r>
              <a:rPr/>
              <a:t>Long-term reproducibility: must use Docker or Nix (better: both!) and maintenance effort is required as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me 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@brodriguesco</a:t>
            </a:r>
          </a:p>
          <a:p>
            <a:pPr lvl="0"/>
            <a:r>
              <a:rPr/>
              <a:t>Mastodon: @brodriguesco@fosstodon.org</a:t>
            </a:r>
          </a:p>
          <a:p>
            <a:pPr lvl="0"/>
            <a:r>
              <a:rPr/>
              <a:t>Blog: www.brodrigues.co</a:t>
            </a:r>
          </a:p>
          <a:p>
            <a:pPr lvl="0"/>
            <a:r>
              <a:rPr/>
              <a:t>Book: www.raps-with-r.dev</a:t>
            </a:r>
          </a:p>
          <a:p>
            <a:pPr lvl="0"/>
            <a:r>
              <a:rPr/>
              <a:t>rix: https://docs.ropensci.org/rix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mean by </a:t>
            </a:r>
            <a:r>
              <a:rPr i="1"/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Ability to recover </a:t>
            </a:r>
            <a:r>
              <a:rPr i="1"/>
              <a:t>exactly</a:t>
            </a:r>
            <a:r>
              <a:rPr/>
              <a:t> the same results from an analysis</a:t>
            </a:r>
          </a:p>
          <a:p>
            <a:pPr lvl="0"/>
            <a:r>
              <a:rPr/>
              <a:t>Why would you want that?</a:t>
            </a:r>
          </a:p>
          <a:p>
            <a:pPr lvl="0"/>
            <a:r>
              <a:rPr/>
              <a:t>Auditing purposes</a:t>
            </a:r>
          </a:p>
          <a:p>
            <a:pPr lvl="0"/>
            <a:r>
              <a:rPr/>
              <a:t>Update of data (only impact must be from data update)</a:t>
            </a:r>
          </a:p>
          <a:p>
            <a:pPr lvl="0"/>
            <a:r>
              <a:rPr/>
              <a:t>Reproducibility as a cornerstone of science</a:t>
            </a:r>
          </a:p>
          <a:p>
            <a:pPr lvl="0"/>
            <a:r>
              <a:rPr/>
              <a:t>(Work on an immutable dev environment)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Turning our scripts reproducible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need to answer these questions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How easy would it be for someone else to rerun the analysis?</a:t>
            </a:r>
          </a:p>
          <a:p>
            <a:pPr lvl="0" indent="-342900" marL="342900">
              <a:buAutoNum type="arabicPeriod"/>
            </a:pPr>
            <a:r>
              <a:rPr/>
              <a:t>How easy would it be to update the project?</a:t>
            </a:r>
          </a:p>
          <a:p>
            <a:pPr lvl="0" indent="-342900" marL="342900">
              <a:buAutoNum type="arabicPeriod"/>
            </a:pPr>
            <a:r>
              <a:rPr/>
              <a:t>How easy would it be to reuse this code for another project?</a:t>
            </a:r>
          </a:p>
          <a:p>
            <a:pPr lvl="0" indent="-342900" marL="342900">
              <a:buAutoNum type="arabicPeriod"/>
            </a:pPr>
            <a:r>
              <a:rPr/>
              <a:t>What guarantee do we have that the output is stable through time?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the 4 main things influencing an analysis’ reproducibility:</a:t>
            </a:r>
          </a:p>
          <a:p>
            <a:pPr lvl="0"/>
            <a:r>
              <a:rPr/>
              <a:t>Version of R used</a:t>
            </a:r>
          </a:p>
          <a:p>
            <a:pPr lvl="0"/>
            <a:r>
              <a:rPr/>
              <a:t>Versions of packages used</a:t>
            </a:r>
          </a:p>
          <a:p>
            <a:pPr lvl="0"/>
            <a:r>
              <a:rPr/>
              <a:t>Operating system</a:t>
            </a:r>
          </a:p>
          <a:p>
            <a:pPr lvl="0"/>
            <a:r>
              <a:rPr/>
              <a:t>Hardware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(2/2)</a:t>
            </a:r>
          </a:p>
        </p:txBody>
      </p:sp>
      <p:pic>
        <p:nvPicPr>
          <p:cNvPr descr="images/repro_spectru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Peng, Roger D. 2011. “Reproducible Research in Computational Science.” Science 334 (6060): 1226–27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versioning with </a:t>
            </a:r>
            <a:r>
              <a:rPr>
                <a:latin typeface="Courier"/>
              </a:rPr>
              <a:t>renv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</a:t>
            </a:r>
            <a:r>
              <a:rPr/>
              <a:t> is commonly used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renv::init()</a:t>
            </a:r>
            <a:r>
              <a:rPr/>
              <a:t> to generate library snapshot as a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fully reproducible data science environments for R and python with ease using nix, rix, and Docker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