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.gd/repro_basf" TargetMode="External" /><Relationship Id="rId3" Type="http://schemas.openxmlformats.org/officeDocument/2006/relationships/hyperlink" Target="https://github.com/b-rodrigues/repro_basf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NixOS/nixpkgs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earch.nixos.org/packages?channel=unstable&amp;from=0&amp;size=50&amp;sort=relevance&amp;type=packages&amp;query=dplyr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aw.githubusercontent.com/b-rodrigues/rap4all/master/scripts/save_data.R" TargetMode="External" /><Relationship Id="rId3" Type="http://schemas.openxmlformats.org/officeDocument/2006/relationships/hyperlink" Target="https://raw.githubusercontent.com/b-rodrigues/rap4all/master/scripts/analysis.R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Building fully reproducible data science environments for R and python with ease using nix, rix, and Docker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and R version used with renv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>
                <a:latin typeface="Courier"/>
              </a:rPr>
              <a:t>renv.lock</a:t>
            </a:r>
            <a:r>
              <a:rPr/>
              <a:t> file in 2 steps!</a:t>
            </a:r>
          </a:p>
          <a:p>
            <a:pPr lvl="0"/>
            <a:r>
              <a:rPr/>
              <a:t>Open an R session in the folder containing the scripts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and check the folder for </a:t>
            </a:r>
            <a:r>
              <a:rPr>
                <a:latin typeface="Courier"/>
              </a:rPr>
              <a:t>renv.lock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(</a:t>
            </a:r>
            <a:r>
              <a:rPr>
                <a:latin typeface="Courier"/>
              </a:rPr>
              <a:t>renv::init()</a:t>
            </a:r>
            <a:r>
              <a:rPr/>
              <a:t> will take some time to run the first time)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an </a:t>
            </a:r>
            <a:r>
              <a:rPr>
                <a:latin typeface="Courier"/>
              </a:rPr>
              <a:t>renv.lock</a:t>
            </a:r>
            <a:r>
              <a:rPr/>
              <a:t> file looks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{
"R": {
  "Version": "4.2.2",
  "Repositories": [
  {
   "Name": "CRAN",
   "URL": "https://packagemanager.rstudio.com/all/latest"
  }
  ]
},
"Packages": {
  "MASS": {
    "Package": "MASS",
    "Version": "7.3-58.1",
    "Source": "Repository",
    "Repository": "CRAN",
    "Hash": "762e1804143a332333c054759f89a706",
    "Requirements": []
  },
  "Matrix": {
    "Package": "Matrix",
    "Version": "1.5-1",
    "Source": "Repository",
    "Repository": "CRAN",
    "Hash": "539dc0c0c05636812f1080f473d2c177",
    "Requirements": [
      "lattice"
    ]
    ***and many more packages***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Restoring a library using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 not just a record</a:t>
            </a:r>
          </a:p>
          <a:p>
            <a:pPr lvl="0"/>
            <a:r>
              <a:rPr/>
              <a:t>Can be used to restore as well!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renv::restore()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{renv}</a:t>
            </a:r>
            <a:r>
              <a:rPr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Shortcomings: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but…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Generating a </a:t>
            </a:r>
            <a:r>
              <a:rPr>
                <a:latin typeface="Courier"/>
              </a:rPr>
              <a:t>renv.lock</a:t>
            </a:r>
            <a:r>
              <a:rPr/>
              <a:t> file is “free”</a:t>
            </a:r>
          </a:p>
          <a:p>
            <a:pPr lvl="0" indent="-342900" marL="342900">
              <a:buAutoNum type="arabicPeriod"/>
            </a:pPr>
            <a:r>
              <a:rPr/>
              <a:t>Provides a blueprint for dockerizing our pipeline</a:t>
            </a:r>
          </a:p>
          <a:p>
            <a:pPr lvl="0" indent="-342900" marL="342900">
              <a:buAutoNum type="arabicPeriod"/>
            </a:pPr>
            <a:r>
              <a:rPr/>
              <a:t>Creates a project-specific library (no interferences)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 that you install on your computer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“Hello, Docker!”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by creating a so-called Dockerfile</a:t>
            </a:r>
          </a:p>
          <a:p>
            <a:pPr lvl="0"/>
            <a:r>
              <a:rPr/>
              <a:t>Dockerfile = recipe for an image, starts off an existing </a:t>
            </a:r>
            <a:r>
              <a:rPr b="1"/>
              <a:t>base image</a:t>
            </a:r>
          </a:p>
          <a:p>
            <a:pPr lvl="0"/>
            <a:r>
              <a:rPr/>
              <a:t>Build the image: </a:t>
            </a:r>
            <a:r>
              <a:rPr>
                <a:latin typeface="Courier"/>
              </a:rPr>
              <a:t>docker build -t hello .</a:t>
            </a:r>
          </a:p>
          <a:p>
            <a:pPr lvl="0"/>
            <a:r>
              <a:rPr/>
              <a:t>Run a container: </a:t>
            </a:r>
            <a:r>
              <a:rPr>
                <a:latin typeface="Courier"/>
              </a:rPr>
              <a:t>docker run --rm --name hello_container hello</a:t>
            </a:r>
          </a:p>
          <a:p>
            <a:pPr lvl="0"/>
            <a:r>
              <a:rPr>
                <a:latin typeface="Courier"/>
              </a:rPr>
              <a:t>--rm</a:t>
            </a:r>
            <a:r>
              <a:rPr/>
              <a:t>: remove the container after running</a:t>
            </a:r>
          </a:p>
          <a:p>
            <a:pPr lvl="0"/>
            <a:r>
              <a:rPr>
                <a:latin typeface="Courier"/>
              </a:rPr>
              <a:t>--name some_name</a:t>
            </a:r>
            <a:r>
              <a:rPr/>
              <a:t>: name your container </a:t>
            </a:r>
            <a:r>
              <a:rPr>
                <a:latin typeface="Courier"/>
              </a:rPr>
              <a:t>some_name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Without Docker</a:t>
            </a:r>
          </a:p>
        </p:txBody>
      </p:sp>
      <p:pic>
        <p:nvPicPr>
          <p:cNvPr descr="images/without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Docker</a:t>
            </a:r>
          </a:p>
        </p:txBody>
      </p:sp>
      <p:pic>
        <p:nvPicPr>
          <p:cNvPr descr="images/with_dock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44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image build-time:</a:t>
            </a:r>
          </a:p>
          <a:p>
            <a:pPr lvl="1" indent="-342900" marL="685800">
              <a:buAutoNum type="arabicPeriod"/>
            </a:pPr>
            <a:r>
              <a:rPr/>
              <a:t>install R (or use an image that ships R)</a:t>
            </a:r>
          </a:p>
          <a:p>
            <a:pPr lvl="1" indent="-342900" marL="685800">
              <a:buAutoNum type="arabicPeriod"/>
            </a:pPr>
            <a:r>
              <a:rPr/>
              <a:t>install packages (using our </a:t>
            </a:r>
            <a:r>
              <a:rPr>
                <a:latin typeface="Courier"/>
              </a:rPr>
              <a:t>renv.lock</a:t>
            </a:r>
            <a:r>
              <a:rPr/>
              <a:t> file)</a:t>
            </a:r>
          </a:p>
          <a:p>
            <a:pPr lvl="1" indent="-342900" marL="685800">
              <a:buAutoNum type="arabicPeriod"/>
            </a:pPr>
            <a:r>
              <a:rPr/>
              <a:t>copy all scripts to the image</a:t>
            </a:r>
          </a:p>
          <a:p>
            <a:pPr lvl="1" indent="-342900" marL="685800">
              <a:buAutoNum type="arabicPeriod"/>
            </a:pPr>
            <a:r>
              <a:rPr/>
              <a:t>run the analysis using </a:t>
            </a:r>
            <a:r>
              <a:rPr>
                <a:latin typeface="Courier"/>
              </a:rPr>
              <a:t>targets::tar_make()</a:t>
            </a:r>
          </a:p>
          <a:p>
            <a:pPr lvl="0"/>
            <a:r>
              <a:rPr/>
              <a:t>At container run-time:</a:t>
            </a:r>
          </a:p>
          <a:p>
            <a:pPr lvl="1" indent="-342900" marL="685800">
              <a:buAutoNum type="arabicPeriod"/>
            </a:pPr>
            <a:r>
              <a:rPr/>
              <a:t>copy the outputs of the analysis from the container to your computer</a:t>
            </a:r>
          </a:p>
          <a:p>
            <a:pPr lvl="1" indent="-342900" marL="685800">
              <a:buAutoNum type="arabicPeriod"/>
            </a:pPr>
            <a:r>
              <a:rPr/>
              <a:t>possible to “log-in” into a running container to inspect code and outputs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  <a:p>
            <a:pPr lvl="0" indent="0" marL="0">
              <a:buNone/>
            </a:pPr>
            <a:r>
              <a:rPr/>
              <a:t>Slides available online at </a:t>
            </a:r>
            <a:r>
              <a:rPr>
                <a:hlinkClick r:id="rId2"/>
              </a:rPr>
              <a:t>https://is.gd/repro_basf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3"/>
              </a:rPr>
              <a:t>https://github.com/b-rodrigues/repro_basf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completed and built image can be shared, or just the Dockerfile (and users can then rebuild the image)</a:t>
            </a:r>
          </a:p>
          <a:p>
            <a:pPr lvl="0"/>
            <a:r>
              <a:rPr/>
              <a:t>The outputs will always stay the same!</a:t>
            </a:r>
          </a:p>
          <a:p>
            <a:pPr lvl="0"/>
            <a:r>
              <a:rPr/>
              <a:t>Working interactively using Docker can be challenging though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Dockerizing a project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But! Image build process not reproducible per se, only running containers is</a:t>
            </a:r>
          </a:p>
          <a:p>
            <a:pPr lvl="0"/>
            <a:r>
              <a:rPr/>
              <a:t>YOU need to make sure build process is reproducible (or store the built images)</a:t>
            </a:r>
          </a:p>
          <a:p>
            <a:pPr lvl="1" indent="-342900" marL="685800">
              <a:buAutoNum type="arabicPeriod"/>
            </a:pPr>
            <a:r>
              <a:rPr/>
              <a:t>Need to fix version of R</a:t>
            </a:r>
          </a:p>
          <a:p>
            <a:pPr lvl="1" indent="-342900" marL="685800">
              <a:buAutoNum type="arabicPeriod"/>
            </a:pPr>
            <a:r>
              <a:rPr/>
              <a:t>Base image layer becomes unsupported at some point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Rocker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possible to build new images from other images</a:t>
            </a:r>
          </a:p>
          <a:p>
            <a:pPr lvl="0"/>
            <a:r>
              <a:rPr/>
              <a:t>The Rocker project provides many images with R, RStudio, Shiny, and other packages pre-installed</a:t>
            </a:r>
          </a:p>
          <a:p>
            <a:pPr lvl="0"/>
            <a:r>
              <a:rPr/>
              <a:t>I recommend the </a:t>
            </a:r>
            <a:r>
              <a:rPr>
                <a:hlinkClick r:id="rId2"/>
              </a:rPr>
              <a:t>“r-ver”</a:t>
            </a:r>
            <a:r>
              <a:rPr/>
              <a:t> images, specifically made for reproducibility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Docker: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Reproducibility: R, R packages and other dependencies must be managed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(1/6)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let
  pkgs = import (fetchTarball "https://github.com/NixOS/nixpkgs/archive/976fa3369d722e76f37c77493d99829540d43845.tar.gz") {};
  system_packages = builtins.attrValues {
    inherit (pkgs) R ;
  };
in
  pkgs.mkShell {
    buildInputs = [ system_packages ];
    shellHook = "R --vanilla";
  }</a:t>
            </a:r>
          </a:p>
          <a:p>
            <a:pPr lvl="0" indent="0" marL="0">
              <a:buNone/>
            </a:pPr>
            <a:r>
              <a:rPr/>
              <a:t>There’s a lot to discuss here!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(2/6)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Written in the Nix language (not discussed)</a:t>
            </a:r>
          </a:p>
          <a:p>
            <a:pPr lvl="0"/>
            <a:r>
              <a:rPr/>
              <a:t>Defines the repository to use (with a fixed revision)</a:t>
            </a:r>
          </a:p>
          <a:p>
            <a:pPr lvl="0"/>
            <a:r>
              <a:rPr/>
              <a:t>Lists packages to install</a:t>
            </a:r>
          </a:p>
          <a:p>
            <a:pPr lvl="0"/>
            <a:r>
              <a:rPr/>
              <a:t>Defines the output: a development shell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(3/6)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Software for Nix is defined as a mono-repository of tens of thousands of expressions on Github</a:t>
            </a:r>
          </a:p>
          <a:p>
            <a:pPr lvl="0"/>
            <a:r>
              <a:rPr/>
              <a:t>Github: we can use any commit to pin package versions for reproducibility!</a:t>
            </a:r>
          </a:p>
          <a:p>
            <a:pPr lvl="0"/>
            <a:r>
              <a:rPr/>
              <a:t>For example, the following commit installs R 4.3.1 and associated packages: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 = import (fetchTarball "https://github.com/NixOS/nixpkgs/archive/976fa3369d722e76f37c77493d99829540d43845.tar.gz") {};</a:t>
            </a:r>
          </a:p>
          <a:p>
            <a:pPr lvl="0"/>
            <a:r>
              <a:rPr/>
              <a:t>Let’s take a look at the </a:t>
            </a:r>
            <a:r>
              <a:rPr>
                <a:hlinkClick r:id="rId2"/>
              </a:rPr>
              <a:t>repository</a:t>
            </a:r>
            <a:r>
              <a:rPr/>
              <a:t>…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(4/6)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system_packages</a:t>
            </a:r>
            <a:r>
              <a:rPr/>
              <a:t>: a variable that lists software to install</a:t>
            </a:r>
          </a:p>
          <a:p>
            <a:pPr lvl="0"/>
            <a:r>
              <a:rPr/>
              <a:t>In this case, only R: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system_packages = builtins.attrValues {
  inherit (pkgs) R ;
};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</a:t>
            </a:r>
            <a:r>
              <a:rPr i="1"/>
              <a:t>what</a:t>
            </a:r>
            <a:r>
              <a:rPr/>
              <a:t> must be managed for reproducibility</a:t>
            </a:r>
          </a:p>
          <a:p>
            <a:pPr lvl="0"/>
            <a:r>
              <a:rPr/>
              <a:t>Learn about the following tools to turn your projects reproducible</a:t>
            </a:r>
          </a:p>
          <a:p>
            <a:pPr lvl="1"/>
            <a:r>
              <a:rPr/>
              <a:t>{renv}, Docker and Nix</a:t>
            </a:r>
          </a:p>
          <a:p>
            <a:pPr lvl="0"/>
            <a:r>
              <a:rPr/>
              <a:t>What I will </a:t>
            </a:r>
            <a:r>
              <a:rPr i="1"/>
              <a:t>not</a:t>
            </a:r>
            <a:r>
              <a:rPr/>
              <a:t> discuss (but is very useful!):</a:t>
            </a:r>
          </a:p>
          <a:p>
            <a:pPr lvl="1"/>
            <a:r>
              <a:rPr/>
              <a:t>FP, Git, Documenting, testing and packaging code, build automation with {targets}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(5/6)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Finally, we define a shell: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pkgs.mkShell {
  buildInputs = [ system_packages ];
  shellHook = "R --vanilla";
}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This shell will come with the software defined in </a:t>
            </a:r>
            <a:r>
              <a:rPr>
                <a:latin typeface="Courier"/>
              </a:rPr>
              <a:t>system_packages</a:t>
            </a:r>
            <a:r>
              <a:rPr/>
              <a:t> (</a:t>
            </a:r>
            <a:r>
              <a:rPr>
                <a:latin typeface="Courier"/>
              </a:rPr>
              <a:t>buildInputs</a:t>
            </a:r>
            <a:r>
              <a:rPr/>
              <a:t>)</a:t>
            </a:r>
          </a:p>
          <a:p>
            <a:pPr lvl="0"/>
            <a:r>
              <a:rPr/>
              <a:t>And launch </a:t>
            </a:r>
            <a:r>
              <a:rPr>
                <a:latin typeface="Courier"/>
              </a:rPr>
              <a:t>R --vanilla</a:t>
            </a:r>
            <a:r>
              <a:rPr/>
              <a:t> when started (</a:t>
            </a:r>
            <a:r>
              <a:rPr>
                <a:latin typeface="Courier"/>
              </a:rPr>
              <a:t>shellHook</a:t>
            </a:r>
            <a:r>
              <a:rPr/>
              <a:t>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Nix expression (6/6)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Writing these expressions requires learning a new language</a:t>
            </a:r>
          </a:p>
          <a:p>
            <a:pPr lvl="0"/>
            <a:r>
              <a:rPr/>
              <a:t>While incredibly powerful, if all we want are per-project reproducible dev shells…</a:t>
            </a:r>
          </a:p>
          <a:p>
            <a:pPr lvl="0"/>
            <a:r>
              <a:rPr/>
              <a:t>…then </a:t>
            </a:r>
            <a:r>
              <a:rPr>
                <a:latin typeface="Courier"/>
              </a:rPr>
              <a:t>{rix}</a:t>
            </a:r>
            <a:r>
              <a:rPr/>
              <a:t> will help!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Nix expressions can be used to install software</a:t>
            </a:r>
          </a:p>
          <a:p>
            <a:pPr lvl="0"/>
            <a:r>
              <a:rPr/>
              <a:t>But we will use them to build per-project development shells</a:t>
            </a:r>
          </a:p>
          <a:p>
            <a:pPr lvl="0"/>
            <a:r>
              <a:rPr/>
              <a:t>We will include R, LaTeX packages, or Quarto, Python, Julia….</a:t>
            </a:r>
          </a:p>
          <a:p>
            <a:pPr lvl="0"/>
            <a:r>
              <a:rPr/>
              <a:t>Nix takes care of installing every dependency down to the compiler!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CRAN and Bioconductor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CRAN is the repository of R packages to extend the language</a:t>
            </a:r>
          </a:p>
          <a:p>
            <a:pPr lvl="0"/>
            <a:r>
              <a:rPr/>
              <a:t>As of writing, +20000 packages available</a:t>
            </a:r>
          </a:p>
          <a:p>
            <a:pPr lvl="0"/>
            <a:r>
              <a:rPr/>
              <a:t>Biocondcutor: repository with a focus on Bioinformatics: +2000 more packages</a:t>
            </a:r>
          </a:p>
          <a:p>
            <a:pPr lvl="0"/>
            <a:r>
              <a:rPr/>
              <a:t>Almost all available through </a:t>
            </a:r>
            <a:r>
              <a:rPr>
                <a:latin typeface="Courier"/>
              </a:rPr>
              <a:t>nixpkgs</a:t>
            </a:r>
            <a:r>
              <a:rPr/>
              <a:t> in the </a:t>
            </a:r>
            <a:r>
              <a:rPr>
                <a:latin typeface="Courier"/>
              </a:rPr>
              <a:t>rPackages</a:t>
            </a:r>
            <a:r>
              <a:rPr/>
              <a:t> set!</a:t>
            </a:r>
          </a:p>
          <a:p>
            <a:pPr lvl="0"/>
            <a:r>
              <a:rPr/>
              <a:t>Find packages </a:t>
            </a:r>
            <a:r>
              <a:rPr>
                <a:hlinkClick r:id="rId2"/>
              </a:rPr>
              <a:t>here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"4.3.1"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5E5E5E"/>
                </a:solidFill>
                <a:latin typeface="Courier"/>
              </a:rPr>
              <a:t>#date = "2025-01-27", &lt;- a date also works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isolated, project-specific and reproducible environment!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expressions using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“Drop” into the development environment using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  <a:p>
            <a:pPr lvl="0"/>
            <a:r>
              <a:rPr/>
              <a:t>Why would you want that?</a:t>
            </a:r>
          </a:p>
          <a:p>
            <a:pPr lvl="0"/>
            <a:r>
              <a:rPr/>
              <a:t>Auditing purposes</a:t>
            </a:r>
          </a:p>
          <a:p>
            <a:pPr lvl="0"/>
            <a:r>
              <a:rPr/>
              <a:t>Update of data (only impact must be from data update)</a:t>
            </a:r>
          </a:p>
          <a:p>
            <a:pPr lvl="0"/>
            <a:r>
              <a:rPr/>
              <a:t>Reproducibility as a cornerstone of science</a:t>
            </a:r>
          </a:p>
          <a:p>
            <a:pPr lvl="0"/>
            <a:r>
              <a:rPr/>
              <a:t>(Work on an immutable dev environment) . . .</a:t>
            </a:r>
          </a:p>
          <a:p>
            <a:pPr lvl="0"/>
            <a:r>
              <a:rPr/>
              <a:t>“But if I have the original script and data, what’s the problem?”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typical project’s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project: housing in Luxembourg</a:t>
            </a:r>
          </a:p>
          <a:p>
            <a:pPr lvl="0"/>
            <a:r>
              <a:rPr/>
              <a:t>Data to analyse: </a:t>
            </a:r>
            <a:r>
              <a:rPr>
                <a:latin typeface="Courier"/>
              </a:rPr>
              <a:t>vente-maison-2010-2021.xlsx</a:t>
            </a:r>
            <a:r>
              <a:rPr/>
              <a:t> in the </a:t>
            </a:r>
            <a:r>
              <a:rPr>
                <a:latin typeface="Courier"/>
              </a:rPr>
              <a:t>data</a:t>
            </a:r>
            <a:r>
              <a:rPr/>
              <a:t> folder</a:t>
            </a:r>
          </a:p>
          <a:p>
            <a:pPr lvl="0"/>
            <a:r>
              <a:rPr/>
              <a:t>2 scripts to analyse data (in the </a:t>
            </a:r>
            <a:r>
              <a:rPr>
                <a:latin typeface="Courier"/>
              </a:rPr>
              <a:t>scripts/project_start</a:t>
            </a:r>
            <a:r>
              <a:rPr/>
              <a:t> folder):</a:t>
            </a:r>
          </a:p>
          <a:p>
            <a:pPr lvl="1" indent="-342900" marL="685800">
              <a:buAutoNum type="arabicPeriod"/>
            </a:pPr>
            <a:r>
              <a:rPr/>
              <a:t>One to scrape the Excel file </a:t>
            </a:r>
            <a:r>
              <a:rPr>
                <a:hlinkClick r:id="rId2"/>
              </a:rPr>
              <a:t>save_data.R</a:t>
            </a:r>
          </a:p>
          <a:p>
            <a:pPr lvl="1" indent="-342900" marL="685800">
              <a:buAutoNum type="arabicPeriod"/>
            </a:pPr>
            <a:r>
              <a:rPr/>
              <a:t>One to analyse the data </a:t>
            </a:r>
            <a:r>
              <a:rPr>
                <a:hlinkClick r:id="rId3"/>
              </a:rPr>
              <a:t>analysis.R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start - What’s wrong with these scripts?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first two scripts -&gt; script-based workflow</a:t>
            </a:r>
          </a:p>
          <a:p>
            <a:pPr lvl="0"/>
            <a:r>
              <a:rPr/>
              <a:t>Just a long series of calls</a:t>
            </a:r>
          </a:p>
          <a:p>
            <a:pPr lvl="0"/>
            <a:r>
              <a:rPr/>
              <a:t>No functions</a:t>
            </a:r>
          </a:p>
          <a:p>
            <a:pPr lvl="1"/>
            <a:r>
              <a:rPr/>
              <a:t>difficult to re-use!</a:t>
            </a:r>
          </a:p>
          <a:p>
            <a:pPr lvl="1"/>
            <a:r>
              <a:rPr/>
              <a:t>difficult to test!</a:t>
            </a:r>
          </a:p>
          <a:p>
            <a:pPr lvl="1"/>
            <a:r>
              <a:rPr/>
              <a:t>difficult to parallelise!</a:t>
            </a:r>
          </a:p>
          <a:p>
            <a:pPr lvl="1"/>
            <a:r>
              <a:rPr/>
              <a:t>lots of repetition!</a:t>
            </a:r>
          </a:p>
          <a:p>
            <a:pPr lvl="0"/>
            <a:r>
              <a:rPr/>
              <a:t>Also: usually we want a report not just a script</a:t>
            </a:r>
          </a:p>
          <a:p>
            <a:pPr lvl="0"/>
            <a:r>
              <a:rPr/>
              <a:t>No record of package, nor R, versions used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scripts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fully reproducible data science environments for R and python with ease using nix, rix, and Docker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