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oe" TargetMode="External" /><Relationship Id="rId3" Type="http://schemas.openxmlformats.org/officeDocument/2006/relationships/hyperlink" Target="https://github.com/b-rodrigues/repro_boe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earch.nixos.org/packages?channel=unstable&amp;from=0&amp;size=50&amp;sort=relevance&amp;type=packages&amp;query=dplyr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b-rodrigues/rap4all/master/scripts/save_data.R" TargetMode="External" /><Relationship Id="rId3" Type="http://schemas.openxmlformats.org/officeDocument/2006/relationships/hyperlink" Target="https://raw.githubusercontent.com/b-rodrigues/rap4all/master/scripts/analysis.R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What’s up with reproducibility in R?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and R version used with 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>
                <a:latin typeface="Courier"/>
              </a:rPr>
              <a:t>renv.lock</a:t>
            </a:r>
            <a:r>
              <a:rPr/>
              <a:t> file in 2 steps!</a:t>
            </a:r>
          </a:p>
          <a:p>
            <a:pPr lvl="0"/>
            <a:r>
              <a:rPr/>
              <a:t>Open an R session in the folder containing the scripts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and check the folder for </a:t>
            </a:r>
            <a:r>
              <a:rPr>
                <a:latin typeface="Courier"/>
              </a:rPr>
              <a:t>renv.lock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renv::init()</a:t>
            </a:r>
            <a:r>
              <a:rPr/>
              <a:t> will take some time to run the first time)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 that you install on your computer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“Hello, Docker!”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by creating a so-called Dockerfile</a:t>
            </a:r>
          </a:p>
          <a:p>
            <a:pPr lvl="0"/>
            <a:r>
              <a:rPr/>
              <a:t>Dockerfile = recipe for an image, starts off an existing </a:t>
            </a:r>
            <a:r>
              <a:rPr b="1"/>
              <a:t>base image</a:t>
            </a:r>
          </a:p>
          <a:p>
            <a:pPr lvl="0"/>
            <a:r>
              <a:rPr/>
              <a:t>Build the image: </a:t>
            </a:r>
            <a:r>
              <a:rPr>
                <a:latin typeface="Courier"/>
              </a:rPr>
              <a:t>docker build -t hello .</a:t>
            </a:r>
          </a:p>
          <a:p>
            <a:pPr lvl="0"/>
            <a:r>
              <a:rPr/>
              <a:t>Run a container: </a:t>
            </a:r>
            <a:r>
              <a:rPr>
                <a:latin typeface="Courier"/>
              </a:rPr>
              <a:t>docker run --rm --name hello_container hello</a:t>
            </a:r>
          </a:p>
          <a:p>
            <a:pPr lvl="0"/>
            <a:r>
              <a:rPr>
                <a:latin typeface="Courier"/>
              </a:rPr>
              <a:t>--rm</a:t>
            </a:r>
            <a:r>
              <a:rPr/>
              <a:t>: remove the container after running</a:t>
            </a:r>
          </a:p>
          <a:p>
            <a:pPr lvl="0"/>
            <a:r>
              <a:rPr>
                <a:latin typeface="Courier"/>
              </a:rPr>
              <a:t>--name some_name</a:t>
            </a:r>
            <a:r>
              <a:rPr/>
              <a:t>: name your container </a:t>
            </a:r>
            <a:r>
              <a:rPr>
                <a:latin typeface="Courier"/>
              </a:rPr>
              <a:t>some_name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(or use an image that ships R)</a:t>
            </a:r>
          </a:p>
          <a:p>
            <a:pPr lvl="1" indent="-342900" marL="685800">
              <a:buAutoNum type="arabicPeriod"/>
            </a:pPr>
            <a:r>
              <a:rPr/>
              <a:t>install packages (using our </a:t>
            </a:r>
            <a:r>
              <a:rPr>
                <a:latin typeface="Courier"/>
              </a:rPr>
              <a:t>renv.lock</a:t>
            </a:r>
            <a:r>
              <a:rPr/>
              <a:t> file)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using </a:t>
            </a:r>
            <a:r>
              <a:rPr>
                <a:latin typeface="Courier"/>
              </a:rPr>
              <a:t>targets::tar_make()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“log-in” into a running container to inspect code and outputs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https://is.gd/repro_boe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https://github.com/b-rodrigues/repro_boe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completed and built image can be shared, or just the Dockerfile (and users can then rebuild the image)</a:t>
            </a:r>
          </a:p>
          <a:p>
            <a:pPr lvl="0"/>
            <a:r>
              <a:rPr/>
              <a:t>The outputs will always stay the same!</a:t>
            </a:r>
          </a:p>
          <a:p>
            <a:pPr lvl="0"/>
            <a:r>
              <a:rPr/>
              <a:t>Working interactively using Docker can be challenging though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Rocker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possible to build new images from other images</a:t>
            </a:r>
          </a:p>
          <a:p>
            <a:pPr lvl="0"/>
            <a:r>
              <a:rPr/>
              <a:t>The Rocker project provides many images with R, RStudio, Shiny, and other packages pre-installed</a:t>
            </a:r>
          </a:p>
          <a:p>
            <a:pPr lvl="0"/>
            <a:r>
              <a:rPr/>
              <a:t>I recommend the </a:t>
            </a:r>
            <a:r>
              <a:rPr>
                <a:hlinkClick r:id="rId2"/>
              </a:rPr>
              <a:t>“r-ver”</a:t>
            </a:r>
            <a:r>
              <a:rPr/>
              <a:t> images, specifically made for reproducibility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Docker: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Reproducibility: R, R packages and other dependencies must be managed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</a:t>
            </a:r>
            <a:r>
              <a:rPr i="1"/>
              <a:t>what</a:t>
            </a:r>
            <a:r>
              <a:rPr/>
              <a:t> must be managed for reproducibility</a:t>
            </a:r>
          </a:p>
          <a:p>
            <a:pPr lvl="0"/>
            <a:r>
              <a:rPr/>
              <a:t>Learn about the following tools to turn your projects reproducible</a:t>
            </a:r>
          </a:p>
          <a:p>
            <a:pPr lvl="1"/>
            <a:r>
              <a:rPr/>
              <a:t>{renv}, Docker and Nix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 with {targets}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CRAN and Bioconductor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CRAN is the repository of R packages to extend the language</a:t>
            </a:r>
          </a:p>
          <a:p>
            <a:pPr lvl="0"/>
            <a:r>
              <a:rPr/>
              <a:t>As of writing, +20000 packages available</a:t>
            </a:r>
          </a:p>
          <a:p>
            <a:pPr lvl="0"/>
            <a:r>
              <a:rPr/>
              <a:t>Biocondcutor: repository with a focus on Bioinformatics: +2000 more packages</a:t>
            </a:r>
          </a:p>
          <a:p>
            <a:pPr lvl="0"/>
            <a:r>
              <a:rPr/>
              <a:t>Almost all available through </a:t>
            </a:r>
            <a:r>
              <a:rPr>
                <a:latin typeface="Courier"/>
              </a:rPr>
              <a:t>nixpkgs</a:t>
            </a:r>
            <a:r>
              <a:rPr/>
              <a:t> in the </a:t>
            </a:r>
            <a:r>
              <a:rPr>
                <a:latin typeface="Courier"/>
              </a:rPr>
              <a:t>rPackages</a:t>
            </a:r>
            <a:r>
              <a:rPr/>
              <a:t> set!</a:t>
            </a:r>
          </a:p>
          <a:p>
            <a:pPr lvl="0"/>
            <a:r>
              <a:rPr/>
              <a:t>Find packages </a:t>
            </a:r>
            <a:r>
              <a:rPr>
                <a:hlinkClick r:id="rId2"/>
              </a:rPr>
              <a:t>here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"4.3.1"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#date = "2025-01-27", &lt;- a date also works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expressions using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“Drop” into the development environment using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Update of data (only impact must be from data update)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 . . .</a:t>
            </a:r>
          </a:p>
          <a:p>
            <a:pPr lvl="0"/>
            <a:r>
              <a:rPr/>
              <a:t>“But if I have the original script and data, what’s the problem?”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typical project’s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project: housing in Luxembourg</a:t>
            </a:r>
          </a:p>
          <a:p>
            <a:pPr lvl="0"/>
            <a:r>
              <a:rPr/>
              <a:t>Data to analyse: </a:t>
            </a:r>
            <a:r>
              <a:rPr>
                <a:latin typeface="Courier"/>
              </a:rPr>
              <a:t>vente-maison-2010-2021.xlsx</a:t>
            </a:r>
            <a:r>
              <a:rPr/>
              <a:t> in the </a:t>
            </a:r>
            <a:r>
              <a:rPr>
                <a:latin typeface="Courier"/>
              </a:rPr>
              <a:t>data</a:t>
            </a:r>
            <a:r>
              <a:rPr/>
              <a:t> folder</a:t>
            </a:r>
          </a:p>
          <a:p>
            <a:pPr lvl="0"/>
            <a:r>
              <a:rPr/>
              <a:t>2 scripts to analyse data (in the </a:t>
            </a:r>
            <a:r>
              <a:rPr>
                <a:latin typeface="Courier"/>
              </a:rPr>
              <a:t>scripts/project_start</a:t>
            </a:r>
            <a:r>
              <a:rPr/>
              <a:t> folder):</a:t>
            </a:r>
          </a:p>
          <a:p>
            <a:pPr lvl="1" indent="-342900" marL="685800">
              <a:buAutoNum type="arabicPeriod"/>
            </a:pPr>
            <a:r>
              <a:rPr/>
              <a:t>One to scrape the Excel file </a:t>
            </a:r>
            <a:r>
              <a:rPr>
                <a:hlinkClick r:id="rId2"/>
              </a:rPr>
              <a:t>save_data.R</a:t>
            </a:r>
          </a:p>
          <a:p>
            <a:pPr lvl="1" indent="-342900" marL="685800">
              <a:buAutoNum type="arabicPeriod"/>
            </a:pPr>
            <a:r>
              <a:rPr/>
              <a:t>One to analyse the data </a:t>
            </a:r>
            <a:r>
              <a:rPr>
                <a:hlinkClick r:id="rId3"/>
              </a:rPr>
              <a:t>analysis.R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start - What’s wrong with these scripts?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first two scripts -&gt; script-based workflow</a:t>
            </a:r>
          </a:p>
          <a:p>
            <a:pPr lvl="0"/>
            <a:r>
              <a:rPr/>
              <a:t>Just a long series of calls</a:t>
            </a:r>
          </a:p>
          <a:p>
            <a:pPr lvl="0"/>
            <a:r>
              <a:rPr/>
              <a:t>No functions</a:t>
            </a:r>
          </a:p>
          <a:p>
            <a:pPr lvl="1"/>
            <a:r>
              <a:rPr/>
              <a:t>difficult to re-use!</a:t>
            </a:r>
          </a:p>
          <a:p>
            <a:pPr lvl="1"/>
            <a:r>
              <a:rPr/>
              <a:t>difficult to test!</a:t>
            </a:r>
          </a:p>
          <a:p>
            <a:pPr lvl="1"/>
            <a:r>
              <a:rPr/>
              <a:t>difficult to parallelise!</a:t>
            </a:r>
          </a:p>
          <a:p>
            <a:pPr lvl="1"/>
            <a:r>
              <a:rPr/>
              <a:t>lots of repetition!</a:t>
            </a:r>
          </a:p>
          <a:p>
            <a:pPr lvl="0"/>
            <a:r>
              <a:rPr/>
              <a:t>Also: usually we want a report not just a script</a:t>
            </a:r>
          </a:p>
          <a:p>
            <a:pPr lvl="0"/>
            <a:r>
              <a:rPr/>
              <a:t>No record of package, nor R, versions used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up with reproducibility in R?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