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ixpress/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niv_eiffel" TargetMode="External" /><Relationship Id="rId3" Type="http://schemas.openxmlformats.org/officeDocument/2006/relationships/hyperlink" Target="https://github.com/b-rodrigues/repro_univ_eiffel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 : Peng, Roger D. 2011. “Reproducible Research in Computational Science.” Science 334 (6060): 1226–27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Enregistrer les packages avec {renv}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package le plus populaire pour la reproductibilité, et très simple d’utilisation :</a:t>
            </a:r>
          </a:p>
          <a:p>
            <a:pPr lvl="0"/>
            <a:r>
              <a:rPr/>
              <a:t>Ouvrir une session R dans le dossier contenant les scripts</a:t>
            </a:r>
          </a:p>
          <a:p>
            <a:pPr lvl="0"/>
            <a:r>
              <a:rPr/>
              <a:t>Exécuter </a:t>
            </a:r>
            <a:r>
              <a:rPr>
                <a:latin typeface="Courier"/>
              </a:rPr>
              <a:t>renv::init()</a:t>
            </a:r>
            <a:r>
              <a:rPr/>
              <a:t> et vérifier la présence du fichier </a:t>
            </a:r>
            <a:r>
              <a:rPr>
                <a:latin typeface="Courier"/>
              </a:rPr>
              <a:t>renv.lock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Enregistrer les packages avec {renv}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Mais :</a:t>
            </a:r>
          </a:p>
          <a:p>
            <a:pPr lvl="0" indent="-342900" marL="342900">
              <a:buAutoNum type="arabicPeriod"/>
            </a:pPr>
            <a:r>
              <a:rPr/>
              <a:t>Enregistre mais ne restaure pas la version de R</a:t>
            </a:r>
          </a:p>
          <a:p>
            <a:pPr lvl="0" indent="-342900" marL="342900">
              <a:buAutoNum type="arabicPeriod"/>
            </a:pPr>
            <a:r>
              <a:rPr/>
              <a:t>L’installation de vieux packages peut échouer (à cause de dépendances système manquantes)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Aller plus loin avec Docker : gérer R et les dépendances système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est un outil de conteneurisation à installer sur votre ordinateur</a:t>
            </a:r>
          </a:p>
          <a:p>
            <a:pPr lvl="0"/>
            <a:r>
              <a:rPr/>
              <a:t>Docker permet de créer des </a:t>
            </a:r>
            <a:r>
              <a:rPr i="1"/>
              <a:t>images</a:t>
            </a:r>
            <a:r>
              <a:rPr/>
              <a:t> et d’exécuter des </a:t>
            </a:r>
            <a:r>
              <a:rPr i="1"/>
              <a:t>conteneurs</a:t>
            </a:r>
            <a:r>
              <a:rPr/>
              <a:t> (un conteneur est une instance d’une image)</a:t>
            </a:r>
          </a:p>
          <a:p>
            <a:pPr lvl="0"/>
            <a:r>
              <a:rPr/>
              <a:t>Les images Docker :</a:t>
            </a:r>
          </a:p>
          <a:p>
            <a:pPr lvl="1" indent="-342900" marL="685800">
              <a:buAutoNum type="arabicPeriod"/>
            </a:pPr>
            <a:r>
              <a:rPr/>
              <a:t>contiennent tous les logiciels et le code nécessaires à votre projet</a:t>
            </a:r>
          </a:p>
          <a:p>
            <a:pPr lvl="1" indent="-342900" marL="685800">
              <a:buAutoNum type="arabicPeriod"/>
            </a:pPr>
            <a:r>
              <a:rPr/>
              <a:t>sont immuables (ne peuvent pas être modifiées à l’exécution)</a:t>
            </a:r>
          </a:p>
          <a:p>
            <a:pPr lvl="1" indent="-342900" marL="685800">
              <a:buAutoNum type="arabicPeriod"/>
            </a:pPr>
            <a:r>
              <a:rPr/>
              <a:t>peuvent être partagées en ligne ou hors ligne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 : une panacée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est très utile et largement utilisé</a:t>
            </a:r>
          </a:p>
          <a:p>
            <a:pPr lvl="0"/>
            <a:r>
              <a:rPr/>
              <a:t>Mais le coût d’entrée est élevé (une certaine familiarité avec Linux est recommandée)</a:t>
            </a:r>
          </a:p>
          <a:p>
            <a:pPr lvl="0"/>
            <a:r>
              <a:rPr/>
              <a:t>Point de défaillance unique (que se passe-t-il si Docker est racheté, abandonné, etc. ? </a:t>
            </a:r>
            <a:r>
              <a:rPr b="1"/>
              <a:t>peu probable néanmoins</a:t>
            </a:r>
            <a:r>
              <a:rPr/>
              <a:t>)</a:t>
            </a:r>
          </a:p>
          <a:p>
            <a:pPr lvl="0"/>
            <a:r>
              <a:rPr/>
              <a:t>Ne traite pas directement de la reproductibilité, on “détourne” son usage</a:t>
            </a:r>
          </a:p>
          <a:p>
            <a:pPr lvl="0"/>
            <a:r>
              <a:rPr/>
              <a:t>Au fait, jetez un œil au projet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"2025-01-27"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optionnel
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 packages système, packages depuis Github, ou packages LaTeX</a:t>
            </a:r>
          </a:p>
          <a:p>
            <a:pPr lvl="0"/>
            <a:r>
              <a:rPr/>
              <a:t>En option : un IDE (Rstudio, Radian, VS Code ou “autre”)</a:t>
            </a:r>
          </a:p>
          <a:p>
            <a:pPr lvl="0"/>
            <a:r>
              <a:rPr/>
              <a:t>Travailler de manière interactive dans un environnement isolé, spécifique au projet et reproductible 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nombreux exemples pour démarrer ! </a:t>
            </a:r>
            <a:r>
              <a:rPr>
                <a:hlinkClick r:id="rId2"/>
              </a:rPr>
              <a:t>Voir ici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Jetons un œil à </a:t>
            </a:r>
            <a:r>
              <a:rPr>
                <a:latin typeface="Courier"/>
              </a:rPr>
              <a:t>scripts/nix_expressions/rix_intro/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Utilisation non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facilite l’exécution de pipelines dans le bon environnement</a:t>
            </a:r>
          </a:p>
          <a:p>
            <a:pPr lvl="0"/>
            <a:r>
              <a:rPr/>
              <a:t>Petite remarque : le meilleur outil pour construire des pipelines en R est </a:t>
            </a:r>
            <a:r>
              <a:rPr>
                <a:latin typeface="Courier"/>
              </a:rPr>
              <a:t>{targets}</a:t>
            </a:r>
            <a:r>
              <a:rPr/>
              <a:t> (et peut-être bientôt </a:t>
            </a:r>
            <a:r>
              <a:rPr>
                <a:hlinkClick r:id="rId2"/>
              </a:rPr>
              <a:t>rixpress</a:t>
            </a:r>
          </a:p>
          <a:p>
            <a:pPr lvl="0"/>
            <a:r>
              <a:rPr/>
              <a:t>Voir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Il est aussi possible d’exécuter le pipeline comme ceci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/chemin/absolu/vers/le/pipeline/ &amp;&amp; nix-shell default.nix --run "Rscript -e 'targets::tar_make()'"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et Github Actions : exécuter des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Il est facile d’exécuter un pipeline </a:t>
            </a:r>
            <a:r>
              <a:rPr>
                <a:latin typeface="Courier"/>
              </a:rPr>
              <a:t>{targets}</a:t>
            </a:r>
            <a:r>
              <a:rPr/>
              <a:t> sur Github Actions</a:t>
            </a:r>
          </a:p>
          <a:p>
            <a:pPr lvl="0"/>
            <a:r>
              <a:rPr/>
              <a:t>Il suffit de lancer </a:t>
            </a:r>
            <a:r>
              <a:rPr>
                <a:latin typeface="Courier"/>
              </a:rPr>
              <a:t>rix::tar_nix_ga()</a:t>
            </a:r>
            <a:r>
              <a:rPr/>
              <a:t> pour générer les fichiers nécessaires</a:t>
            </a:r>
          </a:p>
          <a:p>
            <a:pPr lvl="0"/>
            <a:r>
              <a:rPr/>
              <a:t>Committez, poussez, et regardez les actions s’exécuter !</a:t>
            </a:r>
          </a:p>
          <a:p>
            <a:pPr lvl="0"/>
            <a:r>
              <a:rPr/>
              <a:t>Voir </a:t>
            </a:r>
            <a:r>
              <a:rPr>
                <a:hlinkClick r:id="rId2"/>
              </a:rPr>
              <a:t>ici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et Github Actions : écrire des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 collaboration sur des articles devient facile également</a:t>
            </a:r>
          </a:p>
          <a:p>
            <a:pPr lvl="0"/>
            <a:r>
              <a:rPr/>
              <a:t>Voir </a:t>
            </a:r>
            <a:r>
              <a:rPr>
                <a:hlinkClick r:id="rId2"/>
              </a:rPr>
              <a:t>ici</a:t>
            </a:r>
          </a:p>
          <a:p>
            <a:pPr lvl="0"/>
            <a:r>
              <a:rPr/>
              <a:t>Concentrez-vous juste sur l’écriture 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Sujet vaste et complexe !</a:t>
            </a:r>
          </a:p>
          <a:p>
            <a:pPr lvl="0"/>
            <a:r>
              <a:rPr/>
              <a:t>À minima, générez un fichier </a:t>
            </a:r>
            <a:r>
              <a:rPr>
                <a:latin typeface="Courier"/>
              </a:rPr>
              <a:t>renv.lock</a:t>
            </a:r>
          </a:p>
          <a:p>
            <a:pPr lvl="0"/>
            <a:r>
              <a:rPr/>
              <a:t>Il est toujours possible de reconstruire une image Docker plus tard (vous, ou quelqu’un d’autre !)</a:t>
            </a:r>
          </a:p>
          <a:p>
            <a:pPr lvl="0"/>
            <a:r>
              <a:rPr/>
              <a:t>Pensez à utiliser </a:t>
            </a:r>
            <a:r>
              <a:rPr>
                <a:latin typeface="Courier"/>
              </a:rPr>
              <a:t>{targets}</a:t>
            </a:r>
            <a:r>
              <a:rPr/>
              <a:t> : excellent pour la reproductibilité, et outil formidable en général</a:t>
            </a:r>
          </a:p>
          <a:p>
            <a:pPr lvl="0"/>
            <a:r>
              <a:rPr/>
              <a:t>Pour une reproductibilité à long terme : Docker ou Nix (mieux : les deux !), avec un effort de maintenance nécessaire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@brodriguesco</a:t>
            </a:r>
          </a:p>
          <a:p>
            <a:pPr lvl="0"/>
            <a:r>
              <a:rPr/>
              <a:t>Mastodon : @brodriguesco@fosstodon.org</a:t>
            </a:r>
          </a:p>
          <a:p>
            <a:pPr lvl="0"/>
            <a:r>
              <a:rPr/>
              <a:t>Blog : www.brodrigues.co</a:t>
            </a:r>
          </a:p>
          <a:p>
            <a:pPr lvl="0"/>
            <a:r>
              <a:rPr/>
              <a:t>Livre : www.raps-with-r.dev</a:t>
            </a:r>
          </a:p>
          <a:p>
            <a:pPr lvl="0"/>
            <a:r>
              <a:rPr/>
              <a:t>rix 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 </a:t>
            </a:r>
            <a:r>
              <a:rPr>
                <a:hlinkClick r:id="rId2"/>
              </a:rPr>
              <a:t>https://b-rodrigues.github.io/repro_univ_eiffel</a:t>
            </a:r>
          </a:p>
          <a:p>
            <a:pPr lvl="0" indent="0" marL="0">
              <a:buNone/>
            </a:pPr>
            <a:r>
              <a:rPr/>
              <a:t>Code disponible ici : </a:t>
            </a:r>
            <a:r>
              <a:rPr>
                <a:hlinkClick r:id="rId3"/>
              </a:rPr>
              <a:t>https://github.com/b-rodrigues/repro_univ_eiffel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Identifier </a:t>
            </a:r>
            <a:r>
              <a:rPr i="1"/>
              <a:t>ce</a:t>
            </a:r>
            <a:r>
              <a:rPr/>
              <a:t> qui doit être maîtrisé pour garantir la reproductibilité</a:t>
            </a:r>
          </a:p>
          <a:p>
            <a:pPr lvl="0"/>
            <a:r>
              <a:rPr/>
              <a:t>Présenter brièvement {rix} et Nix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que j’entends par </a:t>
            </a:r>
            <a:r>
              <a:rPr i="1"/>
              <a:t>reproductibilité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Capacité à retrouver </a:t>
            </a:r>
            <a:r>
              <a:rPr i="1"/>
              <a:t>exactement</a:t>
            </a:r>
            <a:r>
              <a:rPr/>
              <a:t> les mêmes résultats à partir d’une analyse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Rendre notre analyse reproductible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Nous devons répondre à ces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Est-ce facile pour une autre personne de relancer l’analyse ?</a:t>
            </a:r>
          </a:p>
          <a:p>
            <a:pPr lvl="0" indent="-342900" marL="342900">
              <a:buAutoNum type="arabicPeriod"/>
            </a:pPr>
            <a:r>
              <a:rPr/>
              <a:t>Est-ce facile de mettre à jour le projet ?</a:t>
            </a:r>
          </a:p>
          <a:p>
            <a:pPr lvl="0" indent="-342900" marL="342900">
              <a:buAutoNum type="arabicPeriod"/>
            </a:pPr>
            <a:r>
              <a:rPr/>
              <a:t>Est-ce facile de réutiliser ce code dans un autre projet ?</a:t>
            </a:r>
          </a:p>
          <a:p>
            <a:pPr lvl="0" indent="-342900" marL="342900">
              <a:buAutoNum type="arabicPeriod"/>
            </a:pPr>
            <a:r>
              <a:rPr/>
              <a:t>Quelles garanties avons-nous que le résultat reste stable dans le temps 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reproductibilité est un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Voici les 4 principaux facteurs qui influencent la reproductibilité d’une analyse :</a:t>
            </a:r>
          </a:p>
          <a:p>
            <a:pPr lvl="0"/>
            <a:r>
              <a:rPr/>
              <a:t>Version de R utilisée</a:t>
            </a:r>
          </a:p>
          <a:p>
            <a:pPr lvl="0"/>
            <a:r>
              <a:rPr/>
              <a:t>Versions des packages utilisés</a:t>
            </a:r>
          </a:p>
          <a:p>
            <a:pPr lvl="0"/>
            <a:r>
              <a:rPr/>
              <a:t>Système d’exploitation</a:t>
            </a:r>
          </a:p>
          <a:p>
            <a:pPr lvl="0"/>
            <a:r>
              <a:rPr/>
              <a:t>Matériel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reproductibilité est un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