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press" TargetMode="External" /><Relationship Id="rId3" Type="http://schemas.openxmlformats.org/officeDocument/2006/relationships/hyperlink" Target="https://b-rodrigues.github.io/rixpress/" TargetMode="External" /><Relationship Id="rId4" Type="http://schemas.openxmlformats.org/officeDocument/2006/relationships/hyperlink" Target="https://github.com/b-rodrigues/rixpress_demos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.com/brodriguesco" TargetMode="External" /><Relationship Id="rId3" Type="http://schemas.openxmlformats.org/officeDocument/2006/relationships/hyperlink" Target="https://fosstodon.org/@brodriguesco" TargetMode="External" /><Relationship Id="rId4" Type="http://schemas.openxmlformats.org/officeDocument/2006/relationships/hyperlink" Target="https://brodrigues.co/" TargetMode="External" /><Relationship Id="rId5" Type="http://schemas.openxmlformats.org/officeDocument/2006/relationships/hyperlink" Target="https://raps-with-r.dev/" TargetMode="External" /><Relationship Id="rId6" Type="http://schemas.openxmlformats.org/officeDocument/2006/relationships/hyperlink" Target="https://docs.ropensci.org/rix" TargetMode="External" /><Relationship Id="rId7" Type="http://schemas.openxmlformats.org/officeDocument/2006/relationships/hyperlink" Target="https://b-rodrigues.github.io/rixpres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epro_ulisboa" TargetMode="External" /><Relationship Id="rId3" Type="http://schemas.openxmlformats.org/officeDocument/2006/relationships/hyperlink" Target="https://github.com/b-rodrigues/repro_ulisboa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Reproducible environments for data science with {rix}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files can also serve as a starting point: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renv2nix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renv_lock_path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"path/to/original/renv_project/renv.lock"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"path/to/rix_project"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override_r_ver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"4.4.1"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&lt;- optional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the R version and required packages</a:t>
            </a:r>
          </a:p>
          <a:p>
            <a:pPr lvl="0"/>
            <a:r>
              <a:rPr/>
              <a:t>Optional:</a:t>
            </a:r>
          </a:p>
          <a:p>
            <a:pPr lvl="1"/>
            <a:r>
              <a:rPr/>
              <a:t>system packages, GitHub packages, or LaTeX packages</a:t>
            </a:r>
          </a:p>
          <a:p>
            <a:pPr lvl="1"/>
            <a:r>
              <a:rPr/>
              <a:t>an IDE (Rstudio, Radian, VS Code or “other”)</a:t>
            </a:r>
          </a:p>
          <a:p>
            <a:pPr lvl="1"/>
            <a:r>
              <a:rPr/>
              <a:t>a Python version and Python packages to include</a:t>
            </a:r>
          </a:p>
          <a:p>
            <a:pPr lvl="1"/>
            <a:r>
              <a:rPr/>
              <a:t>a Julia version and Julia packages to include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generates a </a:t>
            </a:r>
            <a:r>
              <a:rPr>
                <a:latin typeface="Courier"/>
              </a:rPr>
              <a:t>default.nix</a:t>
            </a:r>
            <a:r>
              <a:rPr/>
              <a:t> file</a:t>
            </a:r>
          </a:p>
          <a:p>
            <a:pPr lvl="0"/>
            <a:r>
              <a:rPr/>
              <a:t>Build the expressions with </a:t>
            </a:r>
            <a:r>
              <a:rPr>
                <a:latin typeface="Courier"/>
              </a:rPr>
              <a:t>nix-build</a:t>
            </a:r>
            <a:r>
              <a:rPr/>
              <a:t> (in terminal) or </a:t>
            </a:r>
            <a:r>
              <a:rPr>
                <a:latin typeface="Courier"/>
              </a:rPr>
              <a:t>rix::nix_build()</a:t>
            </a:r>
            <a:r>
              <a:rPr/>
              <a:t> from R</a:t>
            </a:r>
          </a:p>
          <a:p>
            <a:pPr lvl="0"/>
            <a:r>
              <a:rPr/>
              <a:t>Enter the development environment with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Expressions can be generated even without Nix installed (with some limitations)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install specific package versions (write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Can install packages hosted on GitHub</a:t>
            </a:r>
          </a:p>
          <a:p>
            <a:pPr lvl="0"/>
            <a:r>
              <a:rPr/>
              <a:t>Many vignettes to get started! </a:t>
            </a:r>
            <a:r>
              <a:rPr>
                <a:hlinkClick r:id="rId2"/>
              </a:rPr>
              <a:t>See here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Basics: </a:t>
            </a:r>
            <a:r>
              <a:rPr>
                <a:latin typeface="Courier"/>
              </a:rPr>
              <a:t>scripts/nix_expressions/01_rix_intro/</a:t>
            </a:r>
          </a:p>
          <a:p>
            <a:pPr lvl="0"/>
            <a:r>
              <a:rPr/>
              <a:t>Native VS Code/Positron on Windows: </a:t>
            </a:r>
            <a:r>
              <a:rPr>
                <a:latin typeface="Courier"/>
              </a:rPr>
              <a:t>scripts/nix_expressions/02_native_vscode_example/</a:t>
            </a:r>
          </a:p>
          <a:p>
            <a:pPr lvl="0"/>
            <a:r>
              <a:rPr/>
              <a:t>Nix and </a:t>
            </a:r>
            <a:r>
              <a:rPr>
                <a:latin typeface="Courier"/>
              </a:rPr>
              <a:t>{targets}</a:t>
            </a:r>
            <a:r>
              <a:rPr/>
              <a:t>: </a:t>
            </a:r>
            <a:r>
              <a:rPr>
                <a:latin typeface="Courier"/>
              </a:rPr>
              <a:t>scripts/nix_expressions/03_nix_targets_pipeline</a:t>
            </a:r>
          </a:p>
          <a:p>
            <a:pPr lvl="0"/>
            <a:r>
              <a:rPr/>
              <a:t>Nix and Docker: </a:t>
            </a:r>
            <a:r>
              <a:rPr>
                <a:latin typeface="Courier"/>
              </a:rPr>
              <a:t>scripts/nix_expressions/04_docker/</a:t>
            </a:r>
          </a:p>
          <a:p>
            <a:pPr lvl="0"/>
            <a:r>
              <a:rPr/>
              <a:t>Nix and </a:t>
            </a:r>
            <a:r>
              <a:rPr>
                <a:latin typeface="Courier"/>
              </a:rPr>
              <a:t>{shiny}</a:t>
            </a:r>
            <a:r>
              <a:rPr/>
              <a:t>: </a:t>
            </a:r>
            <a:r>
              <a:rPr>
                <a:latin typeface="Courier"/>
              </a:rPr>
              <a:t>scripts/nix_expressions/05_shiny</a:t>
            </a:r>
          </a:p>
          <a:p>
            <a:pPr lvl="0"/>
            <a:r>
              <a:rPr/>
              <a:t>GitHub Actions: </a:t>
            </a:r>
            <a:r>
              <a:rPr>
                <a:hlinkClick r:id="rId2"/>
              </a:rPr>
              <a:t>see here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Polyglot pipelines with </a:t>
            </a:r>
            <a:r>
              <a:rPr>
                <a:latin typeface="Courier"/>
              </a:rPr>
              <a:t>{rixpress}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{rixpress}</a:t>
            </a:r>
            <a:r>
              <a:rPr/>
              <a:t> lets you chain processing steps in both R </a:t>
            </a:r>
            <a:r>
              <a:rPr b="1"/>
              <a:t>and</a:t>
            </a:r>
            <a:r>
              <a:rPr/>
              <a:t> Python</a:t>
            </a:r>
          </a:p>
          <a:p>
            <a:pPr lvl="0"/>
            <a:r>
              <a:rPr/>
              <a:t>Uses </a:t>
            </a:r>
            <a:r>
              <a:rPr>
                <a:latin typeface="Courier"/>
              </a:rPr>
              <a:t>{rix}</a:t>
            </a:r>
            <a:r>
              <a:rPr/>
              <a:t> to create a reproducible (Nix-based) execution environment for the pipeline</a:t>
            </a:r>
          </a:p>
          <a:p>
            <a:pPr lvl="0"/>
            <a:r>
              <a:rPr/>
              <a:t>Each pipeline step is a </a:t>
            </a:r>
            <a:r>
              <a:rPr b="1"/>
              <a:t>Nix derivation</a:t>
            </a:r>
          </a:p>
          <a:p>
            <a:pPr lvl="0"/>
            <a:r>
              <a:rPr/>
              <a:t>Data transfer: automatic via </a:t>
            </a:r>
            <a:r>
              <a:rPr>
                <a:latin typeface="Courier"/>
              </a:rPr>
              <a:t>reticulate</a:t>
            </a:r>
            <a:r>
              <a:rPr/>
              <a:t> or universal formats (JSON)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example mixed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rxp_py_file</a:t>
            </a:r>
            <a:r>
              <a:rPr>
                <a:solidFill>
                  <a:srgbClr val="003B4F"/>
                </a:solidFill>
                <a:latin typeface="Courier"/>
              </a:rPr>
              <a:t>(…),    </a:t>
            </a:r>
            <a:r>
              <a:rPr>
                <a:solidFill>
                  <a:srgbClr val="5E5E5E"/>
                </a:solidFill>
                <a:latin typeface="Courier"/>
              </a:rPr>
              <a:t># Read a CSV with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Filter with Polars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Python → R transfer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(…),          </a:t>
            </a:r>
            <a:r>
              <a:rPr>
                <a:solidFill>
                  <a:srgbClr val="5E5E5E"/>
                </a:solidFill>
                <a:latin typeface="Courier"/>
              </a:rPr>
              <a:t># Transform in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rxp_r2py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R → Python transfer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Another Python step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Back to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           </a:t>
            </a:r>
            <a:r>
              <a:rPr>
                <a:solidFill>
                  <a:srgbClr val="5E5E5E"/>
                </a:solidFill>
                <a:latin typeface="Courier"/>
              </a:rPr>
              <a:t># Final step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rixpress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/>
            <a:r>
              <a:rPr/>
              <a:t>Each step is named, typed (</a:t>
            </a:r>
            <a:r>
              <a:rPr>
                <a:latin typeface="Courier"/>
              </a:rPr>
              <a:t>py</a:t>
            </a:r>
            <a:r>
              <a:rPr/>
              <a:t>, </a:t>
            </a:r>
            <a:r>
              <a:rPr>
                <a:latin typeface="Courier"/>
              </a:rPr>
              <a:t>r</a:t>
            </a:r>
            <a:r>
              <a:rPr/>
              <a:t>, </a:t>
            </a:r>
            <a:r>
              <a:rPr>
                <a:latin typeface="Courier"/>
              </a:rPr>
              <a:t>r2py</a:t>
            </a:r>
            <a:r>
              <a:rPr/>
              <a:t>, etc.)</a:t>
            </a:r>
          </a:p>
          <a:p>
            <a:pPr lvl="0"/>
            <a:r>
              <a:rPr/>
              <a:t>You can add files (</a:t>
            </a:r>
            <a:r>
              <a:rPr>
                <a:latin typeface="Courier"/>
              </a:rPr>
              <a:t>functions.R</a:t>
            </a:r>
            <a:r>
              <a:rPr/>
              <a:t>, images…)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Transfer with JSON (or other universal 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Advantage: avoids using </a:t>
            </a:r>
            <a:r>
              <a:rPr>
                <a:latin typeface="Courier"/>
              </a:rPr>
              <a:t>reticulate</a:t>
            </a:r>
          </a:p>
          <a:p>
            <a:pPr lvl="0"/>
            <a:r>
              <a:rPr/>
              <a:t>Add a Python serialization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 b="1">
                <a:solidFill>
                  <a:srgbClr val="003B4F"/>
                </a:solidFill>
                <a:latin typeface="Courier"/>
              </a:rPr>
              <a:t>def</a:t>
            </a:r>
            <a:r>
              <a:rPr>
                <a:solidFill>
                  <a:srgbClr val="003B4F"/>
                </a:solidFill>
                <a:latin typeface="Courier"/>
              </a:rPr>
              <a:t> serialize_to_json(pl_df, path):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with</a:t>
            </a:r>
            <a:r>
              <a:rPr>
                <a:solidFill>
                  <a:srgbClr val="003B4F"/>
                </a:solidFill>
                <a:latin typeface="Courier"/>
              </a:rPr>
              <a:t> open(path, </a:t>
            </a:r>
            <a:r>
              <a:rPr>
                <a:solidFill>
                  <a:srgbClr val="20794D"/>
                </a:solidFill>
                <a:latin typeface="Courier"/>
              </a:rPr>
              <a:t>'w'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f.write(pl_df.write_json())</a:t>
            </a:r>
          </a:p>
          <a:p>
            <a:pPr lvl="0"/>
            <a:r>
              <a:rPr/>
              <a:t>And on the R side: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"x"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expr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my_fun</a:t>
            </a:r>
            <a:r>
              <a:rPr>
                <a:solidFill>
                  <a:srgbClr val="003B4F"/>
                </a:solidFill>
                <a:latin typeface="Courier"/>
              </a:rPr>
              <a:t>(data),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unserialize_function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"jsonlite::fromJSON"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 generation (Quarto or Rmd)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Easily integrate pipeline output into a </a:t>
            </a:r>
            <a:r>
              <a:rPr>
                <a:latin typeface="Courier"/>
              </a:rPr>
              <a:t>.qmd</a:t>
            </a:r>
            <a:r>
              <a:rPr/>
              <a:t>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```r
rixpress::rxp_read("mtcars_head")
```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All created objects can be dynamically loaded in the document</a:t>
            </a:r>
          </a:p>
          <a:p>
            <a:pPr lvl="0"/>
            <a:r>
              <a:rPr/>
              <a:t>You can pass additional files (content.qmd, images…)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Interactive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</a:t>
            </a:r>
            <a:r>
              <a:rPr>
                <a:latin typeface="Courier"/>
              </a:rPr>
              <a:t>scripts/rixpress_demo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Head of the Statistics Department at the Ministry of Research and Higher Education in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Repository GitHub</a:t>
            </a:r>
          </a:p>
          <a:p>
            <a:pPr lvl="0"/>
            <a:r>
              <a:rPr>
                <a:hlinkClick r:id="rId3"/>
              </a:rPr>
              <a:t>Website</a:t>
            </a:r>
          </a:p>
          <a:p>
            <a:pPr lvl="0"/>
            <a:r>
              <a:rPr>
                <a:hlinkClick r:id="rId4"/>
              </a:rPr>
              <a:t>rixpress examples repository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 me if you have questions: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 : </a:t>
            </a:r>
            <a:r>
              <a:rPr>
                <a:hlinkClick r:id="rId2"/>
              </a:rPr>
              <a:t>@brodriguesco</a:t>
            </a:r>
          </a:p>
          <a:p>
            <a:pPr lvl="0"/>
            <a:r>
              <a:rPr/>
              <a:t>Mastodon : </a:t>
            </a:r>
            <a:r>
              <a:rPr>
                <a:hlinkClick r:id="rId3"/>
              </a:rPr>
              <a:t>@brodriguesco@fosstodon.org</a:t>
            </a:r>
          </a:p>
          <a:p>
            <a:pPr lvl="0"/>
            <a:r>
              <a:rPr/>
              <a:t>Blog : </a:t>
            </a:r>
            <a:r>
              <a:rPr>
                <a:hlinkClick r:id="rId4"/>
              </a:rPr>
              <a:t>www.brodrigues.co</a:t>
            </a:r>
          </a:p>
          <a:p>
            <a:pPr lvl="0"/>
            <a:r>
              <a:rPr/>
              <a:t>Livre : </a:t>
            </a:r>
            <a:r>
              <a:rPr>
                <a:hlinkClick r:id="rId5"/>
              </a:rPr>
              <a:t>www.raps-with-r.dev</a:t>
            </a:r>
          </a:p>
          <a:p>
            <a:pPr lvl="0"/>
            <a:r>
              <a:rPr/>
              <a:t>rix : </a:t>
            </a:r>
            <a:r>
              <a:rPr>
                <a:hlinkClick r:id="rId6"/>
              </a:rPr>
              <a:t>https://docs.ropensci.org/rix</a:t>
            </a:r>
          </a:p>
          <a:p>
            <a:pPr lvl="0"/>
            <a:r>
              <a:rPr/>
              <a:t>rixpress : </a:t>
            </a:r>
            <a:r>
              <a:rPr>
                <a:hlinkClick r:id="rId7"/>
              </a:rPr>
              <a:t>https://b-rodrigues.github.io/rixpress/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Obrigado!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available online: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https://b-rodrigues.github.io/repro_ulisboa</a:t>
            </a:r>
          </a:p>
          <a:p>
            <a:pPr lvl="0" indent="0" marL="0">
              <a:buNone/>
            </a:pPr>
            <a:r>
              <a:rPr/>
              <a:t>Code available here: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https://github.com/b-rodrigues/repro_ulisboa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 will talk about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puzzle you know:</a:t>
            </a:r>
          </a:p>
        </p:txBody>
      </p:sp>
      <p:pic>
        <p:nvPicPr>
          <p:cNvPr descr="images/repro_puzz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 will talk about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puzzle with Nix:</a:t>
            </a:r>
          </a:p>
        </p:txBody>
      </p:sp>
      <p:pic>
        <p:nvPicPr>
          <p:cNvPr descr="images/repro_puzzle_ni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solutions for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{renv}</a:t>
            </a:r>
            <a:r>
              <a:rPr/>
              <a:t> or </a:t>
            </a:r>
            <a:r>
              <a:rPr>
                <a:latin typeface="Courier"/>
              </a:rPr>
              <a:t>{groundhog}</a:t>
            </a:r>
            <a:r>
              <a:rPr/>
              <a:t>: easy to use, but:</a:t>
            </a:r>
          </a:p>
          <a:p>
            <a:pPr lvl="1"/>
            <a:r>
              <a:rPr/>
              <a:t>Doesn’t save the version of R</a:t>
            </a:r>
          </a:p>
          <a:p>
            <a:pPr lvl="1"/>
            <a:r>
              <a:rPr/>
              <a:t>Installing older packages can fail (system dependencies)</a:t>
            </a:r>
          </a:p>
          <a:p>
            <a:pPr lvl="0"/>
            <a:r>
              <a:rPr/>
              <a:t>Docker goes further:</a:t>
            </a:r>
          </a:p>
          <a:p>
            <a:pPr lvl="1"/>
            <a:r>
              <a:rPr/>
              <a:t>Manages R </a:t>
            </a:r>
            <a:r>
              <a:rPr i="1"/>
              <a:t>and</a:t>
            </a:r>
            <a:r>
              <a:rPr/>
              <a:t> system dependencies</a:t>
            </a:r>
          </a:p>
          <a:p>
            <a:pPr lvl="1"/>
            <a:r>
              <a:rPr/>
              <a:t>Containers can run anywhere</a:t>
            </a:r>
          </a:p>
          <a:p>
            <a:pPr lvl="0"/>
            <a:r>
              <a:rPr/>
              <a:t>But:</a:t>
            </a:r>
          </a:p>
          <a:p>
            <a:pPr lvl="1"/>
            <a:r>
              <a:rPr/>
              <a:t>Not inherently reproducible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Nix package manager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manager: a tool to install and manage </a:t>
            </a:r>
            <a:r>
              <a:rPr i="1"/>
              <a:t>packages</a:t>
            </a:r>
          </a:p>
          <a:p>
            <a:pPr lvl="0" indent="0" marL="0">
              <a:buNone/>
            </a:pPr>
            <a:r>
              <a:rPr/>
              <a:t>Package: any software (not just R packages)</a:t>
            </a:r>
          </a:p>
          <a:p>
            <a:pPr lvl="0" indent="0" marL="0">
              <a:buNone/>
            </a:pPr>
            <a:r>
              <a:rPr/>
              <a:t>A popular package manager: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Nix package manager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ensure reproducibility: R, R packages, and other dependencies must be managed explicitly</a:t>
            </a:r>
          </a:p>
          <a:p>
            <a:pPr lvl="0"/>
            <a:r>
              <a:rPr/>
              <a:t>Nix is a package manager truly focused on reproducible builds</a:t>
            </a:r>
          </a:p>
          <a:p>
            <a:pPr lvl="0"/>
            <a:r>
              <a:rPr/>
              <a:t>Nix manages everything using a single text file (called a Nix expression)!</a:t>
            </a:r>
          </a:p>
          <a:p>
            <a:pPr lvl="0"/>
            <a:r>
              <a:rPr/>
              <a:t>These expressions </a:t>
            </a:r>
            <a:r>
              <a:rPr i="1"/>
              <a:t>always</a:t>
            </a:r>
            <a:r>
              <a:rPr/>
              <a:t> produce the exact same result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website</a:t>
            </a:r>
            <a:r>
              <a:rPr/>
              <a:t>) simplifies writing Nix expressions!</a:t>
            </a:r>
          </a:p>
          <a:p>
            <a:pPr lvl="0"/>
            <a:r>
              <a:rPr/>
              <a:t>Just use the provided </a:t>
            </a:r>
            <a:r>
              <a:rPr>
                <a:latin typeface="Courier"/>
              </a:rPr>
              <a:t>rix()</a:t>
            </a:r>
            <a:r>
              <a:rPr/>
              <a:t>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"2025-06-13"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"dplyr"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system_pkgs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git_pkgs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tex_pkgs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"code"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environments for data science with {rix}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