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Fira Code"/>
      <p:regular r:id="rId27"/>
      <p:bold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8A9E3-6C14-4554-BEE1-4AF9C19781C1}">
  <a:tblStyle styleId="{2668A9E3-6C14-4554-BEE1-4AF9C19781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Code-bold.fntdata"/><Relationship Id="rId27" Type="http://schemas.openxmlformats.org/officeDocument/2006/relationships/font" Target="fonts/FiraCod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1b836f05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1b836f05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1b836f057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1b836f057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1b836f057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1b836f057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1b836f05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1b836f05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b836f057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1b836f057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1b836f05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1b836f05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1b836f05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1b836f05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1b836f057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1b836f057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1b836f057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1b836f05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1b836f05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1b836f05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1b836f05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1b836f05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1b836f05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1b836f05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1b836f05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1b836f05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1b836f057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1b836f057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1b836f05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1b836f05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1b836f05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1b836f05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cppreference.com/w/c/mem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en.cppreference.com/w/c/memory/malloc" TargetMode="External"/><Relationship Id="rId4" Type="http://schemas.openxmlformats.org/officeDocument/2006/relationships/hyperlink" Target="http://en.cppreference.com/w/c/types/size_t" TargetMode="External"/><Relationship Id="rId5" Type="http://schemas.openxmlformats.org/officeDocument/2006/relationships/hyperlink" Target="http://en.cppreference.com/w/c/types/size_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en.cppreference.com/w/c/memory/f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Listas: Fundamentos teóricos</a:t>
            </a:r>
            <a:endParaRPr/>
          </a:p>
        </p:txBody>
      </p:sp>
      <p:sp>
        <p:nvSpPr>
          <p:cNvPr id="86" name="Google Shape;86;p13"/>
          <p:cNvSpPr txBox="1"/>
          <p:nvPr>
            <p:ph idx="1" type="subTitle"/>
          </p:nvPr>
        </p:nvSpPr>
        <p:spPr>
          <a:xfrm>
            <a:off x="598100" y="2715938"/>
            <a:ext cx="8222100" cy="9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Asignatura</a:t>
            </a:r>
            <a:r>
              <a:rPr lang="es"/>
              <a:t>: Programación Estructurada</a:t>
            </a:r>
            <a:endParaRPr/>
          </a:p>
          <a:p>
            <a:pPr indent="0" lvl="0" marL="0" rtl="0" algn="l">
              <a:spcBef>
                <a:spcPts val="0"/>
              </a:spcBef>
              <a:spcAft>
                <a:spcPts val="0"/>
              </a:spcAft>
              <a:buNone/>
            </a:pPr>
            <a:r>
              <a:rPr b="1" lang="es"/>
              <a:t>Tutor</a:t>
            </a:r>
            <a:r>
              <a:rPr lang="es"/>
              <a:t>: Bairon Felipe Tapia Morales</a:t>
            </a:r>
            <a:endParaRPr/>
          </a:p>
        </p:txBody>
      </p:sp>
      <p:pic>
        <p:nvPicPr>
          <p:cNvPr id="87" name="Google Shape;87;p13"/>
          <p:cNvPicPr preferRelativeResize="0"/>
          <p:nvPr/>
        </p:nvPicPr>
        <p:blipFill>
          <a:blip r:embed="rId3">
            <a:alphaModFix/>
          </a:blip>
          <a:stretch>
            <a:fillRect/>
          </a:stretch>
        </p:blipFill>
        <p:spPr>
          <a:xfrm>
            <a:off x="7813425" y="357125"/>
            <a:ext cx="1006775" cy="1006775"/>
          </a:xfrm>
          <a:prstGeom prst="rect">
            <a:avLst/>
          </a:prstGeom>
          <a:noFill/>
          <a:ln>
            <a:noFill/>
          </a:ln>
        </p:spPr>
      </p:pic>
      <p:pic>
        <p:nvPicPr>
          <p:cNvPr id="88" name="Google Shape;88;p13"/>
          <p:cNvPicPr preferRelativeResize="0"/>
          <p:nvPr/>
        </p:nvPicPr>
        <p:blipFill>
          <a:blip r:embed="rId4">
            <a:alphaModFix/>
          </a:blip>
          <a:stretch>
            <a:fillRect/>
          </a:stretch>
        </p:blipFill>
        <p:spPr>
          <a:xfrm>
            <a:off x="598098" y="234400"/>
            <a:ext cx="1069374" cy="1252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Memoria estática</a:t>
            </a:r>
            <a:endParaRPr/>
          </a:p>
        </p:txBody>
      </p:sp>
      <p:sp>
        <p:nvSpPr>
          <p:cNvPr id="143" name="Google Shape;143;p22"/>
          <p:cNvSpPr txBox="1"/>
          <p:nvPr>
            <p:ph idx="1" type="body"/>
          </p:nvPr>
        </p:nvSpPr>
        <p:spPr>
          <a:xfrm>
            <a:off x="311700" y="1465804"/>
            <a:ext cx="2808000" cy="3103200"/>
          </a:xfrm>
          <a:prstGeom prst="rect">
            <a:avLst/>
          </a:prstGeom>
        </p:spPr>
        <p:txBody>
          <a:bodyPr anchorCtr="0" anchor="ctr" bIns="91425" lIns="91425" spcFirstLastPara="1" rIns="91425" wrap="square" tIns="91425">
            <a:normAutofit fontScale="92500"/>
          </a:bodyPr>
          <a:lstStyle/>
          <a:p>
            <a:pPr indent="0" lvl="0" marL="0" rtl="0" algn="ctr">
              <a:lnSpc>
                <a:spcPct val="115000"/>
              </a:lnSpc>
              <a:spcBef>
                <a:spcPts val="0"/>
              </a:spcBef>
              <a:spcAft>
                <a:spcPts val="0"/>
              </a:spcAft>
              <a:buNone/>
            </a:pPr>
            <a:r>
              <a:rPr lang="es" sz="1800"/>
              <a:t>Costo total en memoria del arreglo = 366 * 1.000.000 = 366.000.000 bytes.</a:t>
            </a:r>
            <a:endParaRPr sz="1800"/>
          </a:p>
          <a:p>
            <a:pPr indent="0" lvl="0" marL="0" rtl="0" algn="ctr">
              <a:lnSpc>
                <a:spcPct val="100000"/>
              </a:lnSpc>
              <a:spcBef>
                <a:spcPts val="0"/>
              </a:spcBef>
              <a:spcAft>
                <a:spcPts val="0"/>
              </a:spcAft>
              <a:buNone/>
            </a:pPr>
            <a:r>
              <a:t/>
            </a:r>
            <a:endParaRPr sz="1800"/>
          </a:p>
          <a:p>
            <a:pPr indent="0" lvl="0" marL="0" rtl="0" algn="ctr">
              <a:lnSpc>
                <a:spcPct val="100000"/>
              </a:lnSpc>
              <a:spcBef>
                <a:spcPts val="0"/>
              </a:spcBef>
              <a:spcAft>
                <a:spcPts val="0"/>
              </a:spcAft>
              <a:buNone/>
            </a:pPr>
            <a:r>
              <a:rPr lang="es" sz="1800"/>
              <a:t>La memoria asignada </a:t>
            </a:r>
            <a:r>
              <a:rPr b="1" lang="es" sz="1800"/>
              <a:t>no se puede recuperar</a:t>
            </a:r>
            <a:r>
              <a:rPr lang="es" sz="1800"/>
              <a:t>, es decir, no puede ser reutilizada.</a:t>
            </a:r>
            <a:endParaRPr sz="1800"/>
          </a:p>
          <a:p>
            <a:pPr indent="0" lvl="0" marL="0" rtl="0" algn="ctr">
              <a:lnSpc>
                <a:spcPct val="100000"/>
              </a:lnSpc>
              <a:spcBef>
                <a:spcPts val="0"/>
              </a:spcBef>
              <a:spcAft>
                <a:spcPts val="0"/>
              </a:spcAft>
              <a:buNone/>
            </a:pPr>
            <a:r>
              <a:t/>
            </a:r>
            <a:endParaRPr sz="1800"/>
          </a:p>
          <a:p>
            <a:pPr indent="0" lvl="0" marL="0" rtl="0" algn="ctr">
              <a:lnSpc>
                <a:spcPct val="100000"/>
              </a:lnSpc>
              <a:spcBef>
                <a:spcPts val="0"/>
              </a:spcBef>
              <a:spcAft>
                <a:spcPts val="0"/>
              </a:spcAft>
              <a:buNone/>
            </a:pPr>
            <a:r>
              <a:rPr lang="es" sz="1800"/>
              <a:t>El arreglo se almacena en </a:t>
            </a:r>
            <a:r>
              <a:rPr b="1" lang="es" sz="1800"/>
              <a:t>bloques de memoria contiguos</a:t>
            </a:r>
            <a:r>
              <a:rPr lang="es" sz="1800"/>
              <a:t>.</a:t>
            </a:r>
            <a:endParaRPr sz="1800"/>
          </a:p>
        </p:txBody>
      </p:sp>
      <p:pic>
        <p:nvPicPr>
          <p:cNvPr id="144" name="Google Shape;144;p22"/>
          <p:cNvPicPr preferRelativeResize="0"/>
          <p:nvPr/>
        </p:nvPicPr>
        <p:blipFill>
          <a:blip r:embed="rId3">
            <a:alphaModFix/>
          </a:blip>
          <a:stretch>
            <a:fillRect/>
          </a:stretch>
        </p:blipFill>
        <p:spPr>
          <a:xfrm>
            <a:off x="5140750" y="555601"/>
            <a:ext cx="2977054" cy="4196650"/>
          </a:xfrm>
          <a:prstGeom prst="rect">
            <a:avLst/>
          </a:prstGeom>
          <a:noFill/>
          <a:ln>
            <a:noFill/>
          </a:ln>
        </p:spPr>
      </p:pic>
      <p:sp>
        <p:nvSpPr>
          <p:cNvPr id="145" name="Google Shape;145;p22"/>
          <p:cNvSpPr txBox="1"/>
          <p:nvPr/>
        </p:nvSpPr>
        <p:spPr>
          <a:xfrm>
            <a:off x="4618675" y="93900"/>
            <a:ext cx="4021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C3E88D"/>
                </a:solidFill>
                <a:latin typeface="Fira Code"/>
                <a:ea typeface="Fira Code"/>
                <a:cs typeface="Fira Code"/>
                <a:sym typeface="Fira Code"/>
              </a:rPr>
              <a:t>Usuario </a:t>
            </a:r>
            <a:r>
              <a:rPr lang="es" sz="1800">
                <a:solidFill>
                  <a:schemeClr val="accent4"/>
                </a:solidFill>
                <a:latin typeface="Fira Code"/>
                <a:ea typeface="Fira Code"/>
                <a:cs typeface="Fira Code"/>
                <a:sym typeface="Fira Code"/>
              </a:rPr>
              <a:t>usuario</a:t>
            </a:r>
            <a:r>
              <a:rPr lang="es" sz="1800">
                <a:solidFill>
                  <a:srgbClr val="89DDFF"/>
                </a:solidFill>
                <a:latin typeface="Fira Code"/>
                <a:ea typeface="Fira Code"/>
                <a:cs typeface="Fira Code"/>
                <a:sym typeface="Fira Code"/>
              </a:rPr>
              <a:t>[1000000];</a:t>
            </a:r>
            <a:endParaRPr sz="1800">
              <a:solidFill>
                <a:srgbClr val="89DDFF"/>
              </a:solidFill>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049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Memoria dinámica</a:t>
            </a:r>
            <a:endParaRPr/>
          </a:p>
        </p:txBody>
      </p:sp>
      <p:sp>
        <p:nvSpPr>
          <p:cNvPr id="151" name="Google Shape;151;p23"/>
          <p:cNvSpPr txBox="1"/>
          <p:nvPr>
            <p:ph idx="1" type="body"/>
          </p:nvPr>
        </p:nvSpPr>
        <p:spPr>
          <a:xfrm>
            <a:off x="304900" y="1465817"/>
            <a:ext cx="2808000" cy="31032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s" sz="1400"/>
              <a:t>Costo total de un nodo en memoria = </a:t>
            </a:r>
            <a:r>
              <a:rPr lang="es" sz="1400">
                <a:latin typeface="Fira Code"/>
                <a:ea typeface="Fira Code"/>
                <a:cs typeface="Fira Code"/>
                <a:sym typeface="Fira Code"/>
              </a:rPr>
              <a:t>node-&gt;usuario + node-&gt;prev + node-&gt;next</a:t>
            </a:r>
            <a:r>
              <a:rPr lang="es" sz="1400"/>
              <a:t> = 366 * 3 = 1098 bytes</a:t>
            </a:r>
            <a:endParaRPr sz="1400"/>
          </a:p>
          <a:p>
            <a:pPr indent="0" lvl="0" marL="0" rtl="0" algn="ctr">
              <a:lnSpc>
                <a:spcPct val="115000"/>
              </a:lnSpc>
              <a:spcBef>
                <a:spcPts val="0"/>
              </a:spcBef>
              <a:spcAft>
                <a:spcPts val="0"/>
              </a:spcAft>
              <a:buNone/>
            </a:pPr>
            <a:r>
              <a:t/>
            </a:r>
            <a:endParaRPr sz="1400"/>
          </a:p>
          <a:p>
            <a:pPr indent="0" lvl="0" marL="0" rtl="0" algn="ctr">
              <a:lnSpc>
                <a:spcPct val="115000"/>
              </a:lnSpc>
              <a:spcBef>
                <a:spcPts val="0"/>
              </a:spcBef>
              <a:spcAft>
                <a:spcPts val="0"/>
              </a:spcAft>
              <a:buNone/>
            </a:pPr>
            <a:r>
              <a:rPr lang="es" sz="1400"/>
              <a:t>La memoria asignada </a:t>
            </a:r>
            <a:r>
              <a:rPr b="1" lang="es" sz="1400"/>
              <a:t>se puede recuperar</a:t>
            </a:r>
            <a:r>
              <a:rPr lang="es" sz="1400"/>
              <a:t>, dado que se puede liberar.</a:t>
            </a:r>
            <a:endParaRPr sz="1400"/>
          </a:p>
          <a:p>
            <a:pPr indent="0" lvl="0" marL="0" rtl="0" algn="ctr">
              <a:lnSpc>
                <a:spcPct val="115000"/>
              </a:lnSpc>
              <a:spcBef>
                <a:spcPts val="0"/>
              </a:spcBef>
              <a:spcAft>
                <a:spcPts val="0"/>
              </a:spcAft>
              <a:buNone/>
            </a:pPr>
            <a:r>
              <a:t/>
            </a:r>
            <a:endParaRPr sz="1400"/>
          </a:p>
          <a:p>
            <a:pPr indent="0" lvl="0" marL="0" rtl="0" algn="ctr">
              <a:lnSpc>
                <a:spcPct val="115000"/>
              </a:lnSpc>
              <a:spcBef>
                <a:spcPts val="0"/>
              </a:spcBef>
              <a:spcAft>
                <a:spcPts val="0"/>
              </a:spcAft>
              <a:buNone/>
            </a:pPr>
            <a:r>
              <a:rPr b="1" lang="es" sz="1400"/>
              <a:t>No hay garantías</a:t>
            </a:r>
            <a:r>
              <a:rPr lang="es" sz="1400"/>
              <a:t> de que los nodos estén almacenados en bloques de memoria contiguos.</a:t>
            </a:r>
            <a:endParaRPr sz="1400"/>
          </a:p>
        </p:txBody>
      </p:sp>
      <p:pic>
        <p:nvPicPr>
          <p:cNvPr id="152" name="Google Shape;152;p23"/>
          <p:cNvPicPr preferRelativeResize="0"/>
          <p:nvPr/>
        </p:nvPicPr>
        <p:blipFill>
          <a:blip r:embed="rId3">
            <a:alphaModFix/>
          </a:blip>
          <a:stretch>
            <a:fillRect/>
          </a:stretch>
        </p:blipFill>
        <p:spPr>
          <a:xfrm>
            <a:off x="3325275" y="2058038"/>
            <a:ext cx="5631725" cy="1918725"/>
          </a:xfrm>
          <a:prstGeom prst="rect">
            <a:avLst/>
          </a:prstGeom>
          <a:noFill/>
          <a:ln>
            <a:noFill/>
          </a:ln>
        </p:spPr>
      </p:pic>
      <p:sp>
        <p:nvSpPr>
          <p:cNvPr id="153" name="Google Shape;153;p23"/>
          <p:cNvSpPr txBox="1"/>
          <p:nvPr/>
        </p:nvSpPr>
        <p:spPr>
          <a:xfrm>
            <a:off x="4523088" y="148500"/>
            <a:ext cx="3236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800">
                <a:solidFill>
                  <a:srgbClr val="C792EA"/>
                </a:solidFill>
                <a:latin typeface="Fira Code"/>
                <a:ea typeface="Fira Code"/>
                <a:cs typeface="Fira Code"/>
                <a:sym typeface="Fira Code"/>
              </a:rPr>
              <a:t>typedef struct </a:t>
            </a:r>
            <a:r>
              <a:rPr lang="es" sz="1800">
                <a:solidFill>
                  <a:srgbClr val="FFCB6B"/>
                </a:solidFill>
                <a:latin typeface="Fira Code"/>
                <a:ea typeface="Fira Code"/>
                <a:cs typeface="Fira Code"/>
                <a:sym typeface="Fira Code"/>
              </a:rPr>
              <a:t>Node </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C3E88D"/>
                </a:solidFill>
                <a:latin typeface="Fira Code"/>
                <a:ea typeface="Fira Code"/>
                <a:cs typeface="Fira Code"/>
                <a:sym typeface="Fira Code"/>
              </a:rPr>
              <a:t>Usuario </a:t>
            </a:r>
            <a:r>
              <a:rPr lang="es" sz="1800">
                <a:solidFill>
                  <a:schemeClr val="accent4"/>
                </a:solidFill>
                <a:latin typeface="Fira Code"/>
                <a:ea typeface="Fira Code"/>
                <a:cs typeface="Fira Code"/>
                <a:sym typeface="Fira Code"/>
              </a:rPr>
              <a:t>usuario</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struct </a:t>
            </a:r>
            <a:r>
              <a:rPr lang="es" sz="1800">
                <a:solidFill>
                  <a:srgbClr val="FFCB6B"/>
                </a:solidFill>
                <a:latin typeface="Fira Code"/>
                <a:ea typeface="Fira Code"/>
                <a:cs typeface="Fira Code"/>
                <a:sym typeface="Fira Code"/>
              </a:rPr>
              <a:t>Node </a:t>
            </a:r>
            <a:r>
              <a:rPr lang="es" sz="1800">
                <a:solidFill>
                  <a:srgbClr val="89DDFF"/>
                </a:solidFill>
                <a:latin typeface="Fira Code"/>
                <a:ea typeface="Fira Code"/>
                <a:cs typeface="Fira Code"/>
                <a:sym typeface="Fira Code"/>
              </a:rPr>
              <a:t>*</a:t>
            </a:r>
            <a:r>
              <a:rPr lang="es" sz="1800">
                <a:solidFill>
                  <a:schemeClr val="accent4"/>
                </a:solidFill>
                <a:latin typeface="Fira Code"/>
                <a:ea typeface="Fira Code"/>
                <a:cs typeface="Fira Code"/>
                <a:sym typeface="Fira Code"/>
              </a:rPr>
              <a:t>prev</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struct </a:t>
            </a:r>
            <a:r>
              <a:rPr lang="es" sz="1800">
                <a:solidFill>
                  <a:srgbClr val="FFCB6B"/>
                </a:solidFill>
                <a:latin typeface="Fira Code"/>
                <a:ea typeface="Fira Code"/>
                <a:cs typeface="Fira Code"/>
                <a:sym typeface="Fira Code"/>
              </a:rPr>
              <a:t>Node </a:t>
            </a:r>
            <a:r>
              <a:rPr lang="es" sz="1800">
                <a:solidFill>
                  <a:srgbClr val="89DDFF"/>
                </a:solidFill>
                <a:latin typeface="Fira Code"/>
                <a:ea typeface="Fira Code"/>
                <a:cs typeface="Fira Code"/>
                <a:sym typeface="Fira Code"/>
              </a:rPr>
              <a:t>*</a:t>
            </a:r>
            <a:r>
              <a:rPr lang="es" sz="1800">
                <a:solidFill>
                  <a:schemeClr val="accent4"/>
                </a:solidFill>
                <a:latin typeface="Fira Code"/>
                <a:ea typeface="Fira Code"/>
                <a:cs typeface="Fira Code"/>
                <a:sym typeface="Fira Code"/>
              </a:rPr>
              <a:t>next</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C3E88D"/>
                </a:solidFill>
                <a:latin typeface="Fira Code"/>
                <a:ea typeface="Fira Code"/>
                <a:cs typeface="Fira Code"/>
                <a:sym typeface="Fira Code"/>
              </a:rPr>
              <a:t>Node</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04900" y="5556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Lista</a:t>
            </a:r>
            <a:endParaRPr/>
          </a:p>
        </p:txBody>
      </p:sp>
      <p:sp>
        <p:nvSpPr>
          <p:cNvPr id="159" name="Google Shape;159;p24"/>
          <p:cNvSpPr txBox="1"/>
          <p:nvPr>
            <p:ph idx="1" type="body"/>
          </p:nvPr>
        </p:nvSpPr>
        <p:spPr>
          <a:xfrm>
            <a:off x="304900" y="1465817"/>
            <a:ext cx="2808000" cy="3103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600"/>
              <a:t>Los nodos en una lista se enlazan a través de </a:t>
            </a:r>
            <a:r>
              <a:rPr b="1" lang="es" sz="1600"/>
              <a:t>punteros</a:t>
            </a:r>
            <a:r>
              <a:rPr lang="es" sz="1600"/>
              <a:t>. </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s" sz="1600"/>
              <a:t>Cada nodo guarda una </a:t>
            </a:r>
            <a:r>
              <a:rPr b="1" lang="es" sz="1600"/>
              <a:t>referencia</a:t>
            </a:r>
            <a:r>
              <a:rPr lang="es" sz="1600"/>
              <a:t>, tanto del elemento previo, como del siguiente, lo cual permite recorrer la lista elemento por elemento de manera </a:t>
            </a:r>
            <a:r>
              <a:rPr b="1" lang="es" sz="1600"/>
              <a:t>secuencial</a:t>
            </a:r>
            <a:r>
              <a:rPr lang="es" sz="1600"/>
              <a:t>.</a:t>
            </a:r>
            <a:endParaRPr sz="1600"/>
          </a:p>
        </p:txBody>
      </p:sp>
      <p:sp>
        <p:nvSpPr>
          <p:cNvPr id="160" name="Google Shape;160;p24"/>
          <p:cNvSpPr txBox="1"/>
          <p:nvPr/>
        </p:nvSpPr>
        <p:spPr>
          <a:xfrm>
            <a:off x="4523100" y="148500"/>
            <a:ext cx="3236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800">
                <a:solidFill>
                  <a:srgbClr val="C792EA"/>
                </a:solidFill>
                <a:latin typeface="Fira Code"/>
                <a:ea typeface="Fira Code"/>
                <a:cs typeface="Fira Code"/>
                <a:sym typeface="Fira Code"/>
              </a:rPr>
              <a:t>typedef struct </a:t>
            </a:r>
            <a:r>
              <a:rPr lang="es" sz="1800">
                <a:solidFill>
                  <a:srgbClr val="FFCB6B"/>
                </a:solidFill>
                <a:latin typeface="Fira Code"/>
                <a:ea typeface="Fira Code"/>
                <a:cs typeface="Fira Code"/>
                <a:sym typeface="Fira Code"/>
              </a:rPr>
              <a:t>List </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C3E88D"/>
                </a:solidFill>
                <a:latin typeface="Fira Code"/>
                <a:ea typeface="Fira Code"/>
                <a:cs typeface="Fira Code"/>
                <a:sym typeface="Fira Code"/>
              </a:rPr>
              <a:t>int </a:t>
            </a:r>
            <a:r>
              <a:rPr lang="es" sz="1800">
                <a:solidFill>
                  <a:schemeClr val="accent4"/>
                </a:solidFill>
                <a:latin typeface="Fira Code"/>
                <a:ea typeface="Fira Code"/>
                <a:cs typeface="Fira Code"/>
                <a:sym typeface="Fira Code"/>
              </a:rPr>
              <a:t>size</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struct </a:t>
            </a:r>
            <a:r>
              <a:rPr lang="es" sz="1800">
                <a:solidFill>
                  <a:srgbClr val="FFCB6B"/>
                </a:solidFill>
                <a:latin typeface="Fira Code"/>
                <a:ea typeface="Fira Code"/>
                <a:cs typeface="Fira Code"/>
                <a:sym typeface="Fira Code"/>
              </a:rPr>
              <a:t>Node </a:t>
            </a:r>
            <a:r>
              <a:rPr lang="es" sz="1800">
                <a:solidFill>
                  <a:srgbClr val="89DDFF"/>
                </a:solidFill>
                <a:latin typeface="Fira Code"/>
                <a:ea typeface="Fira Code"/>
                <a:cs typeface="Fira Code"/>
                <a:sym typeface="Fira Code"/>
              </a:rPr>
              <a:t>*</a:t>
            </a:r>
            <a:r>
              <a:rPr lang="es" sz="1800">
                <a:solidFill>
                  <a:schemeClr val="accent4"/>
                </a:solidFill>
                <a:latin typeface="Fira Code"/>
                <a:ea typeface="Fira Code"/>
                <a:cs typeface="Fira Code"/>
                <a:sym typeface="Fira Code"/>
              </a:rPr>
              <a:t>first</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struct </a:t>
            </a:r>
            <a:r>
              <a:rPr lang="es" sz="1800">
                <a:solidFill>
                  <a:srgbClr val="FFCB6B"/>
                </a:solidFill>
                <a:latin typeface="Fira Code"/>
                <a:ea typeface="Fira Code"/>
                <a:cs typeface="Fira Code"/>
                <a:sym typeface="Fira Code"/>
              </a:rPr>
              <a:t>Node </a:t>
            </a:r>
            <a:r>
              <a:rPr lang="es" sz="1800">
                <a:solidFill>
                  <a:srgbClr val="89DDFF"/>
                </a:solidFill>
                <a:latin typeface="Fira Code"/>
                <a:ea typeface="Fira Code"/>
                <a:cs typeface="Fira Code"/>
                <a:sym typeface="Fira Code"/>
              </a:rPr>
              <a:t>*</a:t>
            </a:r>
            <a:r>
              <a:rPr lang="es" sz="1800">
                <a:solidFill>
                  <a:schemeClr val="accent4"/>
                </a:solidFill>
                <a:latin typeface="Fira Code"/>
                <a:ea typeface="Fira Code"/>
                <a:cs typeface="Fira Code"/>
                <a:sym typeface="Fira Code"/>
              </a:rPr>
              <a:t>last</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C3E88D"/>
                </a:solidFill>
                <a:latin typeface="Fira Code"/>
                <a:ea typeface="Fira Code"/>
                <a:cs typeface="Fira Code"/>
                <a:sym typeface="Fira Code"/>
              </a:rPr>
              <a:t>List</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p:txBody>
      </p:sp>
      <p:pic>
        <p:nvPicPr>
          <p:cNvPr id="161" name="Google Shape;161;p24"/>
          <p:cNvPicPr preferRelativeResize="0"/>
          <p:nvPr/>
        </p:nvPicPr>
        <p:blipFill>
          <a:blip r:embed="rId3">
            <a:alphaModFix/>
          </a:blip>
          <a:stretch>
            <a:fillRect/>
          </a:stretch>
        </p:blipFill>
        <p:spPr>
          <a:xfrm>
            <a:off x="3857463" y="1996898"/>
            <a:ext cx="4567374" cy="204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000"/>
              <a:t>Métodos clave de la librería </a:t>
            </a:r>
            <a:r>
              <a:rPr lang="es" sz="3000" u="sng">
                <a:solidFill>
                  <a:schemeClr val="hlink"/>
                </a:solidFill>
                <a:latin typeface="Roboto Mono"/>
                <a:ea typeface="Roboto Mono"/>
                <a:cs typeface="Roboto Mono"/>
                <a:sym typeface="Roboto Mono"/>
                <a:hlinkClick r:id="rId3"/>
              </a:rPr>
              <a:t>&lt;stdlib.h&gt;</a:t>
            </a:r>
            <a:endParaRPr b="1">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Malloc</a:t>
            </a:r>
            <a:endParaRPr/>
          </a:p>
        </p:txBody>
      </p:sp>
      <p:sp>
        <p:nvSpPr>
          <p:cNvPr id="172" name="Google Shape;172;p26"/>
          <p:cNvSpPr txBox="1"/>
          <p:nvPr>
            <p:ph idx="1" type="body"/>
          </p:nvPr>
        </p:nvSpPr>
        <p:spPr>
          <a:xfrm>
            <a:off x="311700" y="1465804"/>
            <a:ext cx="2808000" cy="3103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sz="1100">
                <a:solidFill>
                  <a:srgbClr val="000000"/>
                </a:solidFill>
                <a:latin typeface="Roboto Mono"/>
                <a:ea typeface="Roboto Mono"/>
                <a:cs typeface="Roboto Mono"/>
                <a:sym typeface="Roboto Mono"/>
              </a:rPr>
              <a:t>void *</a:t>
            </a:r>
            <a:r>
              <a:rPr lang="es" sz="1100" u="sng">
                <a:solidFill>
                  <a:schemeClr val="hlink"/>
                </a:solidFill>
                <a:latin typeface="Roboto Mono"/>
                <a:ea typeface="Roboto Mono"/>
                <a:cs typeface="Roboto Mono"/>
                <a:sym typeface="Roboto Mono"/>
                <a:hlinkClick r:id="rId3"/>
              </a:rPr>
              <a:t>malloc</a:t>
            </a:r>
            <a:r>
              <a:rPr lang="es" sz="1100">
                <a:solidFill>
                  <a:srgbClr val="000000"/>
                </a:solidFill>
                <a:latin typeface="Roboto Mono"/>
                <a:ea typeface="Roboto Mono"/>
                <a:cs typeface="Roboto Mono"/>
                <a:sym typeface="Roboto Mono"/>
              </a:rPr>
              <a:t>(</a:t>
            </a:r>
            <a:r>
              <a:rPr lang="es" sz="1100">
                <a:solidFill>
                  <a:srgbClr val="000000"/>
                </a:solidFill>
                <a:uFill>
                  <a:noFill/>
                </a:uFill>
                <a:latin typeface="Roboto Mono"/>
                <a:ea typeface="Roboto Mono"/>
                <a:cs typeface="Roboto Mono"/>
                <a:sym typeface="Roboto Mono"/>
                <a:hlinkClick r:id="rId4">
                  <a:extLst>
                    <a:ext uri="{A12FA001-AC4F-418D-AE19-62706E023703}">
                      <ahyp:hlinkClr val="tx"/>
                    </a:ext>
                  </a:extLst>
                </a:hlinkClick>
              </a:rPr>
              <a:t> </a:t>
            </a:r>
            <a:r>
              <a:rPr lang="es" sz="1100" u="sng">
                <a:solidFill>
                  <a:schemeClr val="accent5"/>
                </a:solidFill>
                <a:latin typeface="Roboto Mono"/>
                <a:ea typeface="Roboto Mono"/>
                <a:cs typeface="Roboto Mono"/>
                <a:sym typeface="Roboto Mono"/>
                <a:hlinkClick r:id="rId5">
                  <a:extLst>
                    <a:ext uri="{A12FA001-AC4F-418D-AE19-62706E023703}">
                      <ahyp:hlinkClr val="tx"/>
                    </a:ext>
                  </a:extLst>
                </a:hlinkClick>
              </a:rPr>
              <a:t>size_t</a:t>
            </a:r>
            <a:r>
              <a:rPr lang="es" sz="1100">
                <a:solidFill>
                  <a:srgbClr val="000000"/>
                </a:solidFill>
                <a:latin typeface="Roboto Mono"/>
                <a:ea typeface="Roboto Mono"/>
                <a:cs typeface="Roboto Mono"/>
                <a:sym typeface="Roboto Mono"/>
              </a:rPr>
              <a:t> size );</a:t>
            </a:r>
            <a:endParaRPr sz="1100">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s" sz="1800"/>
              <a:t>Reserva bytes de almacenamiento aún no asignado.</a:t>
            </a:r>
            <a:endParaRPr sz="1800"/>
          </a:p>
          <a:p>
            <a:pPr indent="0" lvl="0" marL="0" rtl="0" algn="l">
              <a:spcBef>
                <a:spcPts val="1200"/>
              </a:spcBef>
              <a:spcAft>
                <a:spcPts val="1200"/>
              </a:spcAft>
              <a:buNone/>
            </a:pPr>
            <a:r>
              <a:rPr b="1" lang="es" sz="1800">
                <a:solidFill>
                  <a:schemeClr val="lt1"/>
                </a:solidFill>
                <a:highlight>
                  <a:schemeClr val="accent4"/>
                </a:highlight>
              </a:rPr>
              <a:t>Si la asignación tiene éxito</a:t>
            </a:r>
            <a:r>
              <a:rPr lang="es" sz="1800"/>
              <a:t>, devuelve un puntero asignable a </a:t>
            </a:r>
            <a:r>
              <a:rPr b="1" lang="es" sz="1800"/>
              <a:t>cualquier tipo de objeto</a:t>
            </a:r>
            <a:r>
              <a:rPr lang="es" sz="1800"/>
              <a:t>. De lo contrario, devuelve </a:t>
            </a:r>
            <a:r>
              <a:rPr b="1" lang="es" sz="1800">
                <a:latin typeface="Roboto Mono"/>
                <a:ea typeface="Roboto Mono"/>
                <a:cs typeface="Roboto Mono"/>
                <a:sym typeface="Roboto Mono"/>
              </a:rPr>
              <a:t>NULL</a:t>
            </a:r>
            <a:r>
              <a:rPr lang="es" sz="1800"/>
              <a:t>.</a:t>
            </a:r>
            <a:endParaRPr/>
          </a:p>
        </p:txBody>
      </p:sp>
      <p:sp>
        <p:nvSpPr>
          <p:cNvPr id="173" name="Google Shape;173;p26"/>
          <p:cNvSpPr txBox="1"/>
          <p:nvPr/>
        </p:nvSpPr>
        <p:spPr>
          <a:xfrm>
            <a:off x="3881375" y="746113"/>
            <a:ext cx="4634400" cy="132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rgbClr val="C3E88D"/>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 </a:t>
            </a:r>
            <a:r>
              <a:rPr lang="es" sz="1100">
                <a:solidFill>
                  <a:srgbClr val="82AAFF"/>
                </a:solidFill>
                <a:latin typeface="Fira Code"/>
                <a:ea typeface="Fira Code"/>
                <a:cs typeface="Fira Code"/>
                <a:sym typeface="Fira Code"/>
              </a:rPr>
              <a:t>createNode</a:t>
            </a:r>
            <a:r>
              <a:rPr lang="es" sz="1100">
                <a:solidFill>
                  <a:srgbClr val="89DDFF"/>
                </a:solidFill>
                <a:latin typeface="Fira Code"/>
                <a:ea typeface="Fira Code"/>
                <a:cs typeface="Fira Code"/>
                <a:sym typeface="Fira Code"/>
              </a:rPr>
              <a:t>(</a:t>
            </a:r>
            <a:r>
              <a:rPr i="1" lang="es" sz="1100">
                <a:solidFill>
                  <a:srgbClr val="C792EA"/>
                </a:solidFill>
                <a:latin typeface="Fira Code"/>
                <a:ea typeface="Fira Code"/>
                <a:cs typeface="Fira Code"/>
                <a:sym typeface="Fira Code"/>
              </a:rPr>
              <a:t>int </a:t>
            </a:r>
            <a:r>
              <a:rPr lang="es" sz="1100">
                <a:solidFill>
                  <a:srgbClr val="F78C6C"/>
                </a:solidFill>
                <a:latin typeface="Fira Code"/>
                <a:ea typeface="Fira Code"/>
                <a:cs typeface="Fira Code"/>
                <a:sym typeface="Fira Code"/>
              </a:rPr>
              <a:t>element</a:t>
            </a:r>
            <a:r>
              <a:rPr lang="es" sz="1100">
                <a:solidFill>
                  <a:srgbClr val="89DDFF"/>
                </a:solidFill>
                <a:latin typeface="Fira Code"/>
                <a:ea typeface="Fira Code"/>
                <a:cs typeface="Fira Code"/>
                <a:sym typeface="Fira Code"/>
              </a:rPr>
              <a:t>) {</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C3E88D"/>
                </a:solidFill>
                <a:latin typeface="Fira Code"/>
                <a:ea typeface="Fira Code"/>
                <a:cs typeface="Fira Code"/>
                <a:sym typeface="Fira Code"/>
              </a:rPr>
              <a:t>Node </a:t>
            </a:r>
            <a:r>
              <a:rPr lang="es" sz="1100">
                <a:solidFill>
                  <a:srgbClr val="89DDFF"/>
                </a:solidFill>
                <a:latin typeface="Fira Code"/>
                <a:ea typeface="Fira Code"/>
                <a:cs typeface="Fira Code"/>
                <a:sym typeface="Fira Code"/>
              </a:rPr>
              <a:t>*</a:t>
            </a:r>
            <a:r>
              <a:rPr lang="es" sz="1100">
                <a:solidFill>
                  <a:srgbClr val="EEFFE3"/>
                </a:solidFill>
                <a:latin typeface="Fira Code"/>
                <a:ea typeface="Fira Code"/>
                <a:cs typeface="Fira Code"/>
                <a:sym typeface="Fira Code"/>
              </a:rPr>
              <a:t>node </a:t>
            </a:r>
            <a:r>
              <a:rPr lang="es" sz="1100">
                <a:solidFill>
                  <a:srgbClr val="89DDFF"/>
                </a:solidFill>
                <a:latin typeface="Fira Code"/>
                <a:ea typeface="Fira Code"/>
                <a:cs typeface="Fira Code"/>
                <a:sym typeface="Fira Code"/>
              </a:rPr>
              <a:t>= </a:t>
            </a:r>
            <a:r>
              <a:rPr lang="es" sz="1100">
                <a:solidFill>
                  <a:srgbClr val="89DDFF"/>
                </a:solidFill>
                <a:highlight>
                  <a:srgbClr val="999999"/>
                </a:highlight>
                <a:latin typeface="Fira Code"/>
                <a:ea typeface="Fira Code"/>
                <a:cs typeface="Fira Code"/>
                <a:sym typeface="Fira Code"/>
              </a:rPr>
              <a:t>(</a:t>
            </a:r>
            <a:r>
              <a:rPr lang="es" sz="1100">
                <a:solidFill>
                  <a:srgbClr val="C3E88D"/>
                </a:solidFill>
                <a:highlight>
                  <a:srgbClr val="999999"/>
                </a:highlight>
                <a:latin typeface="Fira Code"/>
                <a:ea typeface="Fira Code"/>
                <a:cs typeface="Fira Code"/>
                <a:sym typeface="Fira Code"/>
              </a:rPr>
              <a:t>Node </a:t>
            </a:r>
            <a:r>
              <a:rPr lang="es" sz="1100">
                <a:solidFill>
                  <a:srgbClr val="89DDFF"/>
                </a:solidFill>
                <a:highlight>
                  <a:srgbClr val="999999"/>
                </a:highlight>
                <a:latin typeface="Fira Code"/>
                <a:ea typeface="Fira Code"/>
                <a:cs typeface="Fira Code"/>
                <a:sym typeface="Fira Code"/>
              </a:rPr>
              <a:t>*) </a:t>
            </a:r>
            <a:r>
              <a:rPr lang="es" sz="1100">
                <a:solidFill>
                  <a:srgbClr val="82AAFF"/>
                </a:solidFill>
                <a:highlight>
                  <a:srgbClr val="999999"/>
                </a:highlight>
                <a:latin typeface="Fira Code"/>
                <a:ea typeface="Fira Code"/>
                <a:cs typeface="Fira Code"/>
                <a:sym typeface="Fira Code"/>
              </a:rPr>
              <a:t>malloc</a:t>
            </a:r>
            <a:r>
              <a:rPr lang="es" sz="1100">
                <a:solidFill>
                  <a:srgbClr val="89DDFF"/>
                </a:solidFill>
                <a:highlight>
                  <a:srgbClr val="999999"/>
                </a:highlight>
                <a:latin typeface="Fira Code"/>
                <a:ea typeface="Fira Code"/>
                <a:cs typeface="Fira Code"/>
                <a:sym typeface="Fira Code"/>
              </a:rPr>
              <a:t>(</a:t>
            </a:r>
            <a:r>
              <a:rPr i="1" lang="es" sz="1100">
                <a:solidFill>
                  <a:srgbClr val="C792EA"/>
                </a:solidFill>
                <a:highlight>
                  <a:srgbClr val="999999"/>
                </a:highlight>
                <a:latin typeface="Fira Code"/>
                <a:ea typeface="Fira Code"/>
                <a:cs typeface="Fira Code"/>
                <a:sym typeface="Fira Code"/>
              </a:rPr>
              <a:t>sizeof</a:t>
            </a:r>
            <a:r>
              <a:rPr lang="es" sz="1100">
                <a:solidFill>
                  <a:srgbClr val="89DDFF"/>
                </a:solidFill>
                <a:highlight>
                  <a:srgbClr val="999999"/>
                </a:highlight>
                <a:latin typeface="Fira Code"/>
                <a:ea typeface="Fira Code"/>
                <a:cs typeface="Fira Code"/>
                <a:sym typeface="Fira Code"/>
              </a:rPr>
              <a:t>(</a:t>
            </a:r>
            <a:r>
              <a:rPr lang="es" sz="1100">
                <a:solidFill>
                  <a:srgbClr val="C3E88D"/>
                </a:solidFill>
                <a:highlight>
                  <a:srgbClr val="999999"/>
                </a:highlight>
                <a:latin typeface="Fira Code"/>
                <a:ea typeface="Fira Code"/>
                <a:cs typeface="Fira Code"/>
                <a:sym typeface="Fira Code"/>
              </a:rPr>
              <a:t>Node</a:t>
            </a:r>
            <a:r>
              <a:rPr lang="es" sz="1100">
                <a:solidFill>
                  <a:srgbClr val="89DDFF"/>
                </a:solidFill>
                <a:highlight>
                  <a:srgbClr val="999999"/>
                </a:highlight>
                <a:latin typeface="Fira Code"/>
                <a:ea typeface="Fira Code"/>
                <a:cs typeface="Fira Code"/>
                <a:sym typeface="Fira Code"/>
              </a:rPr>
              <a:t>));</a:t>
            </a:r>
            <a:endParaRPr sz="1100">
              <a:solidFill>
                <a:srgbClr val="89DDFF"/>
              </a:solidFill>
              <a:highlight>
                <a:srgbClr val="999999"/>
              </a:highlight>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element </a:t>
            </a:r>
            <a:r>
              <a:rPr lang="es" sz="1100">
                <a:solidFill>
                  <a:srgbClr val="89DDFF"/>
                </a:solidFill>
                <a:latin typeface="Fira Code"/>
                <a:ea typeface="Fira Code"/>
                <a:cs typeface="Fira Code"/>
                <a:sym typeface="Fira Code"/>
              </a:rPr>
              <a:t>= </a:t>
            </a:r>
            <a:r>
              <a:rPr lang="es" sz="1100">
                <a:solidFill>
                  <a:srgbClr val="F78C6C"/>
                </a:solidFill>
                <a:latin typeface="Fira Code"/>
                <a:ea typeface="Fira Code"/>
                <a:cs typeface="Fira Code"/>
                <a:sym typeface="Fira Code"/>
              </a:rPr>
              <a:t>element</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prev </a:t>
            </a: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next </a:t>
            </a:r>
            <a:r>
              <a:rPr lang="es" sz="1100">
                <a:solidFill>
                  <a:srgbClr val="89DDFF"/>
                </a:solidFill>
                <a:latin typeface="Fira Code"/>
                <a:ea typeface="Fira Code"/>
                <a:cs typeface="Fira Code"/>
                <a:sym typeface="Fira Code"/>
              </a:rPr>
              <a:t>= </a:t>
            </a:r>
            <a:r>
              <a:rPr b="1" lang="es" sz="1100">
                <a:solidFill>
                  <a:srgbClr val="FFCB6B"/>
                </a:solidFill>
                <a:latin typeface="Fira Code"/>
                <a:ea typeface="Fira Code"/>
                <a:cs typeface="Fira Code"/>
                <a:sym typeface="Fira Code"/>
              </a:rPr>
              <a:t>NULL</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i="1" lang="es" sz="1100">
                <a:solidFill>
                  <a:srgbClr val="C792EA"/>
                </a:solidFill>
                <a:latin typeface="Fira Code"/>
                <a:ea typeface="Fira Code"/>
                <a:cs typeface="Fira Code"/>
                <a:sym typeface="Fira Code"/>
              </a:rPr>
              <a:t>return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a:t>
            </a:r>
            <a:endParaRPr sz="1800">
              <a:solidFill>
                <a:schemeClr val="dk2"/>
              </a:solidFill>
              <a:latin typeface="Roboto"/>
              <a:ea typeface="Roboto"/>
              <a:cs typeface="Roboto"/>
              <a:sym typeface="Roboto"/>
            </a:endParaRPr>
          </a:p>
        </p:txBody>
      </p:sp>
      <p:sp>
        <p:nvSpPr>
          <p:cNvPr id="174" name="Google Shape;174;p26"/>
          <p:cNvSpPr txBox="1"/>
          <p:nvPr/>
        </p:nvSpPr>
        <p:spPr>
          <a:xfrm>
            <a:off x="3881375" y="3069888"/>
            <a:ext cx="4634400" cy="132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rgbClr val="C3E88D"/>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a:t>
            </a:r>
            <a:r>
              <a:rPr lang="es" sz="1100">
                <a:solidFill>
                  <a:srgbClr val="82AAFF"/>
                </a:solidFill>
                <a:latin typeface="Fira Code"/>
                <a:ea typeface="Fira Code"/>
                <a:cs typeface="Fira Code"/>
                <a:sym typeface="Fira Code"/>
              </a:rPr>
              <a:t>createList</a:t>
            </a:r>
            <a:r>
              <a:rPr lang="es" sz="1100">
                <a:solidFill>
                  <a:srgbClr val="89DDFF"/>
                </a:solidFill>
                <a:latin typeface="Fira Code"/>
                <a:ea typeface="Fira Code"/>
                <a:cs typeface="Fira Code"/>
                <a:sym typeface="Fira Code"/>
              </a:rPr>
              <a:t>() {</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C3E88D"/>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a:t>
            </a:r>
            <a:r>
              <a:rPr lang="es" sz="1100">
                <a:solidFill>
                  <a:srgbClr val="EEFFE3"/>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 </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List </a:t>
            </a:r>
            <a:r>
              <a:rPr lang="es" sz="1100">
                <a:solidFill>
                  <a:srgbClr val="89DDFF"/>
                </a:solidFill>
                <a:highlight>
                  <a:schemeClr val="lt2"/>
                </a:highlight>
                <a:latin typeface="Fira Code"/>
                <a:ea typeface="Fira Code"/>
                <a:cs typeface="Fira Code"/>
                <a:sym typeface="Fira Code"/>
              </a:rPr>
              <a:t>*) </a:t>
            </a:r>
            <a:r>
              <a:rPr lang="es" sz="1100">
                <a:solidFill>
                  <a:srgbClr val="82AAFF"/>
                </a:solidFill>
                <a:highlight>
                  <a:schemeClr val="lt2"/>
                </a:highlight>
                <a:latin typeface="Fira Code"/>
                <a:ea typeface="Fira Code"/>
                <a:cs typeface="Fira Code"/>
                <a:sym typeface="Fira Code"/>
              </a:rPr>
              <a:t>malloc</a:t>
            </a:r>
            <a:r>
              <a:rPr lang="es" sz="1100">
                <a:solidFill>
                  <a:srgbClr val="89DDFF"/>
                </a:solidFill>
                <a:highlight>
                  <a:schemeClr val="lt2"/>
                </a:highlight>
                <a:latin typeface="Fira Code"/>
                <a:ea typeface="Fira Code"/>
                <a:cs typeface="Fira Code"/>
                <a:sym typeface="Fira Code"/>
              </a:rPr>
              <a:t>(</a:t>
            </a:r>
            <a:r>
              <a:rPr i="1" lang="es" sz="1100">
                <a:solidFill>
                  <a:srgbClr val="C792EA"/>
                </a:solidFill>
                <a:highlight>
                  <a:schemeClr val="lt2"/>
                </a:highlight>
                <a:latin typeface="Fira Code"/>
                <a:ea typeface="Fira Code"/>
                <a:cs typeface="Fira Code"/>
                <a:sym typeface="Fira Code"/>
              </a:rPr>
              <a:t>sizeof</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List</a:t>
            </a:r>
            <a:r>
              <a:rPr lang="es" sz="1100">
                <a:solidFill>
                  <a:srgbClr val="89DDFF"/>
                </a:solidFill>
                <a:highlight>
                  <a:schemeClr val="lt2"/>
                </a:highlight>
                <a:latin typeface="Fira Code"/>
                <a:ea typeface="Fira Code"/>
                <a:cs typeface="Fira Code"/>
                <a:sym typeface="Fira Code"/>
              </a:rPr>
              <a:t>));</a:t>
            </a:r>
            <a:endParaRPr sz="1100">
              <a:solidFill>
                <a:srgbClr val="89DDFF"/>
              </a:solidFill>
              <a:highlight>
                <a:schemeClr val="lt2"/>
              </a:highlight>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size </a:t>
            </a:r>
            <a:r>
              <a:rPr lang="es" sz="1100">
                <a:solidFill>
                  <a:srgbClr val="89DDFF"/>
                </a:solidFill>
                <a:latin typeface="Fira Code"/>
                <a:ea typeface="Fira Code"/>
                <a:cs typeface="Fira Code"/>
                <a:sym typeface="Fira Code"/>
              </a:rPr>
              <a:t>= </a:t>
            </a:r>
            <a:r>
              <a:rPr lang="es" sz="1100">
                <a:solidFill>
                  <a:srgbClr val="F78C6C"/>
                </a:solidFill>
                <a:latin typeface="Fira Code"/>
                <a:ea typeface="Fira Code"/>
                <a:cs typeface="Fira Code"/>
                <a:sym typeface="Fira Code"/>
              </a:rPr>
              <a:t>0</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first </a:t>
            </a: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last </a:t>
            </a:r>
            <a:r>
              <a:rPr lang="es" sz="1100">
                <a:solidFill>
                  <a:srgbClr val="89DDFF"/>
                </a:solidFill>
                <a:latin typeface="Fira Code"/>
                <a:ea typeface="Fira Code"/>
                <a:cs typeface="Fira Code"/>
                <a:sym typeface="Fira Code"/>
              </a:rPr>
              <a:t>= </a:t>
            </a:r>
            <a:r>
              <a:rPr b="1" lang="es" sz="1100">
                <a:solidFill>
                  <a:srgbClr val="FFCB6B"/>
                </a:solidFill>
                <a:latin typeface="Fira Code"/>
                <a:ea typeface="Fira Code"/>
                <a:cs typeface="Fira Code"/>
                <a:sym typeface="Fira Code"/>
              </a:rPr>
              <a:t>NULL</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i="1" lang="es" sz="1100">
                <a:solidFill>
                  <a:srgbClr val="C792EA"/>
                </a:solidFill>
                <a:latin typeface="Fira Code"/>
                <a:ea typeface="Fira Code"/>
                <a:cs typeface="Fira Code"/>
                <a:sym typeface="Fira Code"/>
              </a:rPr>
              <a:t>return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a:t>
            </a:r>
            <a:endParaRPr sz="1100">
              <a:solidFill>
                <a:srgbClr val="C3E88D"/>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1" type="body"/>
          </p:nvPr>
        </p:nvSpPr>
        <p:spPr>
          <a:xfrm>
            <a:off x="311700" y="563200"/>
            <a:ext cx="3054000" cy="4005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s" sz="1800">
                <a:solidFill>
                  <a:schemeClr val="lt1"/>
                </a:solidFill>
                <a:highlight>
                  <a:schemeClr val="accent4"/>
                </a:highlight>
              </a:rPr>
              <a:t>Si la asignación tiene éxito…</a:t>
            </a:r>
            <a:endParaRPr b="1" sz="1800">
              <a:solidFill>
                <a:schemeClr val="lt1"/>
              </a:solidFill>
              <a:highlight>
                <a:schemeClr val="accent4"/>
              </a:highlight>
            </a:endParaRPr>
          </a:p>
          <a:p>
            <a:pPr indent="0" lvl="0" marL="0" rtl="0" algn="l">
              <a:spcBef>
                <a:spcPts val="1200"/>
              </a:spcBef>
              <a:spcAft>
                <a:spcPts val="0"/>
              </a:spcAft>
              <a:buNone/>
            </a:pPr>
            <a:r>
              <a:rPr lang="es" sz="1800">
                <a:solidFill>
                  <a:srgbClr val="000000"/>
                </a:solidFill>
              </a:rPr>
              <a:t>La asignación no necesariamente tendrá éxito, ya que simplemente puede que </a:t>
            </a:r>
            <a:r>
              <a:rPr b="1" lang="es" sz="1800">
                <a:solidFill>
                  <a:srgbClr val="000000"/>
                </a:solidFill>
              </a:rPr>
              <a:t>no haya bloques de memoria libres</a:t>
            </a:r>
            <a:r>
              <a:rPr lang="es" sz="1800">
                <a:solidFill>
                  <a:srgbClr val="000000"/>
                </a:solidFill>
              </a:rPr>
              <a:t> disponibles para ser asignados.</a:t>
            </a:r>
            <a:endParaRPr sz="1800">
              <a:solidFill>
                <a:srgbClr val="000000"/>
              </a:solidFill>
            </a:endParaRPr>
          </a:p>
          <a:p>
            <a:pPr indent="0" lvl="0" marL="0" rtl="0" algn="l">
              <a:spcBef>
                <a:spcPts val="1200"/>
              </a:spcBef>
              <a:spcAft>
                <a:spcPts val="1200"/>
              </a:spcAft>
              <a:buNone/>
            </a:pPr>
            <a:r>
              <a:rPr lang="es" sz="1800">
                <a:solidFill>
                  <a:srgbClr val="000000"/>
                </a:solidFill>
              </a:rPr>
              <a:t>¿Cómo podría yo asegurarme de que la asignación tuvo éxito?</a:t>
            </a:r>
            <a:endParaRPr sz="1800">
              <a:solidFill>
                <a:srgbClr val="000000"/>
              </a:solidFill>
            </a:endParaRPr>
          </a:p>
        </p:txBody>
      </p:sp>
      <p:sp>
        <p:nvSpPr>
          <p:cNvPr id="180" name="Google Shape;180;p27"/>
          <p:cNvSpPr txBox="1"/>
          <p:nvPr/>
        </p:nvSpPr>
        <p:spPr>
          <a:xfrm>
            <a:off x="3881375" y="1209444"/>
            <a:ext cx="4634400" cy="1564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100">
                <a:solidFill>
                  <a:srgbClr val="C3E88D"/>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 </a:t>
            </a:r>
            <a:r>
              <a:rPr lang="es" sz="1100">
                <a:solidFill>
                  <a:srgbClr val="82AAFF"/>
                </a:solidFill>
                <a:latin typeface="Fira Code"/>
                <a:ea typeface="Fira Code"/>
                <a:cs typeface="Fira Code"/>
                <a:sym typeface="Fira Code"/>
              </a:rPr>
              <a:t>createNode</a:t>
            </a:r>
            <a:r>
              <a:rPr lang="es" sz="1100">
                <a:solidFill>
                  <a:srgbClr val="89DDFF"/>
                </a:solidFill>
                <a:latin typeface="Fira Code"/>
                <a:ea typeface="Fira Code"/>
                <a:cs typeface="Fira Code"/>
                <a:sym typeface="Fira Code"/>
              </a:rPr>
              <a:t>(</a:t>
            </a:r>
            <a:r>
              <a:rPr i="1" lang="es" sz="1100">
                <a:solidFill>
                  <a:srgbClr val="C792EA"/>
                </a:solidFill>
                <a:latin typeface="Fira Code"/>
                <a:ea typeface="Fira Code"/>
                <a:cs typeface="Fira Code"/>
                <a:sym typeface="Fira Code"/>
              </a:rPr>
              <a:t>int </a:t>
            </a:r>
            <a:r>
              <a:rPr lang="es" sz="1100">
                <a:solidFill>
                  <a:srgbClr val="F78C6C"/>
                </a:solidFill>
                <a:latin typeface="Fira Code"/>
                <a:ea typeface="Fira Code"/>
                <a:cs typeface="Fira Code"/>
                <a:sym typeface="Fira Code"/>
              </a:rPr>
              <a:t>element</a:t>
            </a:r>
            <a:r>
              <a:rPr lang="es" sz="1100">
                <a:solidFill>
                  <a:srgbClr val="89DDFF"/>
                </a:solidFill>
                <a:latin typeface="Fira Code"/>
                <a:ea typeface="Fira Code"/>
                <a:cs typeface="Fira Code"/>
                <a:sym typeface="Fira Code"/>
              </a:rPr>
              <a:t>) {</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C3E88D"/>
                </a:solidFill>
                <a:latin typeface="Fira Code"/>
                <a:ea typeface="Fira Code"/>
                <a:cs typeface="Fira Code"/>
                <a:sym typeface="Fira Code"/>
              </a:rPr>
              <a:t>Node </a:t>
            </a:r>
            <a:r>
              <a:rPr lang="es" sz="1100">
                <a:solidFill>
                  <a:srgbClr val="89DDFF"/>
                </a:solidFill>
                <a:latin typeface="Fira Code"/>
                <a:ea typeface="Fira Code"/>
                <a:cs typeface="Fira Code"/>
                <a:sym typeface="Fira Code"/>
              </a:rPr>
              <a:t>*</a:t>
            </a:r>
            <a:r>
              <a:rPr lang="es" sz="1100">
                <a:solidFill>
                  <a:srgbClr val="EEFFE3"/>
                </a:solidFill>
                <a:latin typeface="Fira Code"/>
                <a:ea typeface="Fira Code"/>
                <a:cs typeface="Fira Code"/>
                <a:sym typeface="Fira Code"/>
              </a:rPr>
              <a:t>node </a:t>
            </a:r>
            <a:r>
              <a:rPr lang="es" sz="1100">
                <a:solidFill>
                  <a:srgbClr val="89DDFF"/>
                </a:solidFill>
                <a:latin typeface="Fira Code"/>
                <a:ea typeface="Fira Code"/>
                <a:cs typeface="Fira Code"/>
                <a:sym typeface="Fira Code"/>
              </a:rPr>
              <a:t>= </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Node </a:t>
            </a:r>
            <a:r>
              <a:rPr lang="es" sz="1100">
                <a:solidFill>
                  <a:srgbClr val="89DDFF"/>
                </a:solidFill>
                <a:highlight>
                  <a:schemeClr val="lt2"/>
                </a:highlight>
                <a:latin typeface="Fira Code"/>
                <a:ea typeface="Fira Code"/>
                <a:cs typeface="Fira Code"/>
                <a:sym typeface="Fira Code"/>
              </a:rPr>
              <a:t>*) </a:t>
            </a:r>
            <a:r>
              <a:rPr lang="es" sz="1100">
                <a:solidFill>
                  <a:schemeClr val="dk1"/>
                </a:solidFill>
                <a:highlight>
                  <a:schemeClr val="lt2"/>
                </a:highlight>
                <a:latin typeface="Fira Code"/>
                <a:ea typeface="Fira Code"/>
                <a:cs typeface="Fira Code"/>
                <a:sym typeface="Fira Code"/>
              </a:rPr>
              <a:t>malloc</a:t>
            </a:r>
            <a:r>
              <a:rPr lang="es" sz="1100">
                <a:solidFill>
                  <a:srgbClr val="89DDFF"/>
                </a:solidFill>
                <a:highlight>
                  <a:schemeClr val="lt2"/>
                </a:highlight>
                <a:latin typeface="Fira Code"/>
                <a:ea typeface="Fira Code"/>
                <a:cs typeface="Fira Code"/>
                <a:sym typeface="Fira Code"/>
              </a:rPr>
              <a:t>(</a:t>
            </a:r>
            <a:r>
              <a:rPr i="1" lang="es" sz="1100">
                <a:solidFill>
                  <a:srgbClr val="674EA7"/>
                </a:solidFill>
                <a:highlight>
                  <a:schemeClr val="lt2"/>
                </a:highlight>
                <a:latin typeface="Fira Code"/>
                <a:ea typeface="Fira Code"/>
                <a:cs typeface="Fira Code"/>
                <a:sym typeface="Fira Code"/>
              </a:rPr>
              <a:t>sizeof</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Node</a:t>
            </a:r>
            <a:r>
              <a:rPr lang="es" sz="1100">
                <a:solidFill>
                  <a:srgbClr val="89DDFF"/>
                </a:solidFill>
                <a:highlight>
                  <a:schemeClr val="lt2"/>
                </a:highlight>
                <a:latin typeface="Fira Code"/>
                <a:ea typeface="Fira Code"/>
                <a:cs typeface="Fira Code"/>
                <a:sym typeface="Fira Code"/>
              </a:rPr>
              <a:t>));</a:t>
            </a:r>
            <a:endParaRPr sz="1100">
              <a:solidFill>
                <a:srgbClr val="89DDFF"/>
              </a:solidFill>
              <a:highlight>
                <a:schemeClr val="lt2"/>
              </a:highlight>
              <a:latin typeface="Fira Code"/>
              <a:ea typeface="Fira Code"/>
              <a:cs typeface="Fira Code"/>
              <a:sym typeface="Fira Code"/>
            </a:endParaRPr>
          </a:p>
          <a:p>
            <a:pPr indent="0" lvl="0" marL="0" rtl="0" algn="l">
              <a:lnSpc>
                <a:spcPct val="100000"/>
              </a:lnSpc>
              <a:spcBef>
                <a:spcPts val="0"/>
              </a:spcBef>
              <a:spcAft>
                <a:spcPts val="0"/>
              </a:spcAft>
              <a:buNone/>
            </a:pPr>
            <a:r>
              <a:rPr lang="es" sz="1100">
                <a:solidFill>
                  <a:srgbClr val="89DDFF"/>
                </a:solidFill>
                <a:latin typeface="Fira Code"/>
                <a:ea typeface="Fira Code"/>
                <a:cs typeface="Fira Code"/>
                <a:sym typeface="Fira Code"/>
              </a:rPr>
              <a:t>   </a:t>
            </a:r>
            <a:r>
              <a:rPr b="1" lang="es" sz="1100">
                <a:solidFill>
                  <a:srgbClr val="FFCB6B"/>
                </a:solidFill>
                <a:highlight>
                  <a:schemeClr val="lt2"/>
                </a:highlight>
                <a:latin typeface="Fira Code"/>
                <a:ea typeface="Fira Code"/>
                <a:cs typeface="Fira Code"/>
                <a:sym typeface="Fira Code"/>
              </a:rPr>
              <a:t>assert</a:t>
            </a:r>
            <a:r>
              <a:rPr lang="es" sz="1100">
                <a:solidFill>
                  <a:srgbClr val="89DDFF"/>
                </a:solidFill>
                <a:highlight>
                  <a:schemeClr val="lt2"/>
                </a:highlight>
                <a:latin typeface="Fira Code"/>
                <a:ea typeface="Fira Code"/>
                <a:cs typeface="Fira Code"/>
                <a:sym typeface="Fira Code"/>
              </a:rPr>
              <a:t>((</a:t>
            </a:r>
            <a:r>
              <a:rPr lang="es" sz="1100">
                <a:solidFill>
                  <a:srgbClr val="EEFFE3"/>
                </a:solidFill>
                <a:highlight>
                  <a:schemeClr val="lt2"/>
                </a:highlight>
                <a:latin typeface="Fira Code"/>
                <a:ea typeface="Fira Code"/>
                <a:cs typeface="Fira Code"/>
                <a:sym typeface="Fira Code"/>
              </a:rPr>
              <a:t>node </a:t>
            </a:r>
            <a:r>
              <a:rPr lang="es" sz="1100">
                <a:solidFill>
                  <a:srgbClr val="89DDFF"/>
                </a:solidFill>
                <a:highlight>
                  <a:schemeClr val="lt2"/>
                </a:highlight>
                <a:latin typeface="Fira Code"/>
                <a:ea typeface="Fira Code"/>
                <a:cs typeface="Fira Code"/>
                <a:sym typeface="Fira Code"/>
              </a:rPr>
              <a:t>!= </a:t>
            </a:r>
            <a:r>
              <a:rPr lang="es" sz="1100">
                <a:solidFill>
                  <a:schemeClr val="dk1"/>
                </a:solidFill>
                <a:highlight>
                  <a:schemeClr val="lt2"/>
                </a:highlight>
                <a:latin typeface="Fira Code"/>
                <a:ea typeface="Fira Code"/>
                <a:cs typeface="Fira Code"/>
                <a:sym typeface="Fira Code"/>
              </a:rPr>
              <a:t>NULL</a:t>
            </a:r>
            <a:r>
              <a:rPr lang="es" sz="1100">
                <a:solidFill>
                  <a:srgbClr val="89DDFF"/>
                </a:solidFill>
                <a:highlight>
                  <a:schemeClr val="lt2"/>
                </a:highlight>
                <a:latin typeface="Fira Code"/>
                <a:ea typeface="Fira Code"/>
                <a:cs typeface="Fira Code"/>
                <a:sym typeface="Fira Code"/>
              </a:rPr>
              <a:t>) &amp;&amp; (</a:t>
            </a:r>
            <a:r>
              <a:rPr lang="es" sz="1100">
                <a:solidFill>
                  <a:srgbClr val="C3E88D"/>
                </a:solidFill>
                <a:highlight>
                  <a:schemeClr val="lt2"/>
                </a:highlight>
                <a:latin typeface="Fira Code"/>
                <a:ea typeface="Fira Code"/>
                <a:cs typeface="Fira Code"/>
                <a:sym typeface="Fira Code"/>
              </a:rPr>
              <a:t>"Attempt to allocate memory for Node was unsuccessful"</a:t>
            </a:r>
            <a:r>
              <a:rPr lang="es" sz="1100">
                <a:solidFill>
                  <a:srgbClr val="89DDFF"/>
                </a:solidFill>
                <a:highlight>
                  <a:schemeClr val="lt2"/>
                </a:highlight>
                <a:latin typeface="Fira Code"/>
                <a:ea typeface="Fira Code"/>
                <a:cs typeface="Fira Code"/>
                <a:sym typeface="Fira Code"/>
              </a:rPr>
              <a:t>));</a:t>
            </a:r>
            <a:endParaRPr sz="1100">
              <a:solidFill>
                <a:srgbClr val="89DDFF"/>
              </a:solidFill>
              <a:highlight>
                <a:schemeClr val="lt2"/>
              </a:highlight>
              <a:latin typeface="Fira Code"/>
              <a:ea typeface="Fira Code"/>
              <a:cs typeface="Fira Code"/>
              <a:sym typeface="Fira Code"/>
            </a:endParaRPr>
          </a:p>
          <a:p>
            <a:pPr indent="0" lvl="0" marL="0" rtl="0" algn="l">
              <a:lnSpc>
                <a:spcPct val="100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element </a:t>
            </a:r>
            <a:r>
              <a:rPr lang="es" sz="1100">
                <a:solidFill>
                  <a:srgbClr val="89DDFF"/>
                </a:solidFill>
                <a:latin typeface="Fira Code"/>
                <a:ea typeface="Fira Code"/>
                <a:cs typeface="Fira Code"/>
                <a:sym typeface="Fira Code"/>
              </a:rPr>
              <a:t>= </a:t>
            </a:r>
            <a:r>
              <a:rPr lang="es" sz="1100">
                <a:solidFill>
                  <a:srgbClr val="F78C6C"/>
                </a:solidFill>
                <a:latin typeface="Fira Code"/>
                <a:ea typeface="Fira Code"/>
                <a:cs typeface="Fira Code"/>
                <a:sym typeface="Fira Code"/>
              </a:rPr>
              <a:t>element</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00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prev </a:t>
            </a: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next </a:t>
            </a:r>
            <a:r>
              <a:rPr lang="es" sz="1100">
                <a:solidFill>
                  <a:srgbClr val="89DDFF"/>
                </a:solidFill>
                <a:latin typeface="Fira Code"/>
                <a:ea typeface="Fira Code"/>
                <a:cs typeface="Fira Code"/>
                <a:sym typeface="Fira Code"/>
              </a:rPr>
              <a:t>= </a:t>
            </a:r>
            <a:r>
              <a:rPr b="1" lang="es" sz="1100">
                <a:solidFill>
                  <a:srgbClr val="FFCB6B"/>
                </a:solidFill>
                <a:latin typeface="Fira Code"/>
                <a:ea typeface="Fira Code"/>
                <a:cs typeface="Fira Code"/>
                <a:sym typeface="Fira Code"/>
              </a:rPr>
              <a:t>NULL</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00000"/>
              </a:lnSpc>
              <a:spcBef>
                <a:spcPts val="0"/>
              </a:spcBef>
              <a:spcAft>
                <a:spcPts val="0"/>
              </a:spcAft>
              <a:buNone/>
            </a:pPr>
            <a:r>
              <a:rPr lang="es" sz="1100">
                <a:solidFill>
                  <a:srgbClr val="89DDFF"/>
                </a:solidFill>
                <a:latin typeface="Fira Code"/>
                <a:ea typeface="Fira Code"/>
                <a:cs typeface="Fira Code"/>
                <a:sym typeface="Fira Code"/>
              </a:rPr>
              <a:t>   </a:t>
            </a:r>
            <a:r>
              <a:rPr i="1" lang="es" sz="1100">
                <a:solidFill>
                  <a:srgbClr val="C792EA"/>
                </a:solidFill>
                <a:latin typeface="Fira Code"/>
                <a:ea typeface="Fira Code"/>
                <a:cs typeface="Fira Code"/>
                <a:sym typeface="Fira Code"/>
              </a:rPr>
              <a:t>return </a:t>
            </a:r>
            <a:r>
              <a:rPr lang="es" sz="1100">
                <a:solidFill>
                  <a:srgbClr val="EEFFE3"/>
                </a:solidFill>
                <a:latin typeface="Fira Code"/>
                <a:ea typeface="Fira Code"/>
                <a:cs typeface="Fira Code"/>
                <a:sym typeface="Fira Code"/>
              </a:rPr>
              <a:t>node</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lnSpc>
                <a:spcPct val="100000"/>
              </a:lnSpc>
              <a:spcBef>
                <a:spcPts val="0"/>
              </a:spcBef>
              <a:spcAft>
                <a:spcPts val="0"/>
              </a:spcAft>
              <a:buNone/>
            </a:pPr>
            <a:r>
              <a:rPr lang="es" sz="1100">
                <a:solidFill>
                  <a:srgbClr val="89DDFF"/>
                </a:solidFill>
                <a:latin typeface="Fira Code"/>
                <a:ea typeface="Fira Code"/>
                <a:cs typeface="Fira Code"/>
                <a:sym typeface="Fira Code"/>
              </a:rPr>
              <a:t>}</a:t>
            </a:r>
            <a:endParaRPr sz="1100">
              <a:solidFill>
                <a:srgbClr val="C3E88D"/>
              </a:solidFill>
              <a:latin typeface="Fira Code"/>
              <a:ea typeface="Fira Code"/>
              <a:cs typeface="Fira Code"/>
              <a:sym typeface="Fira Code"/>
            </a:endParaRPr>
          </a:p>
        </p:txBody>
      </p:sp>
      <p:sp>
        <p:nvSpPr>
          <p:cNvPr id="181" name="Google Shape;181;p27"/>
          <p:cNvSpPr txBox="1"/>
          <p:nvPr/>
        </p:nvSpPr>
        <p:spPr>
          <a:xfrm>
            <a:off x="3881375" y="3068400"/>
            <a:ext cx="4634400" cy="1564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C3E88D"/>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a:t>
            </a:r>
            <a:r>
              <a:rPr lang="es" sz="1100">
                <a:solidFill>
                  <a:srgbClr val="82AAFF"/>
                </a:solidFill>
                <a:latin typeface="Fira Code"/>
                <a:ea typeface="Fira Code"/>
                <a:cs typeface="Fira Code"/>
                <a:sym typeface="Fira Code"/>
              </a:rPr>
              <a:t>createList</a:t>
            </a:r>
            <a:r>
              <a:rPr lang="es" sz="1100">
                <a:solidFill>
                  <a:srgbClr val="89DDFF"/>
                </a:solidFill>
                <a:latin typeface="Fira Code"/>
                <a:ea typeface="Fira Code"/>
                <a:cs typeface="Fira Code"/>
                <a:sym typeface="Fira Code"/>
              </a:rPr>
              <a:t>() {</a:t>
            </a:r>
            <a:endParaRPr sz="11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C3E88D"/>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a:t>
            </a:r>
            <a:r>
              <a:rPr lang="es" sz="1100">
                <a:solidFill>
                  <a:srgbClr val="EEFFE3"/>
                </a:solidFill>
                <a:latin typeface="Fira Code"/>
                <a:ea typeface="Fira Code"/>
                <a:cs typeface="Fira Code"/>
                <a:sym typeface="Fira Code"/>
              </a:rPr>
              <a:t>list </a:t>
            </a:r>
            <a:r>
              <a:rPr lang="es" sz="1100">
                <a:solidFill>
                  <a:srgbClr val="89DDFF"/>
                </a:solidFill>
                <a:latin typeface="Fira Code"/>
                <a:ea typeface="Fira Code"/>
                <a:cs typeface="Fira Code"/>
                <a:sym typeface="Fira Code"/>
              </a:rPr>
              <a:t>= </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List </a:t>
            </a:r>
            <a:r>
              <a:rPr lang="es" sz="1100">
                <a:solidFill>
                  <a:srgbClr val="89DDFF"/>
                </a:solidFill>
                <a:highlight>
                  <a:schemeClr val="lt2"/>
                </a:highlight>
                <a:latin typeface="Fira Code"/>
                <a:ea typeface="Fira Code"/>
                <a:cs typeface="Fira Code"/>
                <a:sym typeface="Fira Code"/>
              </a:rPr>
              <a:t>*) </a:t>
            </a:r>
            <a:r>
              <a:rPr lang="es" sz="1100">
                <a:solidFill>
                  <a:schemeClr val="dk1"/>
                </a:solidFill>
                <a:highlight>
                  <a:schemeClr val="lt2"/>
                </a:highlight>
                <a:latin typeface="Fira Code"/>
                <a:ea typeface="Fira Code"/>
                <a:cs typeface="Fira Code"/>
                <a:sym typeface="Fira Code"/>
              </a:rPr>
              <a:t>malloc</a:t>
            </a:r>
            <a:r>
              <a:rPr lang="es" sz="1100">
                <a:solidFill>
                  <a:srgbClr val="89DDFF"/>
                </a:solidFill>
                <a:highlight>
                  <a:schemeClr val="lt2"/>
                </a:highlight>
                <a:latin typeface="Fira Code"/>
                <a:ea typeface="Fira Code"/>
                <a:cs typeface="Fira Code"/>
                <a:sym typeface="Fira Code"/>
              </a:rPr>
              <a:t>(</a:t>
            </a:r>
            <a:r>
              <a:rPr i="1" lang="es" sz="1100">
                <a:solidFill>
                  <a:srgbClr val="674EA7"/>
                </a:solidFill>
                <a:highlight>
                  <a:schemeClr val="lt2"/>
                </a:highlight>
                <a:latin typeface="Fira Code"/>
                <a:ea typeface="Fira Code"/>
                <a:cs typeface="Fira Code"/>
                <a:sym typeface="Fira Code"/>
              </a:rPr>
              <a:t>sizeof</a:t>
            </a:r>
            <a:r>
              <a:rPr lang="es" sz="1100">
                <a:solidFill>
                  <a:srgbClr val="89DDFF"/>
                </a:solidFill>
                <a:highlight>
                  <a:schemeClr val="lt2"/>
                </a:highlight>
                <a:latin typeface="Fira Code"/>
                <a:ea typeface="Fira Code"/>
                <a:cs typeface="Fira Code"/>
                <a:sym typeface="Fira Code"/>
              </a:rPr>
              <a:t>(</a:t>
            </a:r>
            <a:r>
              <a:rPr lang="es" sz="1100">
                <a:solidFill>
                  <a:srgbClr val="C3E88D"/>
                </a:solidFill>
                <a:highlight>
                  <a:schemeClr val="lt2"/>
                </a:highlight>
                <a:latin typeface="Fira Code"/>
                <a:ea typeface="Fira Code"/>
                <a:cs typeface="Fira Code"/>
                <a:sym typeface="Fira Code"/>
              </a:rPr>
              <a:t>List</a:t>
            </a:r>
            <a:r>
              <a:rPr lang="es" sz="1100">
                <a:solidFill>
                  <a:srgbClr val="89DDFF"/>
                </a:solidFill>
                <a:highlight>
                  <a:schemeClr val="lt2"/>
                </a:highlight>
                <a:latin typeface="Fira Code"/>
                <a:ea typeface="Fira Code"/>
                <a:cs typeface="Fira Code"/>
                <a:sym typeface="Fira Code"/>
              </a:rPr>
              <a:t>));</a:t>
            </a:r>
            <a:endParaRPr sz="1100">
              <a:solidFill>
                <a:srgbClr val="89DDFF"/>
              </a:solidFill>
              <a:highlight>
                <a:schemeClr val="lt2"/>
              </a:highlight>
              <a:latin typeface="Fira Code"/>
              <a:ea typeface="Fira Code"/>
              <a:cs typeface="Fira Code"/>
              <a:sym typeface="Fira Code"/>
            </a:endParaRPr>
          </a:p>
          <a:p>
            <a:pPr indent="0" lvl="0" marL="0" rtl="0" algn="l">
              <a:spcBef>
                <a:spcPts val="0"/>
              </a:spcBef>
              <a:spcAft>
                <a:spcPts val="0"/>
              </a:spcAft>
              <a:buNone/>
            </a:pPr>
            <a:r>
              <a:rPr lang="es" sz="1100">
                <a:solidFill>
                  <a:srgbClr val="89DDFF"/>
                </a:solidFill>
                <a:latin typeface="Fira Code"/>
                <a:ea typeface="Fira Code"/>
                <a:cs typeface="Fira Code"/>
                <a:sym typeface="Fira Code"/>
              </a:rPr>
              <a:t>   </a:t>
            </a:r>
            <a:r>
              <a:rPr b="1" lang="es" sz="1100">
                <a:solidFill>
                  <a:srgbClr val="FFCB6B"/>
                </a:solidFill>
                <a:highlight>
                  <a:schemeClr val="lt2"/>
                </a:highlight>
                <a:latin typeface="Fira Code"/>
                <a:ea typeface="Fira Code"/>
                <a:cs typeface="Fira Code"/>
                <a:sym typeface="Fira Code"/>
              </a:rPr>
              <a:t>assert</a:t>
            </a:r>
            <a:r>
              <a:rPr lang="es" sz="1100">
                <a:solidFill>
                  <a:srgbClr val="89DDFF"/>
                </a:solidFill>
                <a:highlight>
                  <a:schemeClr val="lt2"/>
                </a:highlight>
                <a:latin typeface="Fira Code"/>
                <a:ea typeface="Fira Code"/>
                <a:cs typeface="Fira Code"/>
                <a:sym typeface="Fira Code"/>
              </a:rPr>
              <a:t>((</a:t>
            </a:r>
            <a:r>
              <a:rPr lang="es" sz="1100">
                <a:solidFill>
                  <a:srgbClr val="EEFFE3"/>
                </a:solidFill>
                <a:highlight>
                  <a:schemeClr val="lt2"/>
                </a:highlight>
                <a:latin typeface="Fira Code"/>
                <a:ea typeface="Fira Code"/>
                <a:cs typeface="Fira Code"/>
                <a:sym typeface="Fira Code"/>
              </a:rPr>
              <a:t>list </a:t>
            </a:r>
            <a:r>
              <a:rPr lang="es" sz="1100">
                <a:solidFill>
                  <a:srgbClr val="89DDFF"/>
                </a:solidFill>
                <a:highlight>
                  <a:schemeClr val="lt2"/>
                </a:highlight>
                <a:latin typeface="Fira Code"/>
                <a:ea typeface="Fira Code"/>
                <a:cs typeface="Fira Code"/>
                <a:sym typeface="Fira Code"/>
              </a:rPr>
              <a:t>!= </a:t>
            </a:r>
            <a:r>
              <a:rPr lang="es" sz="1100">
                <a:solidFill>
                  <a:schemeClr val="dk1"/>
                </a:solidFill>
                <a:highlight>
                  <a:schemeClr val="lt2"/>
                </a:highlight>
                <a:latin typeface="Fira Code"/>
                <a:ea typeface="Fira Code"/>
                <a:cs typeface="Fira Code"/>
                <a:sym typeface="Fira Code"/>
              </a:rPr>
              <a:t>NULL</a:t>
            </a:r>
            <a:r>
              <a:rPr lang="es" sz="1100">
                <a:solidFill>
                  <a:srgbClr val="89DDFF"/>
                </a:solidFill>
                <a:highlight>
                  <a:schemeClr val="lt2"/>
                </a:highlight>
                <a:latin typeface="Fira Code"/>
                <a:ea typeface="Fira Code"/>
                <a:cs typeface="Fira Code"/>
                <a:sym typeface="Fira Code"/>
              </a:rPr>
              <a:t>) &amp;&amp; (</a:t>
            </a:r>
            <a:r>
              <a:rPr lang="es" sz="1100">
                <a:solidFill>
                  <a:srgbClr val="C3E88D"/>
                </a:solidFill>
                <a:highlight>
                  <a:schemeClr val="lt2"/>
                </a:highlight>
                <a:latin typeface="Fira Code"/>
                <a:ea typeface="Fira Code"/>
                <a:cs typeface="Fira Code"/>
                <a:sym typeface="Fira Code"/>
              </a:rPr>
              <a:t>"Attempt to allocate memory for List was unsuccessful"</a:t>
            </a:r>
            <a:r>
              <a:rPr lang="es" sz="1100">
                <a:solidFill>
                  <a:srgbClr val="89DDFF"/>
                </a:solidFill>
                <a:highlight>
                  <a:schemeClr val="lt2"/>
                </a:highlight>
                <a:latin typeface="Fira Code"/>
                <a:ea typeface="Fira Code"/>
                <a:cs typeface="Fira Code"/>
                <a:sym typeface="Fira Code"/>
              </a:rPr>
              <a:t>));</a:t>
            </a:r>
            <a:endParaRPr sz="1100">
              <a:solidFill>
                <a:srgbClr val="89DDFF"/>
              </a:solidFill>
              <a:highlight>
                <a:schemeClr val="lt2"/>
              </a:highlight>
              <a:latin typeface="Fira Code"/>
              <a:ea typeface="Fira Code"/>
              <a:cs typeface="Fira Code"/>
              <a:sym typeface="Fira Code"/>
            </a:endParaRPr>
          </a:p>
          <a:p>
            <a:pPr indent="0" lvl="0" marL="0" rtl="0" algn="l">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size </a:t>
            </a:r>
            <a:r>
              <a:rPr lang="es" sz="1100">
                <a:solidFill>
                  <a:srgbClr val="89DDFF"/>
                </a:solidFill>
                <a:latin typeface="Fira Code"/>
                <a:ea typeface="Fira Code"/>
                <a:cs typeface="Fira Code"/>
                <a:sym typeface="Fira Code"/>
              </a:rPr>
              <a:t>= </a:t>
            </a:r>
            <a:r>
              <a:rPr lang="es" sz="1100">
                <a:solidFill>
                  <a:srgbClr val="F78C6C"/>
                </a:solidFill>
                <a:latin typeface="Fira Code"/>
                <a:ea typeface="Fira Code"/>
                <a:cs typeface="Fira Code"/>
                <a:sym typeface="Fira Code"/>
              </a:rPr>
              <a:t>0</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spcBef>
                <a:spcPts val="0"/>
              </a:spcBef>
              <a:spcAft>
                <a:spcPts val="0"/>
              </a:spcAft>
              <a:buNone/>
            </a:pP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first </a:t>
            </a:r>
            <a:r>
              <a:rPr lang="es" sz="1100">
                <a:solidFill>
                  <a:srgbClr val="89DDFF"/>
                </a:solidFill>
                <a:latin typeface="Fira Code"/>
                <a:ea typeface="Fira Code"/>
                <a:cs typeface="Fira Code"/>
                <a:sym typeface="Fira Code"/>
              </a:rPr>
              <a:t>=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-&gt;</a:t>
            </a:r>
            <a:r>
              <a:rPr lang="es" sz="1100">
                <a:solidFill>
                  <a:srgbClr val="EEFFFF"/>
                </a:solidFill>
                <a:latin typeface="Fira Code"/>
                <a:ea typeface="Fira Code"/>
                <a:cs typeface="Fira Code"/>
                <a:sym typeface="Fira Code"/>
              </a:rPr>
              <a:t>last </a:t>
            </a:r>
            <a:r>
              <a:rPr lang="es" sz="1100">
                <a:solidFill>
                  <a:srgbClr val="89DDFF"/>
                </a:solidFill>
                <a:latin typeface="Fira Code"/>
                <a:ea typeface="Fira Code"/>
                <a:cs typeface="Fira Code"/>
                <a:sym typeface="Fira Code"/>
              </a:rPr>
              <a:t>= </a:t>
            </a:r>
            <a:r>
              <a:rPr b="1" lang="es" sz="1100">
                <a:solidFill>
                  <a:srgbClr val="FFCB6B"/>
                </a:solidFill>
                <a:latin typeface="Fira Code"/>
                <a:ea typeface="Fira Code"/>
                <a:cs typeface="Fira Code"/>
                <a:sym typeface="Fira Code"/>
              </a:rPr>
              <a:t>NULL</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spcBef>
                <a:spcPts val="0"/>
              </a:spcBef>
              <a:spcAft>
                <a:spcPts val="0"/>
              </a:spcAft>
              <a:buNone/>
            </a:pPr>
            <a:r>
              <a:rPr lang="es" sz="1100">
                <a:solidFill>
                  <a:srgbClr val="89DDFF"/>
                </a:solidFill>
                <a:latin typeface="Fira Code"/>
                <a:ea typeface="Fira Code"/>
                <a:cs typeface="Fira Code"/>
                <a:sym typeface="Fira Code"/>
              </a:rPr>
              <a:t>   </a:t>
            </a:r>
            <a:r>
              <a:rPr i="1" lang="es" sz="1100">
                <a:solidFill>
                  <a:srgbClr val="C792EA"/>
                </a:solidFill>
                <a:latin typeface="Fira Code"/>
                <a:ea typeface="Fira Code"/>
                <a:cs typeface="Fira Code"/>
                <a:sym typeface="Fira Code"/>
              </a:rPr>
              <a:t>return </a:t>
            </a:r>
            <a:r>
              <a:rPr lang="es" sz="1100">
                <a:solidFill>
                  <a:srgbClr val="EEFFE3"/>
                </a:solidFill>
                <a:latin typeface="Fira Code"/>
                <a:ea typeface="Fira Code"/>
                <a:cs typeface="Fira Code"/>
                <a:sym typeface="Fira Code"/>
              </a:rPr>
              <a:t>list</a:t>
            </a: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a:p>
            <a:pPr indent="0" lvl="0" marL="0" rtl="0" algn="l">
              <a:spcBef>
                <a:spcPts val="0"/>
              </a:spcBef>
              <a:spcAft>
                <a:spcPts val="0"/>
              </a:spcAft>
              <a:buNone/>
            </a:pPr>
            <a:r>
              <a:rPr lang="es" sz="1100">
                <a:solidFill>
                  <a:srgbClr val="89DDFF"/>
                </a:solidFill>
                <a:latin typeface="Fira Code"/>
                <a:ea typeface="Fira Code"/>
                <a:cs typeface="Fira Code"/>
                <a:sym typeface="Fira Code"/>
              </a:rPr>
              <a:t>}</a:t>
            </a:r>
            <a:endParaRPr sz="1100">
              <a:solidFill>
                <a:srgbClr val="89DDFF"/>
              </a:solidFill>
              <a:latin typeface="Fira Code"/>
              <a:ea typeface="Fira Code"/>
              <a:cs typeface="Fira Code"/>
              <a:sym typeface="Fira Code"/>
            </a:endParaRPr>
          </a:p>
        </p:txBody>
      </p:sp>
      <p:sp>
        <p:nvSpPr>
          <p:cNvPr id="182" name="Google Shape;182;p27"/>
          <p:cNvSpPr txBox="1"/>
          <p:nvPr/>
        </p:nvSpPr>
        <p:spPr>
          <a:xfrm>
            <a:off x="3881375" y="535788"/>
            <a:ext cx="4634400" cy="3540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100">
                <a:solidFill>
                  <a:srgbClr val="82AAFF"/>
                </a:solidFill>
                <a:latin typeface="Fira Code"/>
                <a:ea typeface="Fira Code"/>
                <a:cs typeface="Fira Code"/>
                <a:sym typeface="Fira Code"/>
              </a:rPr>
              <a:t>#include </a:t>
            </a:r>
            <a:r>
              <a:rPr lang="es" sz="1100">
                <a:solidFill>
                  <a:srgbClr val="C3E88D"/>
                </a:solidFill>
                <a:latin typeface="Fira Code"/>
                <a:ea typeface="Fira Code"/>
                <a:cs typeface="Fira Code"/>
                <a:sym typeface="Fira Code"/>
              </a:rPr>
              <a:t>&lt;assert.h&gt;</a:t>
            </a:r>
            <a:endParaRPr sz="1100">
              <a:solidFill>
                <a:srgbClr val="C3E88D"/>
              </a:solidFill>
              <a:latin typeface="Fira Code"/>
              <a:ea typeface="Fira Code"/>
              <a:cs typeface="Fira Code"/>
              <a:sym typeface="Fira Cod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Free</a:t>
            </a:r>
            <a:endParaRPr/>
          </a:p>
        </p:txBody>
      </p:sp>
      <p:sp>
        <p:nvSpPr>
          <p:cNvPr id="188" name="Google Shape;188;p28"/>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100">
                <a:solidFill>
                  <a:srgbClr val="000000"/>
                </a:solidFill>
                <a:latin typeface="Roboto Mono"/>
                <a:ea typeface="Roboto Mono"/>
                <a:cs typeface="Roboto Mono"/>
                <a:sym typeface="Roboto Mono"/>
              </a:rPr>
              <a:t>void </a:t>
            </a:r>
            <a:r>
              <a:rPr lang="es" sz="1100" u="sng">
                <a:solidFill>
                  <a:schemeClr val="hlink"/>
                </a:solidFill>
                <a:latin typeface="Roboto Mono"/>
                <a:ea typeface="Roboto Mono"/>
                <a:cs typeface="Roboto Mono"/>
                <a:sym typeface="Roboto Mono"/>
                <a:hlinkClick r:id="rId3"/>
              </a:rPr>
              <a:t>free</a:t>
            </a:r>
            <a:r>
              <a:rPr lang="es" sz="1100">
                <a:solidFill>
                  <a:srgbClr val="000000"/>
                </a:solidFill>
                <a:latin typeface="Roboto Mono"/>
                <a:ea typeface="Roboto Mono"/>
                <a:cs typeface="Roboto Mono"/>
                <a:sym typeface="Roboto Mono"/>
              </a:rPr>
              <a:t>( void *ptr );</a:t>
            </a:r>
            <a:endParaRPr sz="1100">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s" sz="1800"/>
              <a:t>Libera el espacio previamente asignado por </a:t>
            </a:r>
            <a:r>
              <a:rPr lang="es" sz="1800">
                <a:latin typeface="Roboto Mono"/>
                <a:ea typeface="Roboto Mono"/>
                <a:cs typeface="Roboto Mono"/>
                <a:sym typeface="Roboto Mono"/>
              </a:rPr>
              <a:t>malloc()</a:t>
            </a:r>
            <a:r>
              <a:rPr lang="es" sz="1800"/>
              <a:t>, </a:t>
            </a:r>
            <a:r>
              <a:rPr lang="es" sz="1800">
                <a:latin typeface="Roboto Mono"/>
                <a:ea typeface="Roboto Mono"/>
                <a:cs typeface="Roboto Mono"/>
                <a:sym typeface="Roboto Mono"/>
              </a:rPr>
              <a:t>calloc()</a:t>
            </a:r>
            <a:r>
              <a:rPr lang="es" sz="1800"/>
              <a:t>, </a:t>
            </a:r>
            <a:r>
              <a:rPr lang="es" sz="1800">
                <a:latin typeface="Roboto Mono"/>
                <a:ea typeface="Roboto Mono"/>
                <a:cs typeface="Roboto Mono"/>
                <a:sym typeface="Roboto Mono"/>
              </a:rPr>
              <a:t>aligned_alloc()</a:t>
            </a:r>
            <a:r>
              <a:rPr lang="es" sz="1800"/>
              <a:t>, (desde C11) o </a:t>
            </a:r>
            <a:r>
              <a:rPr lang="es" sz="1800">
                <a:latin typeface="Roboto Mono"/>
                <a:ea typeface="Roboto Mono"/>
                <a:cs typeface="Roboto Mono"/>
                <a:sym typeface="Roboto Mono"/>
              </a:rPr>
              <a:t>realloc()</a:t>
            </a:r>
            <a:r>
              <a:rPr lang="es" sz="1800"/>
              <a:t>.</a:t>
            </a:r>
            <a:endParaRPr/>
          </a:p>
        </p:txBody>
      </p:sp>
      <p:sp>
        <p:nvSpPr>
          <p:cNvPr id="189" name="Google Shape;189;p28"/>
          <p:cNvSpPr txBox="1"/>
          <p:nvPr/>
        </p:nvSpPr>
        <p:spPr>
          <a:xfrm>
            <a:off x="3881375" y="901288"/>
            <a:ext cx="4634400" cy="1098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s" sz="1800">
                <a:solidFill>
                  <a:srgbClr val="C792EA"/>
                </a:solidFill>
                <a:latin typeface="Fira Code"/>
                <a:ea typeface="Fira Code"/>
                <a:cs typeface="Fira Code"/>
                <a:sym typeface="Fira Code"/>
              </a:rPr>
              <a:t>void </a:t>
            </a:r>
            <a:r>
              <a:rPr lang="es" sz="1800">
                <a:solidFill>
                  <a:srgbClr val="82AAFF"/>
                </a:solidFill>
                <a:latin typeface="Fira Code"/>
                <a:ea typeface="Fira Code"/>
                <a:cs typeface="Fira Code"/>
                <a:sym typeface="Fira Code"/>
              </a:rPr>
              <a:t>deleteNode</a:t>
            </a:r>
            <a:r>
              <a:rPr lang="es" sz="1800">
                <a:solidFill>
                  <a:srgbClr val="89DDFF"/>
                </a:solidFill>
                <a:latin typeface="Fira Code"/>
                <a:ea typeface="Fira Code"/>
                <a:cs typeface="Fira Code"/>
                <a:sym typeface="Fira Code"/>
              </a:rPr>
              <a:t>(</a:t>
            </a:r>
            <a:r>
              <a:rPr lang="es" sz="1800">
                <a:solidFill>
                  <a:srgbClr val="C3E88D"/>
                </a:solidFill>
                <a:latin typeface="Fira Code"/>
                <a:ea typeface="Fira Code"/>
                <a:cs typeface="Fira Code"/>
                <a:sym typeface="Fira Code"/>
              </a:rPr>
              <a:t>Node</a:t>
            </a:r>
            <a:r>
              <a:rPr lang="es" sz="1800">
                <a:solidFill>
                  <a:srgbClr val="89DDFF"/>
                </a:solidFill>
                <a:latin typeface="Fira Code"/>
                <a:ea typeface="Fira Code"/>
                <a:cs typeface="Fira Code"/>
                <a:sym typeface="Fira Code"/>
              </a:rPr>
              <a:t>* </a:t>
            </a:r>
            <a:r>
              <a:rPr lang="es" sz="1800">
                <a:solidFill>
                  <a:srgbClr val="F78C6C"/>
                </a:solidFill>
                <a:latin typeface="Fira Code"/>
                <a:ea typeface="Fira Code"/>
                <a:cs typeface="Fira Code"/>
                <a:sym typeface="Fira Code"/>
              </a:rPr>
              <a:t>node</a:t>
            </a:r>
            <a:r>
              <a:rPr lang="es" sz="1800">
                <a:solidFill>
                  <a:srgbClr val="89DDFF"/>
                </a:solidFill>
                <a:latin typeface="Fira Code"/>
                <a:ea typeface="Fira Code"/>
                <a:cs typeface="Fira Code"/>
                <a:sym typeface="Fira Code"/>
              </a:rPr>
              <a:t>) {</a:t>
            </a:r>
            <a:endParaRPr sz="18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82AAFF"/>
                </a:solidFill>
                <a:highlight>
                  <a:schemeClr val="lt2"/>
                </a:highlight>
                <a:latin typeface="Fira Code"/>
                <a:ea typeface="Fira Code"/>
                <a:cs typeface="Fira Code"/>
                <a:sym typeface="Fira Code"/>
              </a:rPr>
              <a:t>free</a:t>
            </a:r>
            <a:r>
              <a:rPr lang="es" sz="1800">
                <a:solidFill>
                  <a:srgbClr val="89DDFF"/>
                </a:solidFill>
                <a:highlight>
                  <a:schemeClr val="lt2"/>
                </a:highlight>
                <a:latin typeface="Fira Code"/>
                <a:ea typeface="Fira Code"/>
                <a:cs typeface="Fira Code"/>
                <a:sym typeface="Fira Code"/>
              </a:rPr>
              <a:t>(</a:t>
            </a:r>
            <a:r>
              <a:rPr lang="es" sz="1800">
                <a:solidFill>
                  <a:srgbClr val="F78C6C"/>
                </a:solidFill>
                <a:highlight>
                  <a:schemeClr val="lt2"/>
                </a:highlight>
                <a:latin typeface="Fira Code"/>
                <a:ea typeface="Fira Code"/>
                <a:cs typeface="Fira Code"/>
                <a:sym typeface="Fira Code"/>
              </a:rPr>
              <a:t>node</a:t>
            </a:r>
            <a:r>
              <a:rPr lang="es" sz="1800">
                <a:solidFill>
                  <a:srgbClr val="89DDFF"/>
                </a:solidFill>
                <a:highlight>
                  <a:schemeClr val="lt2"/>
                </a:highlight>
                <a:latin typeface="Fira Code"/>
                <a:ea typeface="Fira Code"/>
                <a:cs typeface="Fira Code"/>
                <a:sym typeface="Fira Code"/>
              </a:rPr>
              <a:t>);</a:t>
            </a:r>
            <a:endParaRPr sz="1800">
              <a:solidFill>
                <a:srgbClr val="89DDFF"/>
              </a:solidFill>
              <a:highlight>
                <a:schemeClr val="lt2"/>
              </a:highlight>
              <a:latin typeface="Fira Code"/>
              <a:ea typeface="Fira Code"/>
              <a:cs typeface="Fira Code"/>
              <a:sym typeface="Fira Code"/>
            </a:endParaRPr>
          </a:p>
          <a:p>
            <a:pPr indent="0" lvl="0" marL="0" rtl="0" algn="l">
              <a:lnSpc>
                <a:spcPct val="115000"/>
              </a:lnSpc>
              <a:spcBef>
                <a:spcPts val="0"/>
              </a:spcBef>
              <a:spcAft>
                <a:spcPts val="0"/>
              </a:spcAft>
              <a:buNone/>
            </a:pPr>
            <a:r>
              <a:rPr lang="es" sz="1800">
                <a:solidFill>
                  <a:srgbClr val="89DDFF"/>
                </a:solidFill>
                <a:latin typeface="Fira Code"/>
                <a:ea typeface="Fira Code"/>
                <a:cs typeface="Fira Code"/>
                <a:sym typeface="Fira Code"/>
              </a:rPr>
              <a:t>}</a:t>
            </a:r>
            <a:endParaRPr sz="1800">
              <a:solidFill>
                <a:srgbClr val="C3E88D"/>
              </a:solidFill>
              <a:latin typeface="Fira Code"/>
              <a:ea typeface="Fira Code"/>
              <a:cs typeface="Fira Code"/>
              <a:sym typeface="Fira Code"/>
            </a:endParaRPr>
          </a:p>
        </p:txBody>
      </p:sp>
      <p:sp>
        <p:nvSpPr>
          <p:cNvPr id="190" name="Google Shape;190;p28"/>
          <p:cNvSpPr txBox="1"/>
          <p:nvPr/>
        </p:nvSpPr>
        <p:spPr>
          <a:xfrm>
            <a:off x="3881375" y="2824688"/>
            <a:ext cx="4634400" cy="141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s" sz="1800">
                <a:solidFill>
                  <a:srgbClr val="C792EA"/>
                </a:solidFill>
                <a:latin typeface="Fira Code"/>
                <a:ea typeface="Fira Code"/>
                <a:cs typeface="Fira Code"/>
                <a:sym typeface="Fira Code"/>
              </a:rPr>
              <a:t>void </a:t>
            </a:r>
            <a:r>
              <a:rPr lang="es" sz="1800">
                <a:solidFill>
                  <a:srgbClr val="82AAFF"/>
                </a:solidFill>
                <a:latin typeface="Fira Code"/>
                <a:ea typeface="Fira Code"/>
                <a:cs typeface="Fira Code"/>
                <a:sym typeface="Fira Code"/>
              </a:rPr>
              <a:t>deleteList</a:t>
            </a:r>
            <a:r>
              <a:rPr lang="es" sz="1800">
                <a:solidFill>
                  <a:srgbClr val="89DDFF"/>
                </a:solidFill>
                <a:latin typeface="Fira Code"/>
                <a:ea typeface="Fira Code"/>
                <a:cs typeface="Fira Code"/>
                <a:sym typeface="Fira Code"/>
              </a:rPr>
              <a:t>(</a:t>
            </a:r>
            <a:r>
              <a:rPr lang="es" sz="1800">
                <a:solidFill>
                  <a:srgbClr val="C3E88D"/>
                </a:solidFill>
                <a:latin typeface="Fira Code"/>
                <a:ea typeface="Fira Code"/>
                <a:cs typeface="Fira Code"/>
                <a:sym typeface="Fira Code"/>
              </a:rPr>
              <a:t>List </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list</a:t>
            </a:r>
            <a:r>
              <a:rPr lang="es" sz="1800">
                <a:solidFill>
                  <a:srgbClr val="89DDFF"/>
                </a:solidFill>
                <a:latin typeface="Fira Code"/>
                <a:ea typeface="Fira Code"/>
                <a:cs typeface="Fira Code"/>
                <a:sym typeface="Fira Code"/>
              </a:rPr>
              <a:t>) {</a:t>
            </a:r>
            <a:endParaRPr sz="18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82AAFF"/>
                </a:solidFill>
                <a:latin typeface="Fira Code"/>
                <a:ea typeface="Fira Code"/>
                <a:cs typeface="Fira Code"/>
                <a:sym typeface="Fira Code"/>
              </a:rPr>
              <a:t>clearList</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list</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lnSpc>
                <a:spcPct val="115000"/>
              </a:lnSpc>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82AAFF"/>
                </a:solidFill>
                <a:highlight>
                  <a:schemeClr val="lt2"/>
                </a:highlight>
                <a:latin typeface="Fira Code"/>
                <a:ea typeface="Fira Code"/>
                <a:cs typeface="Fira Code"/>
                <a:sym typeface="Fira Code"/>
              </a:rPr>
              <a:t>free</a:t>
            </a:r>
            <a:r>
              <a:rPr lang="es" sz="1800">
                <a:solidFill>
                  <a:srgbClr val="89DDFF"/>
                </a:solidFill>
                <a:highlight>
                  <a:schemeClr val="lt2"/>
                </a:highlight>
                <a:latin typeface="Fira Code"/>
                <a:ea typeface="Fira Code"/>
                <a:cs typeface="Fira Code"/>
                <a:sym typeface="Fira Code"/>
              </a:rPr>
              <a:t>(</a:t>
            </a:r>
            <a:r>
              <a:rPr lang="es" sz="1800">
                <a:solidFill>
                  <a:srgbClr val="F78C6C"/>
                </a:solidFill>
                <a:highlight>
                  <a:schemeClr val="lt2"/>
                </a:highlight>
                <a:latin typeface="Fira Code"/>
                <a:ea typeface="Fira Code"/>
                <a:cs typeface="Fira Code"/>
                <a:sym typeface="Fira Code"/>
              </a:rPr>
              <a:t>list</a:t>
            </a:r>
            <a:r>
              <a:rPr lang="es" sz="1800">
                <a:solidFill>
                  <a:srgbClr val="89DDFF"/>
                </a:solidFill>
                <a:highlight>
                  <a:schemeClr val="lt2"/>
                </a:highlight>
                <a:latin typeface="Fira Code"/>
                <a:ea typeface="Fira Code"/>
                <a:cs typeface="Fira Code"/>
                <a:sym typeface="Fira Code"/>
              </a:rPr>
              <a:t>);</a:t>
            </a:r>
            <a:endParaRPr sz="1800">
              <a:solidFill>
                <a:srgbClr val="89DDFF"/>
              </a:solidFill>
              <a:highlight>
                <a:schemeClr val="lt2"/>
              </a:highlight>
              <a:latin typeface="Fira Code"/>
              <a:ea typeface="Fira Code"/>
              <a:cs typeface="Fira Code"/>
              <a:sym typeface="Fira Code"/>
            </a:endParaRPr>
          </a:p>
          <a:p>
            <a:pPr indent="0" lvl="0" marL="0" rtl="0" algn="l">
              <a:lnSpc>
                <a:spcPct val="115000"/>
              </a:lnSpc>
              <a:spcBef>
                <a:spcPts val="0"/>
              </a:spcBef>
              <a:spcAft>
                <a:spcPts val="0"/>
              </a:spcAft>
              <a:buNone/>
            </a:pPr>
            <a:r>
              <a:rPr lang="es" sz="1800">
                <a:solidFill>
                  <a:srgbClr val="89DDFF"/>
                </a:solidFill>
                <a:latin typeface="Fira Code"/>
                <a:ea typeface="Fira Code"/>
                <a:cs typeface="Fira Code"/>
                <a:sym typeface="Fira Code"/>
              </a:rPr>
              <a:t>}</a:t>
            </a:r>
            <a:endParaRPr sz="1800">
              <a:solidFill>
                <a:srgbClr val="C3E88D"/>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Lista</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U</a:t>
            </a:r>
            <a:r>
              <a:rPr lang="es" sz="2000"/>
              <a:t>na </a:t>
            </a:r>
            <a:r>
              <a:rPr b="1" lang="es" sz="2000"/>
              <a:t>lista</a:t>
            </a:r>
            <a:r>
              <a:rPr lang="es" sz="2000"/>
              <a:t> o </a:t>
            </a:r>
            <a:r>
              <a:rPr b="1" lang="es" sz="2000"/>
              <a:t>secuencia</a:t>
            </a:r>
            <a:r>
              <a:rPr lang="es" sz="2000"/>
              <a:t> es un tipo de dato </a:t>
            </a:r>
            <a:r>
              <a:rPr b="1" lang="es" sz="2000"/>
              <a:t>abstracto</a:t>
            </a:r>
            <a:r>
              <a:rPr lang="es" sz="2000"/>
              <a:t> que representa una </a:t>
            </a:r>
            <a:r>
              <a:rPr b="1" lang="es" sz="2000"/>
              <a:t>secuencia </a:t>
            </a:r>
            <a:r>
              <a:rPr b="1" lang="es" sz="2000">
                <a:solidFill>
                  <a:schemeClr val="lt1"/>
                </a:solidFill>
                <a:highlight>
                  <a:srgbClr val="EA9999"/>
                </a:highlight>
              </a:rPr>
              <a:t>ordenada</a:t>
            </a:r>
            <a:r>
              <a:rPr b="1" lang="es" sz="2000"/>
              <a:t> de valores</a:t>
            </a:r>
            <a:r>
              <a:rPr lang="es" sz="2000"/>
              <a:t>, donde el mismo valor puede ocurrir más de una vez. Las listas son un ejemplo básico de contenedores, ya que contienen otros valores. Si el mismo valor se repite varias veces, cada ocurrencia está considerada un elemento distinto.</a:t>
            </a:r>
            <a:endParaRPr sz="2000"/>
          </a:p>
          <a:p>
            <a:pPr indent="0" lvl="0" marL="0" rtl="0" algn="l">
              <a:spcBef>
                <a:spcPts val="1200"/>
              </a:spcBef>
              <a:spcAft>
                <a:spcPts val="1200"/>
              </a:spcAft>
              <a:buNone/>
            </a:pPr>
            <a:r>
              <a:rPr b="1" lang="es" sz="2000">
                <a:solidFill>
                  <a:schemeClr val="lt1"/>
                </a:solidFill>
                <a:highlight>
                  <a:srgbClr val="EA9999"/>
                </a:highlight>
              </a:rPr>
              <a:t>Ordenada</a:t>
            </a:r>
            <a:r>
              <a:rPr lang="es" sz="2000"/>
              <a:t>: El orden en el cual los elementos fueron insertados </a:t>
            </a:r>
            <a:r>
              <a:rPr lang="es" sz="2000"/>
              <a:t>se preserva</a:t>
            </a:r>
            <a:r>
              <a:rPr lang="es" sz="2000"/>
              <a: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278213" y="2140150"/>
            <a:ext cx="8587574" cy="86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¿Cuándo y por qué deberíamos utilizar listas y no arreglos?</a:t>
            </a:r>
            <a:endParaRPr sz="2400"/>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Imaginarse el siguiente caso: su jefe le pide desarrollar una aplicación que guarde el registro de usuarios. Se necesitan incluir los siguientes datos.</a:t>
            </a:r>
            <a:endParaRPr sz="1400"/>
          </a:p>
          <a:p>
            <a:pPr indent="0" lvl="0" marL="0" rtl="0" algn="l">
              <a:spcBef>
                <a:spcPts val="1200"/>
              </a:spcBef>
              <a:spcAft>
                <a:spcPts val="0"/>
              </a:spcAft>
              <a:buNone/>
            </a:pPr>
            <a:r>
              <a:rPr b="1" lang="es" sz="1400"/>
              <a:t>Rut con puntos y </a:t>
            </a:r>
            <a:r>
              <a:rPr b="1" lang="es" sz="1400"/>
              <a:t>guion</a:t>
            </a:r>
            <a:r>
              <a:rPr lang="es" sz="1400"/>
              <a:t>. </a:t>
            </a:r>
            <a:r>
              <a:rPr lang="es" sz="1400"/>
              <a:t>Largo máximo: 12</a:t>
            </a:r>
            <a:endParaRPr sz="1400"/>
          </a:p>
          <a:p>
            <a:pPr indent="0" lvl="0" marL="0" rtl="0" algn="l">
              <a:spcBef>
                <a:spcPts val="1200"/>
              </a:spcBef>
              <a:spcAft>
                <a:spcPts val="0"/>
              </a:spcAft>
              <a:buNone/>
            </a:pPr>
            <a:r>
              <a:rPr b="1" lang="es" sz="1400"/>
              <a:t>Nombres</a:t>
            </a:r>
            <a:r>
              <a:rPr lang="es" sz="1400"/>
              <a:t>. Largo máximo: 50</a:t>
            </a:r>
            <a:endParaRPr sz="1400"/>
          </a:p>
          <a:p>
            <a:pPr indent="0" lvl="0" marL="0" rtl="0" algn="l">
              <a:spcBef>
                <a:spcPts val="1200"/>
              </a:spcBef>
              <a:spcAft>
                <a:spcPts val="0"/>
              </a:spcAft>
              <a:buNone/>
            </a:pPr>
            <a:r>
              <a:rPr b="1" lang="es" sz="1400"/>
              <a:t>Apellidos</a:t>
            </a:r>
            <a:r>
              <a:rPr lang="es" sz="1400"/>
              <a:t>. Largo máximo: 50</a:t>
            </a:r>
            <a:endParaRPr sz="1400"/>
          </a:p>
          <a:p>
            <a:pPr indent="0" lvl="0" marL="0" rtl="0" algn="l">
              <a:spcBef>
                <a:spcPts val="1200"/>
              </a:spcBef>
              <a:spcAft>
                <a:spcPts val="0"/>
              </a:spcAft>
              <a:buNone/>
            </a:pPr>
            <a:r>
              <a:rPr b="1" lang="es" sz="1400"/>
              <a:t>Edad</a:t>
            </a:r>
            <a:r>
              <a:rPr lang="es" sz="1400"/>
              <a:t>.</a:t>
            </a:r>
            <a:endParaRPr sz="1400"/>
          </a:p>
          <a:p>
            <a:pPr indent="0" lvl="0" marL="0" rtl="0" algn="l">
              <a:spcBef>
                <a:spcPts val="1200"/>
              </a:spcBef>
              <a:spcAft>
                <a:spcPts val="0"/>
              </a:spcAft>
              <a:buNone/>
            </a:pPr>
            <a:r>
              <a:rPr b="1" lang="es" sz="1400"/>
              <a:t>Correo</a:t>
            </a:r>
            <a:r>
              <a:rPr lang="es" sz="1400"/>
              <a:t>. Largo máximo: 200</a:t>
            </a:r>
            <a:endParaRPr sz="1400"/>
          </a:p>
          <a:p>
            <a:pPr indent="0" lvl="0" marL="0" rtl="0" algn="l">
              <a:spcBef>
                <a:spcPts val="1200"/>
              </a:spcBef>
              <a:spcAft>
                <a:spcPts val="0"/>
              </a:spcAft>
              <a:buNone/>
            </a:pPr>
            <a:r>
              <a:rPr b="1" lang="es" sz="1400"/>
              <a:t>Contraseña</a:t>
            </a:r>
            <a:r>
              <a:rPr lang="es" sz="1400"/>
              <a:t>. Largo máximo: 50</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t>¿Cuándo y por qué deberíamos utilizar listas y no arreglos?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a:t>char</a:t>
            </a:r>
            <a:r>
              <a:rPr lang="es"/>
              <a:t>: 1 byte</a:t>
            </a:r>
            <a:endParaRPr/>
          </a:p>
          <a:p>
            <a:pPr indent="0" lvl="0" marL="0" rtl="0" algn="l">
              <a:spcBef>
                <a:spcPts val="1200"/>
              </a:spcBef>
              <a:spcAft>
                <a:spcPts val="0"/>
              </a:spcAft>
              <a:buNone/>
            </a:pPr>
            <a:r>
              <a:rPr b="1" lang="es"/>
              <a:t>int</a:t>
            </a:r>
            <a:r>
              <a:rPr lang="es"/>
              <a:t>: 4 bytes</a:t>
            </a:r>
            <a:endParaRPr/>
          </a:p>
          <a:p>
            <a:pPr indent="0" lvl="0" marL="0" rtl="0" algn="l">
              <a:spcBef>
                <a:spcPts val="1200"/>
              </a:spcBef>
              <a:spcAft>
                <a:spcPts val="0"/>
              </a:spcAft>
              <a:buNone/>
            </a:pPr>
            <a:r>
              <a:rPr i="1" lang="es"/>
              <a:t>Rut</a:t>
            </a:r>
            <a:r>
              <a:rPr lang="es"/>
              <a:t>: </a:t>
            </a:r>
            <a:r>
              <a:rPr lang="es">
                <a:latin typeface="Roboto Mono"/>
                <a:ea typeface="Roboto Mono"/>
                <a:cs typeface="Roboto Mono"/>
                <a:sym typeface="Roboto Mono"/>
              </a:rPr>
              <a:t>char[12]</a:t>
            </a:r>
            <a:r>
              <a:rPr lang="es"/>
              <a:t> ⇾ 12 * 1 = 12 bytes</a:t>
            </a:r>
            <a:endParaRPr/>
          </a:p>
          <a:p>
            <a:pPr indent="0" lvl="0" marL="0" rtl="0" algn="l">
              <a:spcBef>
                <a:spcPts val="1200"/>
              </a:spcBef>
              <a:spcAft>
                <a:spcPts val="0"/>
              </a:spcAft>
              <a:buNone/>
            </a:pPr>
            <a:r>
              <a:rPr i="1" lang="es"/>
              <a:t>Nombres</a:t>
            </a:r>
            <a:r>
              <a:rPr lang="es"/>
              <a:t>: </a:t>
            </a:r>
            <a:r>
              <a:rPr lang="es">
                <a:latin typeface="Roboto Mono"/>
                <a:ea typeface="Roboto Mono"/>
                <a:cs typeface="Roboto Mono"/>
                <a:sym typeface="Roboto Mono"/>
              </a:rPr>
              <a:t>char[50]</a:t>
            </a:r>
            <a:r>
              <a:rPr lang="es"/>
              <a:t> ⇾ 50 * 1 = 50 bytes</a:t>
            </a:r>
            <a:endParaRPr/>
          </a:p>
          <a:p>
            <a:pPr indent="0" lvl="0" marL="0" rtl="0" algn="l">
              <a:spcBef>
                <a:spcPts val="1200"/>
              </a:spcBef>
              <a:spcAft>
                <a:spcPts val="0"/>
              </a:spcAft>
              <a:buNone/>
            </a:pPr>
            <a:r>
              <a:rPr i="1" lang="es"/>
              <a:t>Apellidos</a:t>
            </a:r>
            <a:r>
              <a:rPr lang="es"/>
              <a:t>: </a:t>
            </a:r>
            <a:r>
              <a:rPr lang="es">
                <a:latin typeface="Roboto Mono"/>
                <a:ea typeface="Roboto Mono"/>
                <a:cs typeface="Roboto Mono"/>
                <a:sym typeface="Roboto Mono"/>
              </a:rPr>
              <a:t>char[50]</a:t>
            </a:r>
            <a:r>
              <a:rPr lang="es"/>
              <a:t> ⇾ 50 * 1 = 50 bytes</a:t>
            </a:r>
            <a:endParaRPr/>
          </a:p>
          <a:p>
            <a:pPr indent="0" lvl="0" marL="0" rtl="0" algn="l">
              <a:spcBef>
                <a:spcPts val="1200"/>
              </a:spcBef>
              <a:spcAft>
                <a:spcPts val="0"/>
              </a:spcAft>
              <a:buNone/>
            </a:pPr>
            <a:r>
              <a:rPr i="1" lang="es"/>
              <a:t>Edad</a:t>
            </a:r>
            <a:r>
              <a:rPr lang="es"/>
              <a:t>: </a:t>
            </a:r>
            <a:r>
              <a:rPr lang="es">
                <a:latin typeface="Roboto Mono"/>
                <a:ea typeface="Roboto Mono"/>
                <a:cs typeface="Roboto Mono"/>
                <a:sym typeface="Roboto Mono"/>
              </a:rPr>
              <a:t>int</a:t>
            </a:r>
            <a:r>
              <a:rPr lang="es"/>
              <a:t> ⇾ 4 bytes</a:t>
            </a:r>
            <a:endParaRPr/>
          </a:p>
          <a:p>
            <a:pPr indent="0" lvl="0" marL="0" rtl="0" algn="l">
              <a:spcBef>
                <a:spcPts val="1200"/>
              </a:spcBef>
              <a:spcAft>
                <a:spcPts val="0"/>
              </a:spcAft>
              <a:buNone/>
            </a:pPr>
            <a:r>
              <a:rPr i="1" lang="es"/>
              <a:t>Correo</a:t>
            </a:r>
            <a:r>
              <a:rPr lang="es"/>
              <a:t>: </a:t>
            </a:r>
            <a:r>
              <a:rPr lang="es">
                <a:latin typeface="Roboto Mono"/>
                <a:ea typeface="Roboto Mono"/>
                <a:cs typeface="Roboto Mono"/>
                <a:sym typeface="Roboto Mono"/>
              </a:rPr>
              <a:t>char[200]</a:t>
            </a:r>
            <a:r>
              <a:rPr lang="es"/>
              <a:t> ⇾ 200 * 1 = 200 bytes</a:t>
            </a:r>
            <a:endParaRPr/>
          </a:p>
          <a:p>
            <a:pPr indent="0" lvl="0" marL="0" rtl="0" algn="l">
              <a:spcBef>
                <a:spcPts val="1200"/>
              </a:spcBef>
              <a:spcAft>
                <a:spcPts val="1200"/>
              </a:spcAft>
              <a:buNone/>
            </a:pPr>
            <a:r>
              <a:rPr i="1" lang="es"/>
              <a:t>Apellidos</a:t>
            </a:r>
            <a:r>
              <a:rPr lang="es"/>
              <a:t>: </a:t>
            </a:r>
            <a:r>
              <a:rPr lang="es">
                <a:latin typeface="Roboto Mono"/>
                <a:ea typeface="Roboto Mono"/>
                <a:cs typeface="Roboto Mono"/>
                <a:sym typeface="Roboto Mono"/>
              </a:rPr>
              <a:t>char[50]</a:t>
            </a:r>
            <a:r>
              <a:rPr lang="es"/>
              <a:t> ⇾ 50 * 1 = 50 bytes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necesita un total de 366 bytes para almacenar los datos correspondientes a un usuario. La estructura que modelaremos para ello será la siguiente:</a:t>
            </a:r>
            <a:endParaRPr/>
          </a:p>
          <a:p>
            <a:pPr indent="0" lvl="0" marL="0" rtl="0" algn="l">
              <a:spcBef>
                <a:spcPts val="1200"/>
              </a:spcBef>
              <a:spcAft>
                <a:spcPts val="1200"/>
              </a:spcAft>
              <a:buNone/>
            </a:pPr>
            <a:r>
              <a:t/>
            </a:r>
            <a:endParaRPr/>
          </a:p>
        </p:txBody>
      </p:sp>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t>¿Cuándo y por qué deberíamos utilizar listas y no arreglos?</a:t>
            </a:r>
            <a:endParaRPr/>
          </a:p>
        </p:txBody>
      </p:sp>
      <p:graphicFrame>
        <p:nvGraphicFramePr>
          <p:cNvPr id="118" name="Google Shape;118;p18"/>
          <p:cNvGraphicFramePr/>
          <p:nvPr/>
        </p:nvGraphicFramePr>
        <p:xfrm>
          <a:off x="2701500" y="2143950"/>
          <a:ext cx="3000000" cy="3000000"/>
        </p:xfrm>
        <a:graphic>
          <a:graphicData uri="http://schemas.openxmlformats.org/drawingml/2006/table">
            <a:tbl>
              <a:tblPr>
                <a:noFill/>
                <a:tableStyleId>{2668A9E3-6C14-4554-BEE1-4AF9C19781C1}</a:tableStyleId>
              </a:tblPr>
              <a:tblGrid>
                <a:gridCol w="3741000"/>
              </a:tblGrid>
              <a:tr h="381000">
                <a:tc>
                  <a:txBody>
                    <a:bodyPr/>
                    <a:lstStyle/>
                    <a:p>
                      <a:pPr indent="0" lvl="0" marL="0" rtl="0" algn="l">
                        <a:spcBef>
                          <a:spcPts val="0"/>
                        </a:spcBef>
                        <a:spcAft>
                          <a:spcPts val="0"/>
                        </a:spcAft>
                        <a:buNone/>
                      </a:pPr>
                      <a:r>
                        <a:rPr i="1" lang="es" sz="1800">
                          <a:solidFill>
                            <a:srgbClr val="C792EA"/>
                          </a:solidFill>
                          <a:latin typeface="Fira Code"/>
                          <a:ea typeface="Fira Code"/>
                          <a:cs typeface="Fira Code"/>
                          <a:sym typeface="Fira Code"/>
                        </a:rPr>
                        <a:t>typedef struct </a:t>
                      </a:r>
                      <a:r>
                        <a:rPr lang="es" sz="1800">
                          <a:solidFill>
                            <a:srgbClr val="FFCB6B"/>
                          </a:solidFill>
                          <a:latin typeface="Fira Code"/>
                          <a:ea typeface="Fira Code"/>
                          <a:cs typeface="Fira Code"/>
                          <a:sym typeface="Fira Code"/>
                        </a:rPr>
                        <a:t>Usuario </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char </a:t>
                      </a:r>
                      <a:r>
                        <a:rPr lang="es" sz="1800">
                          <a:solidFill>
                            <a:schemeClr val="accent4"/>
                          </a:solidFill>
                          <a:latin typeface="Fira Code"/>
                          <a:ea typeface="Fira Code"/>
                          <a:cs typeface="Fira Code"/>
                          <a:sym typeface="Fira Code"/>
                        </a:rPr>
                        <a:t>rut</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12</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char </a:t>
                      </a:r>
                      <a:r>
                        <a:rPr lang="es" sz="1800">
                          <a:solidFill>
                            <a:schemeClr val="accent4"/>
                          </a:solidFill>
                          <a:latin typeface="Fira Code"/>
                          <a:ea typeface="Fira Code"/>
                          <a:cs typeface="Fira Code"/>
                          <a:sym typeface="Fira Code"/>
                        </a:rPr>
                        <a:t>nombres</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50</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char </a:t>
                      </a:r>
                      <a:r>
                        <a:rPr lang="es" sz="1800">
                          <a:solidFill>
                            <a:schemeClr val="accent4"/>
                          </a:solidFill>
                          <a:latin typeface="Fira Code"/>
                          <a:ea typeface="Fira Code"/>
                          <a:cs typeface="Fira Code"/>
                          <a:sym typeface="Fira Code"/>
                        </a:rPr>
                        <a:t>apellidos</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50</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int </a:t>
                      </a:r>
                      <a:r>
                        <a:rPr lang="es" sz="1800">
                          <a:solidFill>
                            <a:schemeClr val="accent4"/>
                          </a:solidFill>
                          <a:latin typeface="Fira Code"/>
                          <a:ea typeface="Fira Code"/>
                          <a:cs typeface="Fira Code"/>
                          <a:sym typeface="Fira Code"/>
                        </a:rPr>
                        <a:t>edad</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char </a:t>
                      </a:r>
                      <a:r>
                        <a:rPr lang="es" sz="1800">
                          <a:solidFill>
                            <a:schemeClr val="accent4"/>
                          </a:solidFill>
                          <a:latin typeface="Fira Code"/>
                          <a:ea typeface="Fira Code"/>
                          <a:cs typeface="Fira Code"/>
                          <a:sym typeface="Fira Code"/>
                        </a:rPr>
                        <a:t>email</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200</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i="1" lang="es" sz="1800">
                          <a:solidFill>
                            <a:srgbClr val="C792EA"/>
                          </a:solidFill>
                          <a:latin typeface="Fira Code"/>
                          <a:ea typeface="Fira Code"/>
                          <a:cs typeface="Fira Code"/>
                          <a:sym typeface="Fira Code"/>
                        </a:rPr>
                        <a:t>char </a:t>
                      </a:r>
                      <a:r>
                        <a:rPr lang="es" sz="1800">
                          <a:solidFill>
                            <a:schemeClr val="accent4"/>
                          </a:solidFill>
                          <a:latin typeface="Fira Code"/>
                          <a:ea typeface="Fira Code"/>
                          <a:cs typeface="Fira Code"/>
                          <a:sym typeface="Fira Code"/>
                        </a:rPr>
                        <a:t>password</a:t>
                      </a:r>
                      <a:r>
                        <a:rPr lang="es" sz="1800">
                          <a:solidFill>
                            <a:srgbClr val="89DDFF"/>
                          </a:solidFill>
                          <a:latin typeface="Fira Code"/>
                          <a:ea typeface="Fira Code"/>
                          <a:cs typeface="Fira Code"/>
                          <a:sym typeface="Fira Code"/>
                        </a:rPr>
                        <a:t>[</a:t>
                      </a:r>
                      <a:r>
                        <a:rPr lang="es" sz="1800">
                          <a:solidFill>
                            <a:srgbClr val="F78C6C"/>
                          </a:solidFill>
                          <a:latin typeface="Fira Code"/>
                          <a:ea typeface="Fira Code"/>
                          <a:cs typeface="Fira Code"/>
                          <a:sym typeface="Fira Code"/>
                        </a:rPr>
                        <a:t>50</a:t>
                      </a:r>
                      <a:r>
                        <a:rPr lang="es" sz="1800">
                          <a:solidFill>
                            <a:srgbClr val="89DDFF"/>
                          </a:solidFill>
                          <a:latin typeface="Fira Code"/>
                          <a:ea typeface="Fira Code"/>
                          <a:cs typeface="Fira Code"/>
                          <a:sym typeface="Fira Code"/>
                        </a:rPr>
                        <a:t>];</a:t>
                      </a:r>
                      <a:endParaRPr sz="1800">
                        <a:solidFill>
                          <a:srgbClr val="89DDFF"/>
                        </a:solidFill>
                        <a:latin typeface="Fira Code"/>
                        <a:ea typeface="Fira Code"/>
                        <a:cs typeface="Fira Code"/>
                        <a:sym typeface="Fira Code"/>
                      </a:endParaRPr>
                    </a:p>
                    <a:p>
                      <a:pPr indent="0" lvl="0" marL="0" rtl="0" algn="l">
                        <a:spcBef>
                          <a:spcPts val="0"/>
                        </a:spcBef>
                        <a:spcAft>
                          <a:spcPts val="0"/>
                        </a:spcAft>
                        <a:buNone/>
                      </a:pPr>
                      <a:r>
                        <a:rPr lang="es" sz="1800">
                          <a:solidFill>
                            <a:srgbClr val="89DDFF"/>
                          </a:solidFill>
                          <a:latin typeface="Fira Code"/>
                          <a:ea typeface="Fira Code"/>
                          <a:cs typeface="Fira Code"/>
                          <a:sym typeface="Fira Code"/>
                        </a:rPr>
                        <a:t>} </a:t>
                      </a:r>
                      <a:r>
                        <a:rPr lang="es" sz="1800">
                          <a:solidFill>
                            <a:srgbClr val="C3E88D"/>
                          </a:solidFill>
                          <a:latin typeface="Fira Code"/>
                          <a:ea typeface="Fira Code"/>
                          <a:cs typeface="Fira Code"/>
                          <a:sym typeface="Fira Code"/>
                        </a:rPr>
                        <a:t>Usuario</a:t>
                      </a:r>
                      <a:r>
                        <a:rPr lang="es" sz="1800">
                          <a:solidFill>
                            <a:srgbClr val="89DDFF"/>
                          </a:solidFill>
                          <a:latin typeface="Fira Code"/>
                          <a:ea typeface="Fira Code"/>
                          <a:cs typeface="Fira Code"/>
                          <a:sym typeface="Fira Code"/>
                        </a:rPr>
                        <a:t>;</a:t>
                      </a:r>
                      <a:endParaRPr sz="18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t>¿Cuándo y por qué deberíamos utilizar listas y no arreglos?</a:t>
            </a:r>
            <a:endParaRPr/>
          </a:p>
        </p:txBody>
      </p:sp>
      <p:sp>
        <p:nvSpPr>
          <p:cNvPr id="124" name="Google Shape;124;p19"/>
          <p:cNvSpPr txBox="1"/>
          <p:nvPr>
            <p:ph idx="1" type="body"/>
          </p:nvPr>
        </p:nvSpPr>
        <p:spPr>
          <a:xfrm>
            <a:off x="311700" y="1229875"/>
            <a:ext cx="8520600" cy="333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¿Qué sucede si se espera que la Base de Datos esté poblada con muchos usuarios, pero desconozco precisamente cuántos serán?</a:t>
            </a:r>
            <a:endParaRPr/>
          </a:p>
          <a:p>
            <a:pPr indent="0" lvl="0" marL="0" rtl="0" algn="ctr">
              <a:spcBef>
                <a:spcPts val="1200"/>
              </a:spcBef>
              <a:spcAft>
                <a:spcPts val="0"/>
              </a:spcAft>
              <a:buNone/>
            </a:pPr>
            <a:r>
              <a:rPr b="1" lang="es"/>
              <a:t>Respuesta del flojo</a:t>
            </a:r>
            <a:r>
              <a:rPr lang="es"/>
              <a:t>: Es fácil, creo un arreglo de tamaño total de un millón, y voy añadiéndolos al arreglo conforme se necesiten añadir más usuarios.</a:t>
            </a:r>
            <a:endParaRPr/>
          </a:p>
          <a:p>
            <a:pPr indent="0" lvl="0" marL="0" rtl="0" algn="ctr">
              <a:spcBef>
                <a:spcPts val="1200"/>
              </a:spcBef>
              <a:spcAft>
                <a:spcPts val="1200"/>
              </a:spcAft>
              <a:buNone/>
            </a:pPr>
            <a:r>
              <a:rPr lang="es"/>
              <a:t>¿Puede usted visualizar el problema con esa respuesta?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555600"/>
            <a:ext cx="4078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Costo total</a:t>
            </a:r>
            <a:endParaRPr/>
          </a:p>
        </p:txBody>
      </p:sp>
      <p:sp>
        <p:nvSpPr>
          <p:cNvPr id="130" name="Google Shape;130;p20"/>
          <p:cNvSpPr txBox="1"/>
          <p:nvPr>
            <p:ph idx="1" type="body"/>
          </p:nvPr>
        </p:nvSpPr>
        <p:spPr>
          <a:xfrm>
            <a:off x="311700" y="1465800"/>
            <a:ext cx="4078500" cy="3103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400"/>
              <a:t>Almacenar un usuario cuesta 366 bytes. Si estimamos que necesitaremos un millón de usuarios, el costo total de almacenarlos en memoria sería de:</a:t>
            </a:r>
            <a:endParaRPr sz="1400"/>
          </a:p>
          <a:p>
            <a:pPr indent="0" lvl="0" marL="0" rtl="0" algn="l">
              <a:spcBef>
                <a:spcPts val="1200"/>
              </a:spcBef>
              <a:spcAft>
                <a:spcPts val="0"/>
              </a:spcAft>
              <a:buNone/>
            </a:pPr>
            <a:r>
              <a:rPr lang="es" sz="1400"/>
              <a:t>366 * 1.000.000 -&gt; 366.000.000 bytes = 366 megabytes</a:t>
            </a:r>
            <a:endParaRPr sz="1400"/>
          </a:p>
          <a:p>
            <a:pPr indent="0" lvl="0" marL="0" rtl="0" algn="l">
              <a:spcBef>
                <a:spcPts val="1200"/>
              </a:spcBef>
              <a:spcAft>
                <a:spcPts val="1200"/>
              </a:spcAft>
              <a:buNone/>
            </a:pPr>
            <a:r>
              <a:rPr lang="es" sz="1400"/>
              <a:t>¿Qué pasa si su jefe o usted sobreestimaron la cantidad de usuarios que se necesita almacenar? ¿Cuánta memoria es la que se está malgastando?</a:t>
            </a:r>
            <a:endParaRPr sz="1400"/>
          </a:p>
        </p:txBody>
      </p:sp>
      <p:pic>
        <p:nvPicPr>
          <p:cNvPr id="131" name="Google Shape;131;p20"/>
          <p:cNvPicPr preferRelativeResize="0"/>
          <p:nvPr/>
        </p:nvPicPr>
        <p:blipFill>
          <a:blip r:embed="rId3">
            <a:alphaModFix/>
          </a:blip>
          <a:stretch>
            <a:fillRect/>
          </a:stretch>
        </p:blipFill>
        <p:spPr>
          <a:xfrm>
            <a:off x="5336525" y="235663"/>
            <a:ext cx="2579650" cy="4672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Memoria estática y memoria dinámica</a:t>
            </a:r>
            <a:endParaRPr/>
          </a:p>
        </p:txBody>
      </p:sp>
      <p:graphicFrame>
        <p:nvGraphicFramePr>
          <p:cNvPr id="137" name="Google Shape;137;p21"/>
          <p:cNvGraphicFramePr/>
          <p:nvPr/>
        </p:nvGraphicFramePr>
        <p:xfrm>
          <a:off x="336925" y="662500"/>
          <a:ext cx="3000000" cy="3000000"/>
        </p:xfrm>
        <a:graphic>
          <a:graphicData uri="http://schemas.openxmlformats.org/drawingml/2006/table">
            <a:tbl>
              <a:tblPr>
                <a:noFill/>
                <a:tableStyleId>{2668A9E3-6C14-4554-BEE1-4AF9C19781C1}</a:tableStyleId>
              </a:tblPr>
              <a:tblGrid>
                <a:gridCol w="4209850"/>
                <a:gridCol w="4260300"/>
              </a:tblGrid>
              <a:tr h="381000">
                <a:tc>
                  <a:txBody>
                    <a:bodyPr/>
                    <a:lstStyle/>
                    <a:p>
                      <a:pPr indent="0" lvl="0" marL="0" rtl="0" algn="l">
                        <a:spcBef>
                          <a:spcPts val="0"/>
                        </a:spcBef>
                        <a:spcAft>
                          <a:spcPts val="0"/>
                        </a:spcAft>
                        <a:buNone/>
                      </a:pPr>
                      <a:r>
                        <a:rPr b="1" lang="es">
                          <a:latin typeface="Roboto"/>
                          <a:ea typeface="Roboto"/>
                          <a:cs typeface="Roboto"/>
                          <a:sym typeface="Roboto"/>
                        </a:rPr>
                        <a:t>Memoria estática</a:t>
                      </a:r>
                      <a:endParaRPr b="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s">
                          <a:latin typeface="Roboto"/>
                          <a:ea typeface="Roboto"/>
                          <a:cs typeface="Roboto"/>
                          <a:sym typeface="Roboto"/>
                        </a:rPr>
                        <a:t>Memoria dinámica</a:t>
                      </a:r>
                      <a:endParaRPr b="1">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a:latin typeface="Roboto"/>
                          <a:ea typeface="Roboto"/>
                          <a:cs typeface="Roboto"/>
                          <a:sym typeface="Roboto"/>
                        </a:rPr>
                        <a:t>Asignada en </a:t>
                      </a:r>
                      <a:r>
                        <a:rPr i="1" lang="es">
                          <a:latin typeface="Roboto"/>
                          <a:ea typeface="Roboto"/>
                          <a:cs typeface="Roboto"/>
                          <a:sym typeface="Roboto"/>
                        </a:rPr>
                        <a:t>tiempo de </a:t>
                      </a:r>
                      <a:r>
                        <a:rPr b="1" i="1" lang="es">
                          <a:latin typeface="Roboto"/>
                          <a:ea typeface="Roboto"/>
                          <a:cs typeface="Roboto"/>
                          <a:sym typeface="Roboto"/>
                        </a:rPr>
                        <a:t>compilación</a:t>
                      </a:r>
                      <a:endParaRPr b="1" i="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s">
                          <a:latin typeface="Roboto"/>
                          <a:ea typeface="Roboto"/>
                          <a:cs typeface="Roboto"/>
                          <a:sym typeface="Roboto"/>
                        </a:rPr>
                        <a:t>Asignada</a:t>
                      </a:r>
                      <a:r>
                        <a:rPr lang="es">
                          <a:latin typeface="Roboto"/>
                          <a:ea typeface="Roboto"/>
                          <a:cs typeface="Roboto"/>
                          <a:sym typeface="Roboto"/>
                        </a:rPr>
                        <a:t> en </a:t>
                      </a:r>
                      <a:r>
                        <a:rPr i="1" lang="es">
                          <a:latin typeface="Roboto"/>
                          <a:ea typeface="Roboto"/>
                          <a:cs typeface="Roboto"/>
                          <a:sym typeface="Roboto"/>
                        </a:rPr>
                        <a:t>tiempo de </a:t>
                      </a:r>
                      <a:r>
                        <a:rPr b="1" i="1" lang="es">
                          <a:latin typeface="Roboto"/>
                          <a:ea typeface="Roboto"/>
                          <a:cs typeface="Roboto"/>
                          <a:sym typeface="Roboto"/>
                        </a:rPr>
                        <a:t>ejecución</a:t>
                      </a:r>
                      <a:endParaRPr b="1" i="1">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a:latin typeface="Roboto"/>
                          <a:ea typeface="Roboto"/>
                          <a:cs typeface="Roboto"/>
                          <a:sym typeface="Roboto"/>
                        </a:rPr>
                        <a:t>Asignada dentro del </a:t>
                      </a:r>
                      <a:r>
                        <a:rPr i="1" lang="es">
                          <a:latin typeface="Roboto"/>
                          <a:ea typeface="Roboto"/>
                          <a:cs typeface="Roboto"/>
                          <a:sym typeface="Roboto"/>
                        </a:rPr>
                        <a:t>stack</a:t>
                      </a:r>
                      <a:endParaRPr i="1">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s">
                          <a:latin typeface="Roboto"/>
                          <a:ea typeface="Roboto"/>
                          <a:cs typeface="Roboto"/>
                          <a:sym typeface="Roboto"/>
                        </a:rPr>
                        <a:t>Asignada dentro del </a:t>
                      </a:r>
                      <a:r>
                        <a:rPr i="1" lang="es">
                          <a:latin typeface="Roboto"/>
                          <a:ea typeface="Roboto"/>
                          <a:cs typeface="Roboto"/>
                          <a:sym typeface="Roboto"/>
                        </a:rPr>
                        <a:t>heap</a:t>
                      </a:r>
                      <a:endParaRPr i="1">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b="1" lang="es">
                          <a:latin typeface="Roboto"/>
                          <a:ea typeface="Roboto"/>
                          <a:cs typeface="Roboto"/>
                          <a:sym typeface="Roboto"/>
                        </a:rPr>
                        <a:t>Se debe conocer el tamaño total</a:t>
                      </a:r>
                      <a:r>
                        <a:rPr lang="es">
                          <a:latin typeface="Roboto"/>
                          <a:ea typeface="Roboto"/>
                          <a:cs typeface="Roboto"/>
                          <a:sym typeface="Roboto"/>
                        </a:rPr>
                        <a:t> en tiempo de compilación</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s">
                          <a:latin typeface="Roboto"/>
                          <a:ea typeface="Roboto"/>
                          <a:cs typeface="Roboto"/>
                          <a:sym typeface="Roboto"/>
                        </a:rPr>
                        <a:t>No es necesario conocer el tamaño total en tiempo de compilación</a:t>
                      </a:r>
                      <a:endParaRPr>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a:latin typeface="Roboto"/>
                          <a:ea typeface="Roboto"/>
                          <a:cs typeface="Roboto"/>
                          <a:sym typeface="Roboto"/>
                        </a:rPr>
                        <a:t>FIFO (First-in, Last-out)</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s">
                          <a:latin typeface="Roboto"/>
                          <a:ea typeface="Roboto"/>
                          <a:cs typeface="Roboto"/>
                          <a:sym typeface="Roboto"/>
                        </a:rPr>
                        <a:t>No existe un orden particular de asignación en memoria</a:t>
                      </a:r>
                      <a:endParaRPr>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a:latin typeface="Roboto"/>
                          <a:ea typeface="Roboto"/>
                          <a:cs typeface="Roboto"/>
                          <a:sym typeface="Roboto"/>
                        </a:rPr>
                        <a:t>Es mejor </a:t>
                      </a:r>
                      <a:r>
                        <a:rPr b="1" lang="es">
                          <a:latin typeface="Roboto"/>
                          <a:ea typeface="Roboto"/>
                          <a:cs typeface="Roboto"/>
                          <a:sym typeface="Roboto"/>
                        </a:rPr>
                        <a:t>cuando se sabe</a:t>
                      </a:r>
                      <a:r>
                        <a:rPr lang="es">
                          <a:latin typeface="Roboto"/>
                          <a:ea typeface="Roboto"/>
                          <a:cs typeface="Roboto"/>
                          <a:sym typeface="Roboto"/>
                        </a:rPr>
                        <a:t> cuántos elementos se necesitará almacenar</a:t>
                      </a:r>
                      <a:r>
                        <a:rPr lang="es">
                          <a:latin typeface="Roboto"/>
                          <a:ea typeface="Roboto"/>
                          <a:cs typeface="Roboto"/>
                          <a:sym typeface="Roboto"/>
                        </a:rPr>
                        <a:t>, y por consiguiente, cuánta memoria se necesitará reservar</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s">
                          <a:latin typeface="Roboto"/>
                          <a:ea typeface="Roboto"/>
                          <a:cs typeface="Roboto"/>
                          <a:sym typeface="Roboto"/>
                        </a:rPr>
                        <a:t>Es mejor </a:t>
                      </a:r>
                      <a:r>
                        <a:rPr b="1" lang="es">
                          <a:latin typeface="Roboto"/>
                          <a:ea typeface="Roboto"/>
                          <a:cs typeface="Roboto"/>
                          <a:sym typeface="Roboto"/>
                        </a:rPr>
                        <a:t>cuando no se sabe</a:t>
                      </a:r>
                      <a:r>
                        <a:rPr lang="es">
                          <a:latin typeface="Roboto"/>
                          <a:ea typeface="Roboto"/>
                          <a:cs typeface="Roboto"/>
                          <a:sym typeface="Roboto"/>
                        </a:rPr>
                        <a:t> cuántos elementos se necesitará almacenar.</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