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7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7DCF-A1E6-47F1-A3DF-DEAB1DB7902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44D0-01C4-4044-A351-CC0A8294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1/GKPersei-MiniSuperNova-20150316.jpg/1024px-GKPersei-MiniSuperNova-201503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82" y="548680"/>
            <a:ext cx="7475854" cy="581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9632" y="1124744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Imprint MT Shadow" pitchFamily="82" charset="0"/>
              </a:rPr>
              <a:t>Squad Nova</a:t>
            </a:r>
            <a:endParaRPr lang="en-US" sz="4400" b="1" dirty="0">
              <a:solidFill>
                <a:schemeClr val="bg1"/>
              </a:solidFill>
              <a:latin typeface="Imprint MT Shadow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052736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LEI in SWIFT- 2016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Broker </a:t>
            </a:r>
            <a:r>
              <a:rPr lang="en-US" dirty="0" err="1" smtClean="0"/>
              <a:t>allegement</a:t>
            </a:r>
            <a:r>
              <a:rPr lang="en-US" dirty="0" smtClean="0"/>
              <a:t> visibility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MIFID II Regulatory </a:t>
            </a:r>
            <a:r>
              <a:rPr lang="en-US" dirty="0"/>
              <a:t> </a:t>
            </a:r>
            <a:r>
              <a:rPr lang="en-US" dirty="0" smtClean="0"/>
              <a:t>Reporting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New Commission Types in CTM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60648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Imprint MT Shadow" pitchFamily="82" charset="0"/>
              </a:rPr>
              <a:t>Squad Nova- Highlights</a:t>
            </a:r>
            <a:endParaRPr lang="en-US" sz="2800" b="1" dirty="0">
              <a:latin typeface="Imprint MT Shadow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836712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In support of the </a:t>
            </a:r>
            <a:r>
              <a:rPr lang="en-US" b="1" dirty="0"/>
              <a:t>SWIFT 2016 </a:t>
            </a:r>
            <a:r>
              <a:rPr lang="en-US" dirty="0"/>
              <a:t>maintenance release, investment managers are able to use a </a:t>
            </a:r>
            <a:r>
              <a:rPr lang="en-US" dirty="0" smtClean="0"/>
              <a:t>new format </a:t>
            </a:r>
            <a:r>
              <a:rPr lang="en-US" dirty="0"/>
              <a:t>option L so that a Legal Entity Identifier (LEI) can identify a place or party. </a:t>
            </a:r>
            <a:r>
              <a:rPr lang="en-US" dirty="0" smtClean="0"/>
              <a:t> If </a:t>
            </a:r>
            <a:r>
              <a:rPr lang="en-US" dirty="0"/>
              <a:t>investment managers want to use the additional identifier in their SWIFT messages, they </a:t>
            </a:r>
            <a:r>
              <a:rPr lang="en-US" dirty="0" smtClean="0"/>
              <a:t>need to </a:t>
            </a:r>
            <a:r>
              <a:rPr lang="en-US" dirty="0"/>
              <a:t>subscribe to </a:t>
            </a:r>
            <a:r>
              <a:rPr lang="en-US" b="1" dirty="0"/>
              <a:t>TLEI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altLang="en-US" dirty="0"/>
              <a:t>When the IM uses a BRMG, the </a:t>
            </a:r>
            <a:r>
              <a:rPr lang="en-US" altLang="en-US" b="1" dirty="0"/>
              <a:t>Broker cannot see trades alleged</a:t>
            </a:r>
            <a:r>
              <a:rPr lang="en-US" altLang="en-US" dirty="0"/>
              <a:t> it until the trades are </a:t>
            </a:r>
            <a:r>
              <a:rPr lang="en-US" altLang="en-US" dirty="0" smtClean="0"/>
              <a:t>paired.</a:t>
            </a:r>
          </a:p>
          <a:p>
            <a:pPr marL="285750" lvl="1" indent="-285750" algn="just">
              <a:buFont typeface="Arial" pitchFamily="34" charset="0"/>
              <a:buChar char="•"/>
            </a:pPr>
            <a:endParaRPr lang="en-US" altLang="en-US" dirty="0"/>
          </a:p>
          <a:p>
            <a:r>
              <a:rPr lang="en-US" dirty="0"/>
              <a:t> 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a total of 65 fields which </a:t>
            </a:r>
            <a:r>
              <a:rPr lang="en-US" dirty="0" err="1"/>
              <a:t>MiFID</a:t>
            </a:r>
            <a:r>
              <a:rPr lang="en-US" dirty="0"/>
              <a:t> imposed as a part of </a:t>
            </a:r>
            <a:r>
              <a:rPr lang="en-US" dirty="0" err="1"/>
              <a:t>MiFID</a:t>
            </a:r>
            <a:r>
              <a:rPr lang="en-US" dirty="0"/>
              <a:t> II reporting requirements, out of which 17 fields already exist in CTM</a:t>
            </a:r>
            <a:r>
              <a:rPr lang="en-US" dirty="0" smtClean="0"/>
              <a:t>. </a:t>
            </a:r>
            <a:r>
              <a:rPr lang="en-US" b="1" dirty="0" smtClean="0"/>
              <a:t>M2RF </a:t>
            </a:r>
            <a:r>
              <a:rPr lang="en-US" dirty="0" smtClean="0"/>
              <a:t>subscription option is created to accommodate the new </a:t>
            </a:r>
            <a:r>
              <a:rPr lang="en-US" dirty="0" err="1" smtClean="0"/>
              <a:t>MiFID</a:t>
            </a:r>
            <a:r>
              <a:rPr lang="en-US" dirty="0" smtClean="0"/>
              <a:t> II fields in CTM.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meet </a:t>
            </a:r>
            <a:r>
              <a:rPr lang="en-US" dirty="0" err="1" smtClean="0"/>
              <a:t>MiFID</a:t>
            </a:r>
            <a:r>
              <a:rPr lang="en-US" dirty="0" smtClean="0"/>
              <a:t> II Research unbundling payment requirements and in support of the process that applies research amounts on all, some, or none of investment manager's allocations and broker/dealer's confirmations, a new </a:t>
            </a:r>
            <a:r>
              <a:rPr lang="en-US" b="1" dirty="0" smtClean="0"/>
              <a:t>Commission Type- RSCH (Research) </a:t>
            </a:r>
            <a:r>
              <a:rPr lang="en-US" dirty="0" smtClean="0"/>
              <a:t>is introduced in CTM. </a:t>
            </a:r>
            <a:endParaRPr lang="en-US" b="1" dirty="0"/>
          </a:p>
          <a:p>
            <a:pPr marL="285750" lvl="1" indent="-285750" algn="just">
              <a:buFont typeface="Arial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Imprint MT Shadow" pitchFamily="82" charset="0"/>
                <a:ea typeface="+mn-ea"/>
                <a:cs typeface="+mn-cs"/>
              </a:rPr>
              <a:t>Squad </a:t>
            </a:r>
            <a:r>
              <a:rPr lang="en-US" sz="2800" b="1" dirty="0" smtClean="0">
                <a:latin typeface="Imprint MT Shadow" pitchFamily="82" charset="0"/>
                <a:ea typeface="+mn-ea"/>
                <a:cs typeface="+mn-cs"/>
              </a:rPr>
              <a:t>Nova- Best Practices </a:t>
            </a:r>
            <a:endParaRPr lang="en-US" sz="2800" b="1" dirty="0">
              <a:latin typeface="Imprint MT Shadow" pitchFamily="82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Technical Documentation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Effective Code 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0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692696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Imprint MT Shadow" pitchFamily="82" charset="0"/>
              </a:rPr>
              <a:t>Design Thinking Session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Design Thinking</a:t>
            </a:r>
            <a:r>
              <a:rPr lang="en-US" i="1" dirty="0"/>
              <a:t> is a methodology used by designers to solve complex problems, and find desirable </a:t>
            </a:r>
            <a:r>
              <a:rPr lang="en-US" i="1" dirty="0" smtClean="0"/>
              <a:t>solutions. </a:t>
            </a:r>
            <a:r>
              <a:rPr lang="en-US" i="1" dirty="0"/>
              <a:t>A </a:t>
            </a:r>
            <a:r>
              <a:rPr lang="en-US" b="1" i="1" dirty="0"/>
              <a:t>design</a:t>
            </a:r>
            <a:r>
              <a:rPr lang="en-US" i="1" dirty="0"/>
              <a:t> mindset is not problem-focused, it's solution focused and action oriented towards creating a preferred </a:t>
            </a:r>
            <a:r>
              <a:rPr lang="en-US" i="1" dirty="0" smtClean="0"/>
              <a:t>future.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84527" y="3283304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2 day session organized in Boston, Chennai and London.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Development team created a </a:t>
            </a:r>
            <a:r>
              <a:rPr lang="en-US" b="1" dirty="0" smtClean="0"/>
              <a:t>Development Journey Map </a:t>
            </a:r>
            <a:r>
              <a:rPr lang="en-US" dirty="0" smtClean="0"/>
              <a:t>to visualize the </a:t>
            </a:r>
            <a:r>
              <a:rPr lang="en-US" dirty="0"/>
              <a:t>process that a </a:t>
            </a:r>
            <a:r>
              <a:rPr lang="en-US" dirty="0" smtClean="0"/>
              <a:t>developer goes </a:t>
            </a:r>
            <a:r>
              <a:rPr lang="en-US" dirty="0"/>
              <a:t>through in order to </a:t>
            </a:r>
            <a:r>
              <a:rPr lang="en-US" dirty="0" smtClean="0"/>
              <a:t>develop a change request. </a:t>
            </a:r>
            <a:r>
              <a:rPr lang="en-US" dirty="0"/>
              <a:t>It’s used for understanding and addressing </a:t>
            </a:r>
            <a:r>
              <a:rPr lang="en-US" dirty="0" smtClean="0"/>
              <a:t>developer’s needs </a:t>
            </a:r>
            <a:r>
              <a:rPr lang="en-US" dirty="0"/>
              <a:t>and pain points.</a:t>
            </a:r>
          </a:p>
        </p:txBody>
      </p:sp>
    </p:spTree>
    <p:extLst>
      <p:ext uri="{BB962C8B-B14F-4D97-AF65-F5344CB8AC3E}">
        <p14:creationId xmlns:p14="http://schemas.microsoft.com/office/powerpoint/2010/main" val="8270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228483"/>
            <a:ext cx="106680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159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Squad Nova- Best Practices </vt:lpstr>
      <vt:lpstr>PowerPoint Presentation</vt:lpstr>
      <vt:lpstr>PowerPoint Presentation</vt:lpstr>
    </vt:vector>
  </TitlesOfParts>
  <Company>Omgeo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Subhan Kasim, Aneesha (Contractor)</dc:creator>
  <cp:lastModifiedBy>Subhan Kasim, Aneesha (Contractor)</cp:lastModifiedBy>
  <cp:revision>7</cp:revision>
  <dcterms:created xsi:type="dcterms:W3CDTF">2017-09-01T03:37:27Z</dcterms:created>
  <dcterms:modified xsi:type="dcterms:W3CDTF">2017-09-05T04:32:44Z</dcterms:modified>
</cp:coreProperties>
</file>