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6"/>
  </p:notesMasterIdLst>
  <p:sldIdLst>
    <p:sldId id="256" r:id="rId2"/>
    <p:sldId id="266" r:id="rId3"/>
    <p:sldId id="257" r:id="rId4"/>
    <p:sldId id="268" r:id="rId5"/>
    <p:sldId id="267" r:id="rId6"/>
    <p:sldId id="258" r:id="rId7"/>
    <p:sldId id="259" r:id="rId8"/>
    <p:sldId id="260" r:id="rId9"/>
    <p:sldId id="261" r:id="rId10"/>
    <p:sldId id="263" r:id="rId11"/>
    <p:sldId id="262" r:id="rId12"/>
    <p:sldId id="264" r:id="rId13"/>
    <p:sldId id="265" r:id="rId14"/>
    <p:sldId id="269" r:id="rId15"/>
    <p:sldId id="271" r:id="rId16"/>
    <p:sldId id="273" r:id="rId17"/>
    <p:sldId id="274" r:id="rId18"/>
    <p:sldId id="272" r:id="rId19"/>
    <p:sldId id="276" r:id="rId20"/>
    <p:sldId id="281" r:id="rId21"/>
    <p:sldId id="275"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E6646-A0C0-4A14-8BC4-EBBDC67AA44A}" v="17" dt="2023-02-15T01:50:25.261"/>
    <p1510:client id="{1F4CB083-4248-468A-993B-0EFC77AF95B0}" v="301" dt="2023-02-15T01:09:52.591"/>
    <p1510:client id="{3783F4FE-9905-4ED5-A6B0-8A3FCB06F76E}" v="222" dt="2023-02-15T01:37:40.822"/>
    <p1510:client id="{610C054A-3B97-462B-8BF0-B91F164DAA29}" v="625" dt="2023-02-15T23:53:41.377"/>
    <p1510:client id="{7825134E-4754-4A76-93A2-DDEFC49A2B36}" v="98" dt="2023-02-15T02:37:44.442"/>
    <p1510:client id="{8F73769F-D054-4073-80DA-1609EFF439D3}" v="348" dt="2023-02-15T17:08:47.060"/>
    <p1510:client id="{F661A8D9-FD26-4D0F-B995-2F9EB95452C5}" v="611" dt="2023-02-15T23:52:28.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39EB-6654-4BCC-977B-CE491A797376}" type="datetimeFigureOut">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79F1A-11E9-41BE-9829-B34AB8DE28BB}" type="slidenum">
              <a:t>‹#›</a:t>
            </a:fld>
            <a:endParaRPr lang="en-US"/>
          </a:p>
        </p:txBody>
      </p:sp>
    </p:spTree>
    <p:extLst>
      <p:ext uri="{BB962C8B-B14F-4D97-AF65-F5344CB8AC3E}">
        <p14:creationId xmlns:p14="http://schemas.microsoft.com/office/powerpoint/2010/main" val="119125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8</a:t>
            </a:fld>
            <a:endParaRPr lang="en-US"/>
          </a:p>
        </p:txBody>
      </p:sp>
    </p:spTree>
    <p:extLst>
      <p:ext uri="{BB962C8B-B14F-4D97-AF65-F5344CB8AC3E}">
        <p14:creationId xmlns:p14="http://schemas.microsoft.com/office/powerpoint/2010/main" val="34657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9</a:t>
            </a:fld>
            <a:endParaRPr lang="en-US"/>
          </a:p>
        </p:txBody>
      </p:sp>
    </p:spTree>
    <p:extLst>
      <p:ext uri="{BB962C8B-B14F-4D97-AF65-F5344CB8AC3E}">
        <p14:creationId xmlns:p14="http://schemas.microsoft.com/office/powerpoint/2010/main" val="2887147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10</a:t>
            </a:fld>
            <a:endParaRPr lang="en-US"/>
          </a:p>
        </p:txBody>
      </p:sp>
    </p:spTree>
    <p:extLst>
      <p:ext uri="{BB962C8B-B14F-4D97-AF65-F5344CB8AC3E}">
        <p14:creationId xmlns:p14="http://schemas.microsoft.com/office/powerpoint/2010/main" val="391316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11</a:t>
            </a:fld>
            <a:endParaRPr lang="en-US"/>
          </a:p>
        </p:txBody>
      </p:sp>
    </p:spTree>
    <p:extLst>
      <p:ext uri="{BB962C8B-B14F-4D97-AF65-F5344CB8AC3E}">
        <p14:creationId xmlns:p14="http://schemas.microsoft.com/office/powerpoint/2010/main" val="250971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12</a:t>
            </a:fld>
            <a:endParaRPr lang="en-US"/>
          </a:p>
        </p:txBody>
      </p:sp>
    </p:spTree>
    <p:extLst>
      <p:ext uri="{BB962C8B-B14F-4D97-AF65-F5344CB8AC3E}">
        <p14:creationId xmlns:p14="http://schemas.microsoft.com/office/powerpoint/2010/main" val="113857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Jonathan</a:t>
            </a:r>
          </a:p>
        </p:txBody>
      </p:sp>
      <p:sp>
        <p:nvSpPr>
          <p:cNvPr id="4" name="Slide Number Placeholder 3"/>
          <p:cNvSpPr>
            <a:spLocks noGrp="1"/>
          </p:cNvSpPr>
          <p:nvPr>
            <p:ph type="sldNum" sz="quarter" idx="5"/>
          </p:nvPr>
        </p:nvSpPr>
        <p:spPr/>
        <p:txBody>
          <a:bodyPr/>
          <a:lstStyle/>
          <a:p>
            <a:fld id="{05779F1A-11E9-41BE-9829-B34AB8DE28BB}" type="slidenum">
              <a:t>13</a:t>
            </a:fld>
            <a:endParaRPr lang="en-US"/>
          </a:p>
        </p:txBody>
      </p:sp>
    </p:spTree>
    <p:extLst>
      <p:ext uri="{BB962C8B-B14F-4D97-AF65-F5344CB8AC3E}">
        <p14:creationId xmlns:p14="http://schemas.microsoft.com/office/powerpoint/2010/main" val="30903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1422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4201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2560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8231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710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0744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25616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7017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581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9634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4411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0077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8562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351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411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7282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1015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872861719"/>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image" Target="../media/image4.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9" name="Picture 8">
            <a:extLst>
              <a:ext uri="{FF2B5EF4-FFF2-40B4-BE49-F238E27FC236}">
                <a16:creationId xmlns:a16="http://schemas.microsoft.com/office/drawing/2014/main" id="{90517799-99DC-EF2C-C458-BE02DED8B852}"/>
              </a:ext>
            </a:extLst>
          </p:cNvPr>
          <p:cNvPicPr>
            <a:picLocks noChangeAspect="1"/>
          </p:cNvPicPr>
          <p:nvPr/>
        </p:nvPicPr>
        <p:blipFill rotWithShape="1">
          <a:blip r:embed="rId3">
            <a:duotone>
              <a:prstClr val="black"/>
              <a:schemeClr val="accent5">
                <a:tint val="45000"/>
                <a:satMod val="400000"/>
              </a:schemeClr>
            </a:duotone>
            <a:alphaModFix amt="25000"/>
          </a:blip>
          <a:srcRect t="38128" r="9091" b="5054"/>
          <a:stretch/>
        </p:blipFill>
        <p:spPr>
          <a:xfrm>
            <a:off x="20" y="10"/>
            <a:ext cx="12191980" cy="6857990"/>
          </a:xfrm>
          <a:prstGeom prst="rect">
            <a:avLst/>
          </a:prstGeom>
        </p:spPr>
      </p:pic>
      <p:sp>
        <p:nvSpPr>
          <p:cNvPr id="2" name="Title 1"/>
          <p:cNvSpPr>
            <a:spLocks noGrp="1"/>
          </p:cNvSpPr>
          <p:nvPr>
            <p:ph type="ctrTitle"/>
          </p:nvPr>
        </p:nvSpPr>
        <p:spPr>
          <a:xfrm>
            <a:off x="1154955" y="1447800"/>
            <a:ext cx="8825658" cy="3329581"/>
          </a:xfrm>
        </p:spPr>
        <p:txBody>
          <a:bodyPr vert="horz" lIns="91440" tIns="45720" rIns="91440" bIns="45720" rtlCol="0">
            <a:normAutofit/>
          </a:bodyPr>
          <a:lstStyle/>
          <a:p>
            <a:pPr>
              <a:lnSpc>
                <a:spcPct val="90000"/>
              </a:lnSpc>
            </a:pPr>
            <a:r>
              <a:rPr lang="en-US"/>
              <a:t>Does Washington DC Weather Impact It’s Crime?</a:t>
            </a:r>
          </a:p>
          <a:p>
            <a:pPr>
              <a:lnSpc>
                <a:spcPct val="90000"/>
              </a:lnSpc>
            </a:pPr>
            <a:endParaRPr lang="en-US"/>
          </a:p>
        </p:txBody>
      </p:sp>
      <p:sp>
        <p:nvSpPr>
          <p:cNvPr id="3" name="Subtitle 2"/>
          <p:cNvSpPr>
            <a:spLocks noGrp="1"/>
          </p:cNvSpPr>
          <p:nvPr>
            <p:ph type="subTitle" idx="1"/>
          </p:nvPr>
        </p:nvSpPr>
        <p:spPr>
          <a:xfrm>
            <a:off x="1154955" y="4777380"/>
            <a:ext cx="8825658" cy="861420"/>
          </a:xfrm>
        </p:spPr>
        <p:txBody>
          <a:bodyPr vert="horz" lIns="91440" tIns="45720" rIns="91440" bIns="45720" rtlCol="0">
            <a:normAutofit fontScale="25000" lnSpcReduction="20000"/>
          </a:bodyPr>
          <a:lstStyle/>
          <a:p>
            <a:pPr indent="-228600">
              <a:lnSpc>
                <a:spcPct val="90000"/>
              </a:lnSpc>
              <a:buFont typeface="Arial" pitchFamily="34" charset="0"/>
              <a:buChar char=" "/>
            </a:pPr>
            <a:r>
              <a:rPr lang="en-US" sz="4800" b="1">
                <a:latin typeface="+mn-lt"/>
              </a:rPr>
              <a:t>GWU – DATA ANALYSIS BOOTCAMP</a:t>
            </a:r>
            <a:endParaRPr lang="en-US" sz="4800">
              <a:latin typeface="+mn-lt"/>
            </a:endParaRPr>
          </a:p>
          <a:p>
            <a:pPr indent="-228600">
              <a:lnSpc>
                <a:spcPct val="90000"/>
              </a:lnSpc>
              <a:buFont typeface="Arial" pitchFamily="34" charset="0"/>
              <a:buChar char=" "/>
            </a:pPr>
            <a:r>
              <a:rPr lang="en-US" sz="4800" b="1">
                <a:latin typeface="+mn-lt"/>
              </a:rPr>
              <a:t>Project One, Group 2</a:t>
            </a:r>
            <a:endParaRPr lang="en-US" sz="4800">
              <a:latin typeface="+mn-lt"/>
            </a:endParaRPr>
          </a:p>
          <a:p>
            <a:pPr indent="-228600">
              <a:lnSpc>
                <a:spcPct val="90000"/>
              </a:lnSpc>
              <a:buFont typeface="Arial" pitchFamily="34" charset="0"/>
              <a:buChar char=" "/>
            </a:pPr>
            <a:r>
              <a:rPr lang="en-US" sz="4800" b="1">
                <a:latin typeface="+mn-lt"/>
              </a:rPr>
              <a:t>Group Members</a:t>
            </a:r>
            <a:r>
              <a:rPr lang="en-US" sz="4800">
                <a:latin typeface="+mn-lt"/>
              </a:rPr>
              <a:t>:  Vikas Agrawal, Yonatan Gorin, Desiree Joseph, Beth Wilde</a:t>
            </a:r>
          </a:p>
          <a:p>
            <a:pPr lvl="2" indent="-228600">
              <a:lnSpc>
                <a:spcPct val="90000"/>
              </a:lnSpc>
              <a:buClr>
                <a:srgbClr val="8AD0D6"/>
              </a:buClr>
              <a:buFont typeface="Arial" pitchFamily="34" charset="0"/>
              <a:buChar char=" "/>
            </a:pPr>
            <a:endParaRPr lang="en-US" sz="4200">
              <a:latin typeface="+mn-lt"/>
            </a:endParaRPr>
          </a:p>
          <a:p>
            <a:pPr lvl="2">
              <a:lnSpc>
                <a:spcPct val="90000"/>
              </a:lnSpc>
              <a:buClr>
                <a:srgbClr val="8AD0D6"/>
              </a:buClr>
            </a:pPr>
            <a:r>
              <a:rPr lang="en-US" sz="4200">
                <a:latin typeface="+mn-lt"/>
              </a:rPr>
              <a:t>February 15, 2023</a:t>
            </a:r>
          </a:p>
          <a:p>
            <a:pPr indent="-228600">
              <a:lnSpc>
                <a:spcPct val="90000"/>
              </a:lnSpc>
              <a:buFont typeface="Arial" pitchFamily="34" charset="0"/>
              <a:buChar char=" "/>
            </a:pPr>
            <a:endParaRPr lang="en-US" sz="1100">
              <a:latin typeface="+mn-lt"/>
            </a:endParaRPr>
          </a:p>
        </p:txBody>
      </p:sp>
      <p:sp>
        <p:nvSpPr>
          <p:cNvPr id="24" name="Rectangle 2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953C5-D0BE-F67E-2FB7-4BB998FB9C8E}"/>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solidFill>
                  <a:srgbClr val="EBEBEB"/>
                </a:solidFill>
              </a:rPr>
              <a:t>API Request</a:t>
            </a:r>
            <a:endParaRPr lang="en-US" sz="5400" b="0" i="0" kern="1200">
              <a:solidFill>
                <a:srgbClr val="EBEBEB"/>
              </a:solidFill>
              <a:latin typeface="+mj-lt"/>
              <a:ea typeface="+mj-ea"/>
              <a:cs typeface="+mj-cs"/>
            </a:endParaRPr>
          </a:p>
        </p:txBody>
      </p:sp>
      <p:sp useBgFill="1">
        <p:nvSpPr>
          <p:cNvPr id="36"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Text, letter&#10;&#10;Description automatically generated">
            <a:extLst>
              <a:ext uri="{FF2B5EF4-FFF2-40B4-BE49-F238E27FC236}">
                <a16:creationId xmlns:a16="http://schemas.microsoft.com/office/drawing/2014/main" id="{7AD431E6-CCC0-5056-57BA-C92DA81AE8D6}"/>
              </a:ext>
            </a:extLst>
          </p:cNvPr>
          <p:cNvPicPr>
            <a:picLocks noChangeAspect="1"/>
          </p:cNvPicPr>
          <p:nvPr/>
        </p:nvPicPr>
        <p:blipFill>
          <a:blip r:embed="rId7"/>
          <a:stretch>
            <a:fillRect/>
          </a:stretch>
        </p:blipFill>
        <p:spPr>
          <a:xfrm>
            <a:off x="955392" y="2197895"/>
            <a:ext cx="6275584" cy="2467402"/>
          </a:xfrm>
          <a:prstGeom prst="rect">
            <a:avLst/>
          </a:prstGeom>
          <a:ln w="28575">
            <a:solidFill>
              <a:schemeClr val="tx1">
                <a:lumMod val="50000"/>
                <a:lumOff val="50000"/>
              </a:schemeClr>
            </a:solidFill>
          </a:ln>
          <a:effectLst/>
        </p:spPr>
      </p:pic>
    </p:spTree>
    <p:extLst>
      <p:ext uri="{BB962C8B-B14F-4D97-AF65-F5344CB8AC3E}">
        <p14:creationId xmlns:p14="http://schemas.microsoft.com/office/powerpoint/2010/main" val="32795039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21A58-2ABF-118B-648D-69304A5EA509}"/>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solidFill>
                  <a:srgbClr val="EBEBEB"/>
                </a:solidFill>
              </a:rPr>
              <a:t>Weather by Hour</a:t>
            </a:r>
            <a:endParaRPr lang="en-US" sz="5400" b="0" i="0" kern="1200">
              <a:solidFill>
                <a:srgbClr val="EBEBEB"/>
              </a:solidFill>
              <a:latin typeface="+mj-lt"/>
              <a:ea typeface="+mj-ea"/>
              <a:cs typeface="+mj-cs"/>
            </a:endParaRPr>
          </a:p>
        </p:txBody>
      </p:sp>
      <p:sp useBgFill="1">
        <p:nvSpPr>
          <p:cNvPr id="22" name="Rectangle 2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Text, letter&#10;&#10;Description automatically generated">
            <a:extLst>
              <a:ext uri="{FF2B5EF4-FFF2-40B4-BE49-F238E27FC236}">
                <a16:creationId xmlns:a16="http://schemas.microsoft.com/office/drawing/2014/main" id="{9B7BF676-9E10-CC9E-A6CE-CC02433F24F6}"/>
              </a:ext>
            </a:extLst>
          </p:cNvPr>
          <p:cNvPicPr>
            <a:picLocks noChangeAspect="1"/>
          </p:cNvPicPr>
          <p:nvPr/>
        </p:nvPicPr>
        <p:blipFill>
          <a:blip r:embed="rId7"/>
          <a:stretch>
            <a:fillRect/>
          </a:stretch>
        </p:blipFill>
        <p:spPr>
          <a:xfrm>
            <a:off x="955392" y="2553015"/>
            <a:ext cx="6275584" cy="1757163"/>
          </a:xfrm>
          <a:prstGeom prst="rect">
            <a:avLst/>
          </a:prstGeom>
          <a:ln w="28575">
            <a:solidFill>
              <a:schemeClr val="tx1">
                <a:lumMod val="50000"/>
                <a:lumOff val="50000"/>
              </a:schemeClr>
            </a:solidFill>
          </a:ln>
          <a:effectLst/>
        </p:spPr>
      </p:pic>
    </p:spTree>
    <p:extLst>
      <p:ext uri="{BB962C8B-B14F-4D97-AF65-F5344CB8AC3E}">
        <p14:creationId xmlns:p14="http://schemas.microsoft.com/office/powerpoint/2010/main" val="13091408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4B6E8-BFE7-0426-945C-F27AFF6BEFAA}"/>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solidFill>
                  <a:srgbClr val="EBEBEB"/>
                </a:solidFill>
              </a:rPr>
              <a:t>Merge on Date and Hour</a:t>
            </a:r>
            <a:endParaRPr lang="en-US" sz="5400" b="0" i="0" kern="1200">
              <a:solidFill>
                <a:srgbClr val="EBEBEB"/>
              </a:solidFill>
              <a:latin typeface="+mj-lt"/>
            </a:endParaRPr>
          </a:p>
        </p:txBody>
      </p:sp>
      <p:sp useBgFill="1">
        <p:nvSpPr>
          <p:cNvPr id="22" name="Rectangle 2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Table&#10;&#10;Description automatically generated">
            <a:extLst>
              <a:ext uri="{FF2B5EF4-FFF2-40B4-BE49-F238E27FC236}">
                <a16:creationId xmlns:a16="http://schemas.microsoft.com/office/drawing/2014/main" id="{36602875-9F4D-483B-51E4-2F7D71D1FF96}"/>
              </a:ext>
            </a:extLst>
          </p:cNvPr>
          <p:cNvPicPr>
            <a:picLocks noChangeAspect="1"/>
          </p:cNvPicPr>
          <p:nvPr/>
        </p:nvPicPr>
        <p:blipFill>
          <a:blip r:embed="rId7"/>
          <a:stretch>
            <a:fillRect/>
          </a:stretch>
        </p:blipFill>
        <p:spPr>
          <a:xfrm>
            <a:off x="955392" y="1137501"/>
            <a:ext cx="6275584" cy="1741475"/>
          </a:xfrm>
          <a:prstGeom prst="rect">
            <a:avLst/>
          </a:prstGeom>
          <a:ln w="28575">
            <a:solidFill>
              <a:schemeClr val="tx1">
                <a:lumMod val="50000"/>
                <a:lumOff val="50000"/>
              </a:schemeClr>
            </a:solidFill>
          </a:ln>
          <a:effectLst/>
        </p:spPr>
      </p:pic>
      <p:pic>
        <p:nvPicPr>
          <p:cNvPr id="4" name="Picture 4" descr="Text&#10;&#10;Description automatically generated">
            <a:extLst>
              <a:ext uri="{FF2B5EF4-FFF2-40B4-BE49-F238E27FC236}">
                <a16:creationId xmlns:a16="http://schemas.microsoft.com/office/drawing/2014/main" id="{8E06659B-D9CC-5214-B2F2-521C1BA9B2B3}"/>
              </a:ext>
            </a:extLst>
          </p:cNvPr>
          <p:cNvPicPr>
            <a:picLocks noChangeAspect="1"/>
          </p:cNvPicPr>
          <p:nvPr/>
        </p:nvPicPr>
        <p:blipFill>
          <a:blip r:embed="rId8"/>
          <a:stretch>
            <a:fillRect/>
          </a:stretch>
        </p:blipFill>
        <p:spPr>
          <a:xfrm>
            <a:off x="961383" y="3082604"/>
            <a:ext cx="6281057" cy="2705622"/>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303077318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4557-9B78-F7CF-CE13-906F1C01477D}"/>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a:solidFill>
                  <a:srgbClr val="EBEBEB"/>
                </a:solidFill>
              </a:rPr>
              <a:t>Merge Code</a:t>
            </a:r>
            <a:endParaRPr lang="en-US" sz="5400" b="0" i="0" kern="1200">
              <a:solidFill>
                <a:srgbClr val="EBEBEB"/>
              </a:solidFill>
              <a:latin typeface="+mj-lt"/>
            </a:endParaRPr>
          </a:p>
        </p:txBody>
      </p:sp>
      <p:sp useBgFill="1">
        <p:nvSpPr>
          <p:cNvPr id="22" name="Rectangle 2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Text&#10;&#10;Description automatically generated">
            <a:extLst>
              <a:ext uri="{FF2B5EF4-FFF2-40B4-BE49-F238E27FC236}">
                <a16:creationId xmlns:a16="http://schemas.microsoft.com/office/drawing/2014/main" id="{72182D7D-DC1F-7B8D-A75E-DEA2EEE665FB}"/>
              </a:ext>
            </a:extLst>
          </p:cNvPr>
          <p:cNvPicPr>
            <a:picLocks noChangeAspect="1"/>
          </p:cNvPicPr>
          <p:nvPr/>
        </p:nvPicPr>
        <p:blipFill>
          <a:blip r:embed="rId7"/>
          <a:stretch>
            <a:fillRect/>
          </a:stretch>
        </p:blipFill>
        <p:spPr>
          <a:xfrm>
            <a:off x="955392" y="2200013"/>
            <a:ext cx="6275584" cy="2463167"/>
          </a:xfrm>
          <a:prstGeom prst="rect">
            <a:avLst/>
          </a:prstGeom>
          <a:ln w="28575">
            <a:solidFill>
              <a:schemeClr val="tx1">
                <a:lumMod val="50000"/>
                <a:lumOff val="50000"/>
              </a:schemeClr>
            </a:solidFill>
          </a:ln>
          <a:effectLst/>
        </p:spPr>
      </p:pic>
    </p:spTree>
    <p:extLst>
      <p:ext uri="{BB962C8B-B14F-4D97-AF65-F5344CB8AC3E}">
        <p14:creationId xmlns:p14="http://schemas.microsoft.com/office/powerpoint/2010/main" val="396767875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78D3-1E51-F15C-327B-1253E38A246C}"/>
              </a:ext>
            </a:extLst>
          </p:cNvPr>
          <p:cNvSpPr>
            <a:spLocks noGrp="1"/>
          </p:cNvSpPr>
          <p:nvPr>
            <p:ph type="title"/>
          </p:nvPr>
        </p:nvSpPr>
        <p:spPr>
          <a:xfrm>
            <a:off x="1077465" y="1608954"/>
            <a:ext cx="9613487" cy="5002392"/>
          </a:xfrm>
        </p:spPr>
        <p:txBody>
          <a:bodyPr/>
          <a:lstStyle/>
          <a:p>
            <a:r>
              <a:rPr lang="en-US" i="1"/>
              <a:t>The analysis process</a:t>
            </a:r>
            <a:br>
              <a:rPr lang="en-US" i="1"/>
            </a:br>
            <a:br>
              <a:rPr lang="en-US" i="1"/>
            </a:br>
            <a:r>
              <a:rPr lang="en-US" i="1">
                <a:ea typeface="+mj-lt"/>
                <a:cs typeface="+mj-lt"/>
              </a:rPr>
              <a:t>Conclusions, including numerical summary and visualizations</a:t>
            </a:r>
            <a:br>
              <a:rPr lang="en-US" i="1">
                <a:ea typeface="+mj-lt"/>
                <a:cs typeface="+mj-lt"/>
              </a:rPr>
            </a:br>
            <a:endParaRPr lang="en-US">
              <a:ea typeface="+mj-lt"/>
              <a:cs typeface="+mj-lt"/>
            </a:endParaRPr>
          </a:p>
          <a:p>
            <a:endParaRPr lang="en-US" i="1"/>
          </a:p>
        </p:txBody>
      </p:sp>
    </p:spTree>
    <p:extLst>
      <p:ext uri="{BB962C8B-B14F-4D97-AF65-F5344CB8AC3E}">
        <p14:creationId xmlns:p14="http://schemas.microsoft.com/office/powerpoint/2010/main" val="35245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Weather Data</a:t>
            </a:r>
            <a:endParaRPr lang="en-US" sz="4800" b="0" i="0" kern="1200">
              <a:solidFill>
                <a:srgbClr val="EBEBEB"/>
              </a:solidFill>
              <a:latin typeface="+mj-lt"/>
              <a:ea typeface="+mj-ea"/>
              <a:cs typeface="+mj-cs"/>
            </a:endParaRPr>
          </a:p>
        </p:txBody>
      </p:sp>
      <p:pic>
        <p:nvPicPr>
          <p:cNvPr id="8" name="Picture 9" descr="Chart, line chart&#10;&#10;Description automatically generated">
            <a:extLst>
              <a:ext uri="{FF2B5EF4-FFF2-40B4-BE49-F238E27FC236}">
                <a16:creationId xmlns:a16="http://schemas.microsoft.com/office/drawing/2014/main" id="{359244E0-30BD-4959-5ACA-F6811FB62310}"/>
              </a:ext>
            </a:extLst>
          </p:cNvPr>
          <p:cNvPicPr>
            <a:picLocks noChangeAspect="1"/>
          </p:cNvPicPr>
          <p:nvPr/>
        </p:nvPicPr>
        <p:blipFill>
          <a:blip r:embed="rId6"/>
          <a:stretch>
            <a:fillRect/>
          </a:stretch>
        </p:blipFill>
        <p:spPr>
          <a:xfrm>
            <a:off x="1408318" y="345471"/>
            <a:ext cx="8695426" cy="4151796"/>
          </a:xfrm>
          <a:prstGeom prst="rect">
            <a:avLst/>
          </a:prstGeom>
        </p:spPr>
      </p:pic>
    </p:spTree>
    <p:extLst>
      <p:ext uri="{BB962C8B-B14F-4D97-AF65-F5344CB8AC3E}">
        <p14:creationId xmlns:p14="http://schemas.microsoft.com/office/powerpoint/2010/main" val="9098915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Weather Data</a:t>
            </a:r>
            <a:endParaRPr lang="en-US" sz="4800" b="0" i="0" kern="1200">
              <a:solidFill>
                <a:srgbClr val="EBEBEB"/>
              </a:solidFill>
              <a:latin typeface="+mj-lt"/>
              <a:ea typeface="+mj-ea"/>
              <a:cs typeface="+mj-cs"/>
            </a:endParaRPr>
          </a:p>
        </p:txBody>
      </p:sp>
      <p:pic>
        <p:nvPicPr>
          <p:cNvPr id="3" name="Picture 3" descr="Chart, box and whisker chart&#10;&#10;Description automatically generated">
            <a:extLst>
              <a:ext uri="{FF2B5EF4-FFF2-40B4-BE49-F238E27FC236}">
                <a16:creationId xmlns:a16="http://schemas.microsoft.com/office/drawing/2014/main" id="{36662FB6-48C0-1BA4-F241-C891E83F779B}"/>
              </a:ext>
            </a:extLst>
          </p:cNvPr>
          <p:cNvPicPr>
            <a:picLocks noChangeAspect="1"/>
          </p:cNvPicPr>
          <p:nvPr/>
        </p:nvPicPr>
        <p:blipFill>
          <a:blip r:embed="rId6"/>
          <a:stretch>
            <a:fillRect/>
          </a:stretch>
        </p:blipFill>
        <p:spPr>
          <a:xfrm>
            <a:off x="701835" y="423070"/>
            <a:ext cx="5478215" cy="3749525"/>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714FA5C5-A820-9A2A-D664-32021189E09B}"/>
              </a:ext>
            </a:extLst>
          </p:cNvPr>
          <p:cNvPicPr>
            <a:picLocks noChangeAspect="1"/>
          </p:cNvPicPr>
          <p:nvPr/>
        </p:nvPicPr>
        <p:blipFill>
          <a:blip r:embed="rId7"/>
          <a:stretch>
            <a:fillRect/>
          </a:stretch>
        </p:blipFill>
        <p:spPr>
          <a:xfrm>
            <a:off x="6290647" y="400091"/>
            <a:ext cx="5489939" cy="3651047"/>
          </a:xfrm>
          <a:prstGeom prst="rect">
            <a:avLst/>
          </a:prstGeom>
        </p:spPr>
      </p:pic>
    </p:spTree>
    <p:extLst>
      <p:ext uri="{BB962C8B-B14F-4D97-AF65-F5344CB8AC3E}">
        <p14:creationId xmlns:p14="http://schemas.microsoft.com/office/powerpoint/2010/main" val="9325682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Weather Data</a:t>
            </a:r>
            <a:endParaRPr lang="en-US" sz="4800" b="0" i="0" kern="1200">
              <a:solidFill>
                <a:srgbClr val="EBEBEB"/>
              </a:solidFill>
              <a:latin typeface="+mj-lt"/>
              <a:ea typeface="+mj-ea"/>
              <a:cs typeface="+mj-cs"/>
            </a:endParaRPr>
          </a:p>
        </p:txBody>
      </p:sp>
      <p:pic>
        <p:nvPicPr>
          <p:cNvPr id="5" name="Picture 5">
            <a:extLst>
              <a:ext uri="{FF2B5EF4-FFF2-40B4-BE49-F238E27FC236}">
                <a16:creationId xmlns:a16="http://schemas.microsoft.com/office/drawing/2014/main" id="{DC5B6447-4E2F-C7CF-B42D-C7C2EB74562F}"/>
              </a:ext>
            </a:extLst>
          </p:cNvPr>
          <p:cNvPicPr>
            <a:picLocks noChangeAspect="1"/>
          </p:cNvPicPr>
          <p:nvPr/>
        </p:nvPicPr>
        <p:blipFill>
          <a:blip r:embed="rId6"/>
          <a:stretch>
            <a:fillRect/>
          </a:stretch>
        </p:blipFill>
        <p:spPr>
          <a:xfrm>
            <a:off x="438909" y="20664"/>
            <a:ext cx="5603630" cy="4038613"/>
          </a:xfrm>
          <a:prstGeom prst="rect">
            <a:avLst/>
          </a:prstGeom>
        </p:spPr>
      </p:pic>
      <p:pic>
        <p:nvPicPr>
          <p:cNvPr id="3" name="Picture 3" descr="Table&#10;&#10;Description automatically generated">
            <a:extLst>
              <a:ext uri="{FF2B5EF4-FFF2-40B4-BE49-F238E27FC236}">
                <a16:creationId xmlns:a16="http://schemas.microsoft.com/office/drawing/2014/main" id="{24656A2D-B479-FD44-4669-1D926FD2FDBE}"/>
              </a:ext>
            </a:extLst>
          </p:cNvPr>
          <p:cNvPicPr>
            <a:picLocks noChangeAspect="1"/>
          </p:cNvPicPr>
          <p:nvPr/>
        </p:nvPicPr>
        <p:blipFill rotWithShape="1">
          <a:blip r:embed="rId7"/>
          <a:srcRect l="-4018" t="224" r="32173" b="4048"/>
          <a:stretch/>
        </p:blipFill>
        <p:spPr>
          <a:xfrm>
            <a:off x="7922804" y="218487"/>
            <a:ext cx="2082464" cy="5509154"/>
          </a:xfrm>
          <a:prstGeom prst="rect">
            <a:avLst/>
          </a:prstGeom>
        </p:spPr>
      </p:pic>
    </p:spTree>
    <p:extLst>
      <p:ext uri="{BB962C8B-B14F-4D97-AF65-F5344CB8AC3E}">
        <p14:creationId xmlns:p14="http://schemas.microsoft.com/office/powerpoint/2010/main" val="211176464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4" descr="Table&#10;&#10;Description automatically generated">
            <a:extLst>
              <a:ext uri="{FF2B5EF4-FFF2-40B4-BE49-F238E27FC236}">
                <a16:creationId xmlns:a16="http://schemas.microsoft.com/office/drawing/2014/main" id="{5D5E7845-9621-1C5A-F1D4-747949CB7EAD}"/>
              </a:ext>
            </a:extLst>
          </p:cNvPr>
          <p:cNvPicPr>
            <a:picLocks noGrp="1" noChangeAspect="1"/>
          </p:cNvPicPr>
          <p:nvPr>
            <p:ph idx="1"/>
          </p:nvPr>
        </p:nvPicPr>
        <p:blipFill>
          <a:blip r:embed="rId6"/>
          <a:stretch>
            <a:fillRect/>
          </a:stretch>
        </p:blipFill>
        <p:spPr>
          <a:xfrm>
            <a:off x="130922" y="324104"/>
            <a:ext cx="10158991" cy="3428365"/>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Merged</a:t>
            </a:r>
            <a:r>
              <a:rPr lang="en-US" sz="4800" b="0" i="0" kern="1200">
                <a:solidFill>
                  <a:srgbClr val="EBEBEB"/>
                </a:solidFill>
                <a:latin typeface="+mj-lt"/>
                <a:ea typeface="+mj-ea"/>
                <a:cs typeface="+mj-cs"/>
              </a:rPr>
              <a:t> Data</a:t>
            </a:r>
          </a:p>
        </p:txBody>
      </p:sp>
    </p:spTree>
    <p:extLst>
      <p:ext uri="{BB962C8B-B14F-4D97-AF65-F5344CB8AC3E}">
        <p14:creationId xmlns:p14="http://schemas.microsoft.com/office/powerpoint/2010/main" val="255725060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Merged</a:t>
            </a:r>
            <a:r>
              <a:rPr lang="en-US" sz="4800" b="0" i="0" kern="1200">
                <a:solidFill>
                  <a:srgbClr val="EBEBEB"/>
                </a:solidFill>
                <a:latin typeface="+mj-lt"/>
                <a:ea typeface="+mj-ea"/>
                <a:cs typeface="+mj-cs"/>
              </a:rPr>
              <a:t> Data</a:t>
            </a:r>
          </a:p>
        </p:txBody>
      </p:sp>
      <p:pic>
        <p:nvPicPr>
          <p:cNvPr id="3" name="Picture 4" descr="Text, letter&#10;&#10;Description automatically generated">
            <a:extLst>
              <a:ext uri="{FF2B5EF4-FFF2-40B4-BE49-F238E27FC236}">
                <a16:creationId xmlns:a16="http://schemas.microsoft.com/office/drawing/2014/main" id="{E0FAF987-F7CB-8E84-A94E-3AB81F66AB73}"/>
              </a:ext>
            </a:extLst>
          </p:cNvPr>
          <p:cNvPicPr>
            <a:picLocks noChangeAspect="1"/>
          </p:cNvPicPr>
          <p:nvPr/>
        </p:nvPicPr>
        <p:blipFill>
          <a:blip r:embed="rId6"/>
          <a:stretch>
            <a:fillRect/>
          </a:stretch>
        </p:blipFill>
        <p:spPr>
          <a:xfrm>
            <a:off x="2068973" y="1585306"/>
            <a:ext cx="6966488" cy="2159977"/>
          </a:xfrm>
          <a:prstGeom prst="rect">
            <a:avLst/>
          </a:prstGeom>
        </p:spPr>
      </p:pic>
    </p:spTree>
    <p:extLst>
      <p:ext uri="{BB962C8B-B14F-4D97-AF65-F5344CB8AC3E}">
        <p14:creationId xmlns:p14="http://schemas.microsoft.com/office/powerpoint/2010/main" val="7198015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AEEA-655A-4A2F-8E12-2080F2519362}"/>
              </a:ext>
            </a:extLst>
          </p:cNvPr>
          <p:cNvSpPr>
            <a:spLocks noGrp="1"/>
          </p:cNvSpPr>
          <p:nvPr>
            <p:ph type="title"/>
          </p:nvPr>
        </p:nvSpPr>
        <p:spPr/>
        <p:txBody>
          <a:bodyPr/>
          <a:lstStyle/>
          <a:p>
            <a:r>
              <a:rPr lang="en-US" i="1"/>
              <a:t>Questions we found interesting and what motivated us to answer them</a:t>
            </a:r>
          </a:p>
        </p:txBody>
      </p:sp>
    </p:spTree>
    <p:extLst>
      <p:ext uri="{BB962C8B-B14F-4D97-AF65-F5344CB8AC3E}">
        <p14:creationId xmlns:p14="http://schemas.microsoft.com/office/powerpoint/2010/main" val="450362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10CF-CC35-31BF-CCC0-F3A31099B438}"/>
              </a:ext>
            </a:extLst>
          </p:cNvPr>
          <p:cNvSpPr>
            <a:spLocks noGrp="1"/>
          </p:cNvSpPr>
          <p:nvPr>
            <p:ph type="title"/>
          </p:nvPr>
        </p:nvSpPr>
        <p:spPr/>
        <p:txBody>
          <a:bodyPr/>
          <a:lstStyle/>
          <a:p>
            <a:r>
              <a:rPr lang="en-US"/>
              <a:t>Hypotheses</a:t>
            </a:r>
          </a:p>
        </p:txBody>
      </p:sp>
      <p:sp>
        <p:nvSpPr>
          <p:cNvPr id="3" name="Content Placeholder 2">
            <a:extLst>
              <a:ext uri="{FF2B5EF4-FFF2-40B4-BE49-F238E27FC236}">
                <a16:creationId xmlns:a16="http://schemas.microsoft.com/office/drawing/2014/main" id="{51050078-7624-9285-D701-F745954C943B}"/>
              </a:ext>
            </a:extLst>
          </p:cNvPr>
          <p:cNvSpPr>
            <a:spLocks noGrp="1"/>
          </p:cNvSpPr>
          <p:nvPr>
            <p:ph idx="1"/>
          </p:nvPr>
        </p:nvSpPr>
        <p:spPr>
          <a:xfrm>
            <a:off x="1103312" y="1484647"/>
            <a:ext cx="8985286" cy="5047887"/>
          </a:xfrm>
        </p:spPr>
        <p:txBody>
          <a:bodyPr vert="horz" lIns="91440" tIns="45720" rIns="91440" bIns="45720" rtlCol="0" anchor="t">
            <a:normAutofit fontScale="92500" lnSpcReduction="10000"/>
          </a:bodyPr>
          <a:lstStyle/>
          <a:p>
            <a:r>
              <a:rPr lang="en-US" b="1">
                <a:ea typeface="+mj-lt"/>
                <a:cs typeface="+mj-lt"/>
              </a:rPr>
              <a:t>Null Hypothesis</a:t>
            </a:r>
            <a:r>
              <a:rPr lang="en-US">
                <a:ea typeface="+mj-lt"/>
                <a:cs typeface="+mj-lt"/>
              </a:rPr>
              <a:t>: In DC, there is no change in the reported thefts from vehicles and motor vehicle thefts on days based on temperature, humidity, or precipitation. / There is no correlation between crime rate and weather.</a:t>
            </a:r>
            <a:endParaRPr lang="en-US"/>
          </a:p>
          <a:p>
            <a:pPr>
              <a:buClr>
                <a:srgbClr val="8AD0D6"/>
              </a:buClr>
            </a:pPr>
            <a:r>
              <a:rPr lang="en-US" b="1">
                <a:ea typeface="+mj-lt"/>
                <a:cs typeface="+mj-lt"/>
              </a:rPr>
              <a:t>Alternative Hypotheses</a:t>
            </a:r>
            <a:r>
              <a:rPr lang="en-US">
                <a:ea typeface="+mj-lt"/>
                <a:cs typeface="+mj-lt"/>
              </a:rPr>
              <a:t>:</a:t>
            </a:r>
          </a:p>
          <a:p>
            <a:pPr>
              <a:buClr>
                <a:srgbClr val="8AD0D6"/>
              </a:buClr>
            </a:pPr>
            <a:r>
              <a:rPr lang="en-US">
                <a:ea typeface="+mj-lt"/>
                <a:cs typeface="+mj-lt"/>
              </a:rPr>
              <a:t>In DC, there is a significant change in the reported rate of thefts from vehicles and motor vehicle between days/times of high temperature vs moderate and low temperatures. / There is a correlation between crime rate and temperature.</a:t>
            </a:r>
          </a:p>
          <a:p>
            <a:pPr>
              <a:buClr>
                <a:srgbClr val="8AD0D6"/>
              </a:buClr>
            </a:pPr>
            <a:r>
              <a:rPr lang="en-US">
                <a:ea typeface="+mj-lt"/>
                <a:cs typeface="+mj-lt"/>
              </a:rPr>
              <a:t>In DC, there is a significant change in the reported rate of thefts from vehicles and motor vehicle between days/times of high humidity vs moderate and low humidity. / There is a correlation between crime rate and humidity.</a:t>
            </a:r>
          </a:p>
          <a:p>
            <a:r>
              <a:rPr lang="en-US">
                <a:ea typeface="+mj-lt"/>
                <a:cs typeface="+mj-lt"/>
              </a:rPr>
              <a:t>In DC, there is a change in the reported rate of thefts from vehicles and motor vehicle thefts on days where there is no precipitation compared to days with precipitation. / There is a correlation between crime rate and precipitation.</a:t>
            </a:r>
          </a:p>
          <a:p>
            <a:pPr>
              <a:buClr>
                <a:srgbClr val="8AD0D6"/>
              </a:buClr>
            </a:pPr>
            <a:endParaRPr lang="en-US">
              <a:ea typeface="+mj-lt"/>
              <a:cs typeface="+mj-lt"/>
            </a:endParaRPr>
          </a:p>
          <a:p>
            <a:endParaRPr lang="en-US">
              <a:ea typeface="+mj-lt"/>
              <a:cs typeface="+mj-lt"/>
            </a:endParaRPr>
          </a:p>
          <a:p>
            <a:pPr>
              <a:buClr>
                <a:srgbClr val="8AD0D6"/>
              </a:buClr>
            </a:pPr>
            <a:endParaRPr lang="en-US"/>
          </a:p>
        </p:txBody>
      </p:sp>
    </p:spTree>
    <p:extLst>
      <p:ext uri="{BB962C8B-B14F-4D97-AF65-F5344CB8AC3E}">
        <p14:creationId xmlns:p14="http://schemas.microsoft.com/office/powerpoint/2010/main" val="369541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36916" y="4854346"/>
            <a:ext cx="10884365" cy="1785009"/>
          </a:xfrm>
        </p:spPr>
        <p:txBody>
          <a:bodyPr vert="horz" lIns="91440" tIns="45720" rIns="91440" bIns="45720" rtlCol="0" anchor="b">
            <a:normAutofit/>
          </a:bodyPr>
          <a:lstStyle/>
          <a:p>
            <a:r>
              <a:rPr lang="en-US" sz="4800" b="0" i="0" kern="1200">
                <a:solidFill>
                  <a:srgbClr val="EBEBEB"/>
                </a:solidFill>
                <a:latin typeface="+mj-lt"/>
                <a:ea typeface="+mj-ea"/>
                <a:cs typeface="+mj-cs"/>
              </a:rPr>
              <a:t>Look at </a:t>
            </a:r>
            <a:r>
              <a:rPr lang="en-US" sz="4800">
                <a:solidFill>
                  <a:srgbClr val="EBEBEB"/>
                </a:solidFill>
              </a:rPr>
              <a:t>correlation </a:t>
            </a:r>
            <a:br>
              <a:rPr lang="en-US" sz="4800">
                <a:solidFill>
                  <a:srgbClr val="EBEBEB"/>
                </a:solidFill>
              </a:rPr>
            </a:br>
            <a:r>
              <a:rPr lang="en-US" sz="4800">
                <a:solidFill>
                  <a:srgbClr val="EBEBEB"/>
                </a:solidFill>
              </a:rPr>
              <a:t>= Temperature</a:t>
            </a:r>
            <a:endParaRPr lang="en-US" sz="4800" b="0" i="0" kern="1200">
              <a:solidFill>
                <a:srgbClr val="EBEBEB"/>
              </a:solidFill>
              <a:latin typeface="+mj-lt"/>
              <a:ea typeface="+mj-ea"/>
              <a:cs typeface="+mj-cs"/>
            </a:endParaRPr>
          </a:p>
        </p:txBody>
      </p:sp>
      <p:pic>
        <p:nvPicPr>
          <p:cNvPr id="7" name="Picture 7" descr="Chart, scatter chart&#10;&#10;Description automatically generated">
            <a:extLst>
              <a:ext uri="{FF2B5EF4-FFF2-40B4-BE49-F238E27FC236}">
                <a16:creationId xmlns:a16="http://schemas.microsoft.com/office/drawing/2014/main" id="{C2855D70-EC63-024B-DDAC-E845A3E3F50E}"/>
              </a:ext>
            </a:extLst>
          </p:cNvPr>
          <p:cNvPicPr>
            <a:picLocks noGrp="1" noChangeAspect="1"/>
          </p:cNvPicPr>
          <p:nvPr>
            <p:ph idx="1"/>
          </p:nvPr>
        </p:nvPicPr>
        <p:blipFill>
          <a:blip r:embed="rId6"/>
          <a:stretch>
            <a:fillRect/>
          </a:stretch>
        </p:blipFill>
        <p:spPr>
          <a:xfrm>
            <a:off x="1011277" y="512974"/>
            <a:ext cx="4686300" cy="3238500"/>
          </a:xfrm>
        </p:spPr>
      </p:pic>
      <p:pic>
        <p:nvPicPr>
          <p:cNvPr id="8" name="Picture 9">
            <a:extLst>
              <a:ext uri="{FF2B5EF4-FFF2-40B4-BE49-F238E27FC236}">
                <a16:creationId xmlns:a16="http://schemas.microsoft.com/office/drawing/2014/main" id="{4A55C1C5-8212-AF71-67F4-C165978FBF1C}"/>
              </a:ext>
            </a:extLst>
          </p:cNvPr>
          <p:cNvPicPr>
            <a:picLocks noChangeAspect="1"/>
          </p:cNvPicPr>
          <p:nvPr/>
        </p:nvPicPr>
        <p:blipFill>
          <a:blip r:embed="rId7"/>
          <a:stretch>
            <a:fillRect/>
          </a:stretch>
        </p:blipFill>
        <p:spPr>
          <a:xfrm>
            <a:off x="113655" y="3738036"/>
            <a:ext cx="7249162" cy="658344"/>
          </a:xfrm>
          <a:prstGeom prst="rect">
            <a:avLst/>
          </a:prstGeom>
        </p:spPr>
      </p:pic>
      <p:pic>
        <p:nvPicPr>
          <p:cNvPr id="10" name="Picture 11">
            <a:extLst>
              <a:ext uri="{FF2B5EF4-FFF2-40B4-BE49-F238E27FC236}">
                <a16:creationId xmlns:a16="http://schemas.microsoft.com/office/drawing/2014/main" id="{0304387D-C2F4-D236-1CED-C3793B59B75E}"/>
              </a:ext>
            </a:extLst>
          </p:cNvPr>
          <p:cNvPicPr>
            <a:picLocks noChangeAspect="1"/>
          </p:cNvPicPr>
          <p:nvPr/>
        </p:nvPicPr>
        <p:blipFill>
          <a:blip r:embed="rId8"/>
          <a:stretch>
            <a:fillRect/>
          </a:stretch>
        </p:blipFill>
        <p:spPr>
          <a:xfrm>
            <a:off x="6028840" y="345075"/>
            <a:ext cx="3711845" cy="588460"/>
          </a:xfrm>
          <a:prstGeom prst="rect">
            <a:avLst/>
          </a:prstGeom>
        </p:spPr>
      </p:pic>
      <p:pic>
        <p:nvPicPr>
          <p:cNvPr id="14" name="Picture 15" descr="Chart, box and whisker chart&#10;&#10;Description automatically generated">
            <a:extLst>
              <a:ext uri="{FF2B5EF4-FFF2-40B4-BE49-F238E27FC236}">
                <a16:creationId xmlns:a16="http://schemas.microsoft.com/office/drawing/2014/main" id="{088AC457-41A0-7EFC-4C5E-5F32847F2933}"/>
              </a:ext>
            </a:extLst>
          </p:cNvPr>
          <p:cNvPicPr>
            <a:picLocks noChangeAspect="1"/>
          </p:cNvPicPr>
          <p:nvPr/>
        </p:nvPicPr>
        <p:blipFill>
          <a:blip r:embed="rId9"/>
          <a:stretch>
            <a:fillRect/>
          </a:stretch>
        </p:blipFill>
        <p:spPr>
          <a:xfrm>
            <a:off x="7759486" y="3085796"/>
            <a:ext cx="4254284" cy="2804511"/>
          </a:xfrm>
          <a:prstGeom prst="rect">
            <a:avLst/>
          </a:prstGeom>
        </p:spPr>
      </p:pic>
      <p:pic>
        <p:nvPicPr>
          <p:cNvPr id="18" name="Picture 19" descr="Text&#10;&#10;Description automatically generated">
            <a:extLst>
              <a:ext uri="{FF2B5EF4-FFF2-40B4-BE49-F238E27FC236}">
                <a16:creationId xmlns:a16="http://schemas.microsoft.com/office/drawing/2014/main" id="{72BCF990-087B-B4FE-64B6-4A0CB184C17A}"/>
              </a:ext>
            </a:extLst>
          </p:cNvPr>
          <p:cNvPicPr>
            <a:picLocks noChangeAspect="1"/>
          </p:cNvPicPr>
          <p:nvPr/>
        </p:nvPicPr>
        <p:blipFill>
          <a:blip r:embed="rId10"/>
          <a:stretch>
            <a:fillRect/>
          </a:stretch>
        </p:blipFill>
        <p:spPr>
          <a:xfrm>
            <a:off x="6080501" y="929983"/>
            <a:ext cx="5042115" cy="1962949"/>
          </a:xfrm>
          <a:prstGeom prst="rect">
            <a:avLst/>
          </a:prstGeom>
        </p:spPr>
      </p:pic>
    </p:spTree>
    <p:extLst>
      <p:ext uri="{BB962C8B-B14F-4D97-AF65-F5344CB8AC3E}">
        <p14:creationId xmlns:p14="http://schemas.microsoft.com/office/powerpoint/2010/main" val="297316828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49831" y="5745499"/>
            <a:ext cx="10884365" cy="868026"/>
          </a:xfrm>
        </p:spPr>
        <p:txBody>
          <a:bodyPr vert="horz" lIns="91440" tIns="45720" rIns="91440" bIns="45720" rtlCol="0" anchor="b">
            <a:normAutofit fontScale="90000"/>
          </a:bodyPr>
          <a:lstStyle/>
          <a:p>
            <a:r>
              <a:rPr lang="en-US" sz="4800" b="0" i="0" kern="1200">
                <a:solidFill>
                  <a:srgbClr val="EBEBEB"/>
                </a:solidFill>
                <a:latin typeface="+mj-lt"/>
                <a:ea typeface="+mj-ea"/>
                <a:cs typeface="+mj-cs"/>
              </a:rPr>
              <a:t>Look at </a:t>
            </a:r>
            <a:r>
              <a:rPr lang="en-US" sz="4800">
                <a:solidFill>
                  <a:srgbClr val="EBEBEB"/>
                </a:solidFill>
              </a:rPr>
              <a:t>correlation </a:t>
            </a:r>
            <a:br>
              <a:rPr lang="en-US" sz="4800">
                <a:solidFill>
                  <a:srgbClr val="EBEBEB"/>
                </a:solidFill>
              </a:rPr>
            </a:br>
            <a:r>
              <a:rPr lang="en-US" sz="4800">
                <a:solidFill>
                  <a:srgbClr val="EBEBEB"/>
                </a:solidFill>
              </a:rPr>
              <a:t>= Humidity</a:t>
            </a:r>
            <a:endParaRPr lang="en-US" sz="4800" b="0" i="0" kern="1200">
              <a:solidFill>
                <a:srgbClr val="EBEBEB"/>
              </a:solidFill>
              <a:latin typeface="+mj-lt"/>
              <a:ea typeface="+mj-ea"/>
              <a:cs typeface="+mj-cs"/>
            </a:endParaRPr>
          </a:p>
        </p:txBody>
      </p:sp>
      <p:pic>
        <p:nvPicPr>
          <p:cNvPr id="3" name="Picture 3" descr="Chart, scatter chart&#10;&#10;Description automatically generated">
            <a:extLst>
              <a:ext uri="{FF2B5EF4-FFF2-40B4-BE49-F238E27FC236}">
                <a16:creationId xmlns:a16="http://schemas.microsoft.com/office/drawing/2014/main" id="{42DFC19C-0426-B15B-D15F-4F665424BD53}"/>
              </a:ext>
            </a:extLst>
          </p:cNvPr>
          <p:cNvPicPr>
            <a:picLocks noChangeAspect="1"/>
          </p:cNvPicPr>
          <p:nvPr/>
        </p:nvPicPr>
        <p:blipFill>
          <a:blip r:embed="rId6"/>
          <a:stretch>
            <a:fillRect/>
          </a:stretch>
        </p:blipFill>
        <p:spPr>
          <a:xfrm>
            <a:off x="272049" y="111365"/>
            <a:ext cx="4827916" cy="3430579"/>
          </a:xfrm>
          <a:prstGeom prst="rect">
            <a:avLst/>
          </a:prstGeom>
        </p:spPr>
      </p:pic>
      <p:pic>
        <p:nvPicPr>
          <p:cNvPr id="6" name="Picture 9" descr="Text&#10;&#10;Description automatically generated">
            <a:extLst>
              <a:ext uri="{FF2B5EF4-FFF2-40B4-BE49-F238E27FC236}">
                <a16:creationId xmlns:a16="http://schemas.microsoft.com/office/drawing/2014/main" id="{55A8148E-90F5-D3CD-C62B-3FA49070D811}"/>
              </a:ext>
            </a:extLst>
          </p:cNvPr>
          <p:cNvPicPr>
            <a:picLocks noChangeAspect="1"/>
          </p:cNvPicPr>
          <p:nvPr/>
        </p:nvPicPr>
        <p:blipFill>
          <a:blip r:embed="rId7"/>
          <a:stretch>
            <a:fillRect/>
          </a:stretch>
        </p:blipFill>
        <p:spPr>
          <a:xfrm>
            <a:off x="171894" y="3642062"/>
            <a:ext cx="6721098" cy="638532"/>
          </a:xfrm>
          <a:prstGeom prst="rect">
            <a:avLst/>
          </a:prstGeom>
        </p:spPr>
      </p:pic>
      <p:pic>
        <p:nvPicPr>
          <p:cNvPr id="12" name="Picture 13" descr="Chart, box and whisker chart&#10;&#10;Description automatically generated">
            <a:extLst>
              <a:ext uri="{FF2B5EF4-FFF2-40B4-BE49-F238E27FC236}">
                <a16:creationId xmlns:a16="http://schemas.microsoft.com/office/drawing/2014/main" id="{26231D57-C8E0-B417-A421-2924B16A79F6}"/>
              </a:ext>
            </a:extLst>
          </p:cNvPr>
          <p:cNvPicPr>
            <a:picLocks noChangeAspect="1"/>
          </p:cNvPicPr>
          <p:nvPr/>
        </p:nvPicPr>
        <p:blipFill>
          <a:blip r:embed="rId8"/>
          <a:stretch>
            <a:fillRect/>
          </a:stretch>
        </p:blipFill>
        <p:spPr>
          <a:xfrm>
            <a:off x="7462434" y="2363009"/>
            <a:ext cx="4448013" cy="2893981"/>
          </a:xfrm>
          <a:prstGeom prst="rect">
            <a:avLst/>
          </a:prstGeom>
        </p:spPr>
      </p:pic>
      <p:pic>
        <p:nvPicPr>
          <p:cNvPr id="18" name="Picture 19" descr="Text&#10;&#10;Description automatically generated">
            <a:extLst>
              <a:ext uri="{FF2B5EF4-FFF2-40B4-BE49-F238E27FC236}">
                <a16:creationId xmlns:a16="http://schemas.microsoft.com/office/drawing/2014/main" id="{07EAB7BF-E3F2-A9C6-721B-2E9BCC9ACDCB}"/>
              </a:ext>
            </a:extLst>
          </p:cNvPr>
          <p:cNvPicPr>
            <a:picLocks noChangeAspect="1"/>
          </p:cNvPicPr>
          <p:nvPr/>
        </p:nvPicPr>
        <p:blipFill>
          <a:blip r:embed="rId9"/>
          <a:stretch>
            <a:fillRect/>
          </a:stretch>
        </p:blipFill>
        <p:spPr>
          <a:xfrm>
            <a:off x="5331417" y="117145"/>
            <a:ext cx="5377911" cy="2103369"/>
          </a:xfrm>
          <a:prstGeom prst="rect">
            <a:avLst/>
          </a:prstGeom>
        </p:spPr>
      </p:pic>
    </p:spTree>
    <p:extLst>
      <p:ext uri="{BB962C8B-B14F-4D97-AF65-F5344CB8AC3E}">
        <p14:creationId xmlns:p14="http://schemas.microsoft.com/office/powerpoint/2010/main" val="11946556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0B6D2-1315-CE9C-12BA-73018D871EF7}"/>
              </a:ext>
            </a:extLst>
          </p:cNvPr>
          <p:cNvSpPr>
            <a:spLocks noGrp="1"/>
          </p:cNvSpPr>
          <p:nvPr>
            <p:ph type="title"/>
          </p:nvPr>
        </p:nvSpPr>
        <p:spPr>
          <a:xfrm>
            <a:off x="651293" y="6046936"/>
            <a:ext cx="10884365" cy="868026"/>
          </a:xfrm>
        </p:spPr>
        <p:txBody>
          <a:bodyPr vert="horz" lIns="91440" tIns="45720" rIns="91440" bIns="45720" rtlCol="0" anchor="b">
            <a:normAutofit fontScale="90000"/>
          </a:bodyPr>
          <a:lstStyle/>
          <a:p>
            <a:r>
              <a:rPr lang="en-US" sz="4800" b="0" i="0" kern="1200">
                <a:solidFill>
                  <a:srgbClr val="EBEBEB"/>
                </a:solidFill>
                <a:latin typeface="+mj-lt"/>
                <a:ea typeface="+mj-ea"/>
                <a:cs typeface="+mj-cs"/>
              </a:rPr>
              <a:t>Look at </a:t>
            </a:r>
            <a:r>
              <a:rPr lang="en-US" sz="4800">
                <a:solidFill>
                  <a:srgbClr val="EBEBEB"/>
                </a:solidFill>
              </a:rPr>
              <a:t>correlation </a:t>
            </a:r>
            <a:br>
              <a:rPr lang="en-US" sz="4800">
                <a:solidFill>
                  <a:srgbClr val="EBEBEB"/>
                </a:solidFill>
              </a:rPr>
            </a:br>
            <a:r>
              <a:rPr lang="en-US" sz="4800">
                <a:solidFill>
                  <a:srgbClr val="EBEBEB"/>
                </a:solidFill>
              </a:rPr>
              <a:t>= Precipitation</a:t>
            </a:r>
            <a:endParaRPr lang="en-US" sz="4800" b="0" i="0" kern="1200">
              <a:solidFill>
                <a:srgbClr val="EBEBEB"/>
              </a:solidFill>
              <a:latin typeface="+mj-lt"/>
              <a:ea typeface="+mj-ea"/>
              <a:cs typeface="+mj-cs"/>
            </a:endParaRPr>
          </a:p>
        </p:txBody>
      </p:sp>
      <p:pic>
        <p:nvPicPr>
          <p:cNvPr id="3" name="Picture 3" descr="Chart, scatter chart&#10;&#10;Description automatically generated">
            <a:extLst>
              <a:ext uri="{FF2B5EF4-FFF2-40B4-BE49-F238E27FC236}">
                <a16:creationId xmlns:a16="http://schemas.microsoft.com/office/drawing/2014/main" id="{D1CE99D8-C314-C5C6-0F78-B1CB55B4E2AE}"/>
              </a:ext>
            </a:extLst>
          </p:cNvPr>
          <p:cNvPicPr>
            <a:picLocks noChangeAspect="1"/>
          </p:cNvPicPr>
          <p:nvPr/>
        </p:nvPicPr>
        <p:blipFill>
          <a:blip r:embed="rId6"/>
          <a:stretch>
            <a:fillRect/>
          </a:stretch>
        </p:blipFill>
        <p:spPr>
          <a:xfrm>
            <a:off x="374884" y="453481"/>
            <a:ext cx="4745551" cy="3564638"/>
          </a:xfrm>
          <a:prstGeom prst="rect">
            <a:avLst/>
          </a:prstGeom>
        </p:spPr>
      </p:pic>
      <p:pic>
        <p:nvPicPr>
          <p:cNvPr id="6" name="Picture 9" descr="Text&#10;&#10;Description automatically generated">
            <a:extLst>
              <a:ext uri="{FF2B5EF4-FFF2-40B4-BE49-F238E27FC236}">
                <a16:creationId xmlns:a16="http://schemas.microsoft.com/office/drawing/2014/main" id="{1FCC533C-11D5-9D03-5CE9-50774B2EA9CC}"/>
              </a:ext>
            </a:extLst>
          </p:cNvPr>
          <p:cNvPicPr>
            <a:picLocks noChangeAspect="1"/>
          </p:cNvPicPr>
          <p:nvPr/>
        </p:nvPicPr>
        <p:blipFill rotWithShape="1">
          <a:blip r:embed="rId7"/>
          <a:srcRect b="19565"/>
          <a:stretch/>
        </p:blipFill>
        <p:spPr>
          <a:xfrm>
            <a:off x="208935" y="4691703"/>
            <a:ext cx="6516891" cy="539520"/>
          </a:xfrm>
          <a:prstGeom prst="rect">
            <a:avLst/>
          </a:prstGeom>
        </p:spPr>
      </p:pic>
      <p:pic>
        <p:nvPicPr>
          <p:cNvPr id="12" name="Picture 13" descr="Text, application&#10;&#10;Description automatically generated">
            <a:extLst>
              <a:ext uri="{FF2B5EF4-FFF2-40B4-BE49-F238E27FC236}">
                <a16:creationId xmlns:a16="http://schemas.microsoft.com/office/drawing/2014/main" id="{6B063C05-E7F1-21A2-58AD-F456BF42AC21}"/>
              </a:ext>
            </a:extLst>
          </p:cNvPr>
          <p:cNvPicPr>
            <a:picLocks noChangeAspect="1"/>
          </p:cNvPicPr>
          <p:nvPr/>
        </p:nvPicPr>
        <p:blipFill>
          <a:blip r:embed="rId8"/>
          <a:stretch>
            <a:fillRect/>
          </a:stretch>
        </p:blipFill>
        <p:spPr>
          <a:xfrm>
            <a:off x="5486400" y="237640"/>
            <a:ext cx="5946183" cy="3993396"/>
          </a:xfrm>
          <a:prstGeom prst="rect">
            <a:avLst/>
          </a:prstGeom>
        </p:spPr>
      </p:pic>
      <p:pic>
        <p:nvPicPr>
          <p:cNvPr id="14" name="Picture 15" descr="A picture containing bar chart&#10;&#10;Description automatically generated">
            <a:extLst>
              <a:ext uri="{FF2B5EF4-FFF2-40B4-BE49-F238E27FC236}">
                <a16:creationId xmlns:a16="http://schemas.microsoft.com/office/drawing/2014/main" id="{0135A08B-C98F-3710-A54A-CB4D048A44B2}"/>
              </a:ext>
            </a:extLst>
          </p:cNvPr>
          <p:cNvPicPr>
            <a:picLocks noChangeAspect="1"/>
          </p:cNvPicPr>
          <p:nvPr/>
        </p:nvPicPr>
        <p:blipFill>
          <a:blip r:embed="rId9"/>
          <a:stretch>
            <a:fillRect/>
          </a:stretch>
        </p:blipFill>
        <p:spPr>
          <a:xfrm>
            <a:off x="8067502" y="4223910"/>
            <a:ext cx="3778369" cy="2547205"/>
          </a:xfrm>
          <a:prstGeom prst="rect">
            <a:avLst/>
          </a:prstGeom>
        </p:spPr>
      </p:pic>
    </p:spTree>
    <p:extLst>
      <p:ext uri="{BB962C8B-B14F-4D97-AF65-F5344CB8AC3E}">
        <p14:creationId xmlns:p14="http://schemas.microsoft.com/office/powerpoint/2010/main" val="414885874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330B-378D-4FCF-EECE-12C0FF660FE7}"/>
              </a:ext>
            </a:extLst>
          </p:cNvPr>
          <p:cNvSpPr>
            <a:spLocks noGrp="1"/>
          </p:cNvSpPr>
          <p:nvPr>
            <p:ph type="title"/>
          </p:nvPr>
        </p:nvSpPr>
        <p:spPr/>
        <p:txBody>
          <a:bodyPr/>
          <a:lstStyle/>
          <a:p>
            <a:r>
              <a:rPr lang="en-US" i="1">
                <a:ea typeface="+mj-lt"/>
                <a:cs typeface="+mj-lt"/>
              </a:rPr>
              <a:t>The implications of the findings: what do they mean</a:t>
            </a:r>
            <a:endParaRPr lang="en-US"/>
          </a:p>
        </p:txBody>
      </p:sp>
      <p:sp>
        <p:nvSpPr>
          <p:cNvPr id="3" name="Text Placeholder 2">
            <a:extLst>
              <a:ext uri="{FF2B5EF4-FFF2-40B4-BE49-F238E27FC236}">
                <a16:creationId xmlns:a16="http://schemas.microsoft.com/office/drawing/2014/main" id="{E44E5AD8-E0B6-7D10-E17C-383A9AEB5260}"/>
              </a:ext>
            </a:extLst>
          </p:cNvPr>
          <p:cNvSpPr>
            <a:spLocks noGrp="1"/>
          </p:cNvSpPr>
          <p:nvPr>
            <p:ph type="body" idx="1"/>
          </p:nvPr>
        </p:nvSpPr>
        <p:spPr/>
        <p:txBody>
          <a:bodyPr/>
          <a:lstStyle/>
          <a:p>
            <a:r>
              <a:rPr lang="en-US"/>
              <a:t>Crime in DC</a:t>
            </a:r>
          </a:p>
        </p:txBody>
      </p:sp>
      <p:sp>
        <p:nvSpPr>
          <p:cNvPr id="4" name="Text Placeholder 3">
            <a:extLst>
              <a:ext uri="{FF2B5EF4-FFF2-40B4-BE49-F238E27FC236}">
                <a16:creationId xmlns:a16="http://schemas.microsoft.com/office/drawing/2014/main" id="{4B314A85-84B7-512E-064B-4A5C494F7109}"/>
              </a:ext>
            </a:extLst>
          </p:cNvPr>
          <p:cNvSpPr>
            <a:spLocks noGrp="1"/>
          </p:cNvSpPr>
          <p:nvPr>
            <p:ph type="body" sz="half" idx="15"/>
          </p:nvPr>
        </p:nvSpPr>
        <p:spPr/>
        <p:txBody>
          <a:bodyPr/>
          <a:lstStyle/>
          <a:p>
            <a:r>
              <a:rPr lang="en-US"/>
              <a:t>Crime in DC is consistent over the course of the last year.  The number of reported crimes do not vary based on any of the conditions that this project reviewed.</a:t>
            </a:r>
          </a:p>
          <a:p>
            <a:endParaRPr lang="en-US"/>
          </a:p>
        </p:txBody>
      </p:sp>
      <p:sp>
        <p:nvSpPr>
          <p:cNvPr id="5" name="Text Placeholder 4">
            <a:extLst>
              <a:ext uri="{FF2B5EF4-FFF2-40B4-BE49-F238E27FC236}">
                <a16:creationId xmlns:a16="http://schemas.microsoft.com/office/drawing/2014/main" id="{8F5CCFBA-96E8-3EC6-1BEA-9D1AD1846D6C}"/>
              </a:ext>
            </a:extLst>
          </p:cNvPr>
          <p:cNvSpPr>
            <a:spLocks noGrp="1"/>
          </p:cNvSpPr>
          <p:nvPr>
            <p:ph type="body" sz="quarter" idx="3"/>
          </p:nvPr>
        </p:nvSpPr>
        <p:spPr/>
        <p:txBody>
          <a:bodyPr/>
          <a:lstStyle/>
          <a:p>
            <a:r>
              <a:rPr lang="en-US"/>
              <a:t>Weather in DC</a:t>
            </a:r>
          </a:p>
        </p:txBody>
      </p:sp>
      <p:sp>
        <p:nvSpPr>
          <p:cNvPr id="6" name="Text Placeholder 5">
            <a:extLst>
              <a:ext uri="{FF2B5EF4-FFF2-40B4-BE49-F238E27FC236}">
                <a16:creationId xmlns:a16="http://schemas.microsoft.com/office/drawing/2014/main" id="{A26F593F-0986-C3CB-A034-F42C9EDB43AB}"/>
              </a:ext>
            </a:extLst>
          </p:cNvPr>
          <p:cNvSpPr>
            <a:spLocks noGrp="1"/>
          </p:cNvSpPr>
          <p:nvPr>
            <p:ph type="body" sz="half" idx="16"/>
          </p:nvPr>
        </p:nvSpPr>
        <p:spPr/>
        <p:txBody>
          <a:bodyPr/>
          <a:lstStyle/>
          <a:p>
            <a:r>
              <a:rPr lang="en-US"/>
              <a:t>The weather in DC varies over the course of the year but the majority of the year falls within the moderate temperatures and humidity ranges.  </a:t>
            </a:r>
          </a:p>
          <a:p>
            <a:endParaRPr lang="en-US"/>
          </a:p>
        </p:txBody>
      </p:sp>
      <p:sp>
        <p:nvSpPr>
          <p:cNvPr id="7" name="Text Placeholder 6">
            <a:extLst>
              <a:ext uri="{FF2B5EF4-FFF2-40B4-BE49-F238E27FC236}">
                <a16:creationId xmlns:a16="http://schemas.microsoft.com/office/drawing/2014/main" id="{D22358AD-AE45-65D5-D788-C13407E10CE3}"/>
              </a:ext>
            </a:extLst>
          </p:cNvPr>
          <p:cNvSpPr>
            <a:spLocks noGrp="1"/>
          </p:cNvSpPr>
          <p:nvPr>
            <p:ph type="body" sz="quarter" idx="13"/>
          </p:nvPr>
        </p:nvSpPr>
        <p:spPr/>
        <p:txBody>
          <a:bodyPr/>
          <a:lstStyle/>
          <a:p>
            <a:r>
              <a:rPr lang="en-US"/>
              <a:t>Allocate Resources</a:t>
            </a:r>
          </a:p>
        </p:txBody>
      </p:sp>
      <p:sp>
        <p:nvSpPr>
          <p:cNvPr id="8" name="Text Placeholder 7">
            <a:extLst>
              <a:ext uri="{FF2B5EF4-FFF2-40B4-BE49-F238E27FC236}">
                <a16:creationId xmlns:a16="http://schemas.microsoft.com/office/drawing/2014/main" id="{2C4BA062-9A2E-D4DA-0786-FCECDC2E3E17}"/>
              </a:ext>
            </a:extLst>
          </p:cNvPr>
          <p:cNvSpPr>
            <a:spLocks noGrp="1"/>
          </p:cNvSpPr>
          <p:nvPr>
            <p:ph type="body" sz="half" idx="17"/>
          </p:nvPr>
        </p:nvSpPr>
        <p:spPr/>
        <p:txBody>
          <a:bodyPr>
            <a:normAutofit/>
          </a:bodyPr>
          <a:lstStyle/>
          <a:p>
            <a:r>
              <a:rPr lang="en-US">
                <a:ea typeface="+mj-lt"/>
                <a:cs typeface="+mj-lt"/>
              </a:rPr>
              <a:t>Allocating resources so that your patrols can face all the different types of weather is an important step you can take to help with the theft from motor vehicles and motor vehicle thefts that are such a common occurrence in DC.</a:t>
            </a:r>
            <a:endParaRPr lang="en-US"/>
          </a:p>
        </p:txBody>
      </p:sp>
    </p:spTree>
    <p:extLst>
      <p:ext uri="{BB962C8B-B14F-4D97-AF65-F5344CB8AC3E}">
        <p14:creationId xmlns:p14="http://schemas.microsoft.com/office/powerpoint/2010/main" val="2196924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4"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635B51-3FAB-F457-7B84-2BE95E5F5776}"/>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cs typeface="Calibri Light"/>
              </a:rPr>
              <a:t>Purpose</a:t>
            </a:r>
            <a:endParaRPr lang="en-US">
              <a:solidFill>
                <a:srgbClr val="FFFFFF"/>
              </a:solidFill>
            </a:endParaRPr>
          </a:p>
        </p:txBody>
      </p:sp>
      <p:sp>
        <p:nvSpPr>
          <p:cNvPr id="3" name="Content Placeholder 2">
            <a:extLst>
              <a:ext uri="{FF2B5EF4-FFF2-40B4-BE49-F238E27FC236}">
                <a16:creationId xmlns:a16="http://schemas.microsoft.com/office/drawing/2014/main" id="{A2601B48-9D76-49CF-EF15-BC8D375A7526}"/>
              </a:ext>
            </a:extLst>
          </p:cNvPr>
          <p:cNvSpPr>
            <a:spLocks noGrp="1"/>
          </p:cNvSpPr>
          <p:nvPr>
            <p:ph idx="1"/>
          </p:nvPr>
        </p:nvSpPr>
        <p:spPr>
          <a:xfrm>
            <a:off x="5204109" y="1645920"/>
            <a:ext cx="5919503" cy="4470821"/>
          </a:xfrm>
        </p:spPr>
        <p:txBody>
          <a:bodyPr vert="horz" lIns="91440" tIns="45720" rIns="91440" bIns="45720" rtlCol="0" anchor="t">
            <a:normAutofit/>
          </a:bodyPr>
          <a:lstStyle/>
          <a:p>
            <a:r>
              <a:rPr lang="en-US">
                <a:ea typeface="+mn-lt"/>
                <a:cs typeface="+mn-lt"/>
              </a:rPr>
              <a:t>Is there a correlation between different weather conditions common in DC and the rate of crime?</a:t>
            </a:r>
          </a:p>
          <a:p>
            <a:pPr>
              <a:buClr>
                <a:srgbClr val="F7F7F7"/>
              </a:buClr>
            </a:pPr>
            <a:r>
              <a:rPr lang="en-US">
                <a:ea typeface="+mn-lt"/>
                <a:cs typeface="+mn-lt"/>
              </a:rPr>
              <a:t>To provide information on weather and crime to help determine if there is a need for resources should be expended for specific weather conditions.  </a:t>
            </a:r>
            <a:endParaRPr lang="en-US"/>
          </a:p>
          <a:p>
            <a:pPr>
              <a:buClr>
                <a:srgbClr val="F7F7F7"/>
              </a:buClr>
            </a:pPr>
            <a:r>
              <a:rPr lang="en-US">
                <a:ea typeface="+mn-lt"/>
                <a:cs typeface="+mn-lt"/>
              </a:rPr>
              <a:t>Is there any benefit to having additional patrols during specific weather conditions and additional weather gear provided for external patrols?</a:t>
            </a:r>
            <a:endParaRPr lang="en-US"/>
          </a:p>
        </p:txBody>
      </p:sp>
    </p:spTree>
    <p:extLst>
      <p:ext uri="{BB962C8B-B14F-4D97-AF65-F5344CB8AC3E}">
        <p14:creationId xmlns:p14="http://schemas.microsoft.com/office/powerpoint/2010/main" val="6780853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4"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635B51-3FAB-F457-7B84-2BE95E5F5776}"/>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cs typeface="Calibri Light"/>
              </a:rPr>
              <a:t>Questions to answer</a:t>
            </a:r>
            <a:endParaRPr lang="en-US">
              <a:solidFill>
                <a:srgbClr val="FFFFFF"/>
              </a:solidFill>
            </a:endParaRPr>
          </a:p>
        </p:txBody>
      </p:sp>
      <p:sp>
        <p:nvSpPr>
          <p:cNvPr id="3" name="Content Placeholder 2">
            <a:extLst>
              <a:ext uri="{FF2B5EF4-FFF2-40B4-BE49-F238E27FC236}">
                <a16:creationId xmlns:a16="http://schemas.microsoft.com/office/drawing/2014/main" id="{A2601B48-9D76-49CF-EF15-BC8D375A7526}"/>
              </a:ext>
            </a:extLst>
          </p:cNvPr>
          <p:cNvSpPr>
            <a:spLocks noGrp="1"/>
          </p:cNvSpPr>
          <p:nvPr>
            <p:ph idx="1"/>
          </p:nvPr>
        </p:nvSpPr>
        <p:spPr>
          <a:xfrm>
            <a:off x="5204109" y="1645920"/>
            <a:ext cx="5919503" cy="4470821"/>
          </a:xfrm>
        </p:spPr>
        <p:txBody>
          <a:bodyPr vert="horz" lIns="91440" tIns="45720" rIns="91440" bIns="45720" rtlCol="0" anchor="t">
            <a:normAutofit/>
          </a:bodyPr>
          <a:lstStyle/>
          <a:p>
            <a:pPr marL="457200" indent="-457200">
              <a:buAutoNum type="arabicPeriod"/>
            </a:pPr>
            <a:r>
              <a:rPr lang="en-US">
                <a:solidFill>
                  <a:srgbClr val="000000"/>
                </a:solidFill>
                <a:ea typeface="+mj-lt"/>
                <a:cs typeface="+mj-lt"/>
              </a:rPr>
              <a:t>Does precipitation affect crime rate?</a:t>
            </a:r>
            <a:br>
              <a:rPr lang="en-US">
                <a:solidFill>
                  <a:srgbClr val="000000"/>
                </a:solidFill>
                <a:ea typeface="+mj-lt"/>
                <a:cs typeface="+mj-lt"/>
              </a:rPr>
            </a:br>
            <a:endParaRPr lang="en-US">
              <a:solidFill>
                <a:srgbClr val="000000"/>
              </a:solidFill>
              <a:ea typeface="+mj-lt"/>
              <a:cs typeface="+mj-lt"/>
            </a:endParaRPr>
          </a:p>
          <a:p>
            <a:pPr marL="457200" indent="-457200">
              <a:buClr>
                <a:srgbClr val="F7F7F7"/>
              </a:buClr>
              <a:buAutoNum type="arabicPeriod"/>
            </a:pPr>
            <a:r>
              <a:rPr lang="en-US">
                <a:solidFill>
                  <a:srgbClr val="000000"/>
                </a:solidFill>
                <a:ea typeface="+mj-lt"/>
                <a:cs typeface="+mj-lt"/>
              </a:rPr>
              <a:t>Does humidity affect crime rate?</a:t>
            </a:r>
            <a:br>
              <a:rPr lang="en-US">
                <a:solidFill>
                  <a:srgbClr val="000000"/>
                </a:solidFill>
                <a:ea typeface="+mj-lt"/>
                <a:cs typeface="+mj-lt"/>
              </a:rPr>
            </a:br>
            <a:endParaRPr lang="en-US">
              <a:solidFill>
                <a:srgbClr val="000000"/>
              </a:solidFill>
              <a:ea typeface="+mj-lt"/>
              <a:cs typeface="+mj-lt"/>
            </a:endParaRPr>
          </a:p>
          <a:p>
            <a:pPr marL="457200" indent="-457200">
              <a:buClr>
                <a:srgbClr val="F7F7F7"/>
              </a:buClr>
              <a:buAutoNum type="arabicPeriod"/>
            </a:pPr>
            <a:r>
              <a:rPr lang="en-US">
                <a:solidFill>
                  <a:srgbClr val="000000"/>
                </a:solidFill>
                <a:ea typeface="+mj-lt"/>
                <a:cs typeface="+mj-lt"/>
              </a:rPr>
              <a:t>Does temperature affect crime rate?</a:t>
            </a:r>
            <a:endParaRPr lang="en-US">
              <a:solidFill>
                <a:srgbClr val="000000"/>
              </a:solidFill>
            </a:endParaRPr>
          </a:p>
        </p:txBody>
      </p:sp>
    </p:spTree>
    <p:extLst>
      <p:ext uri="{BB962C8B-B14F-4D97-AF65-F5344CB8AC3E}">
        <p14:creationId xmlns:p14="http://schemas.microsoft.com/office/powerpoint/2010/main" val="7652205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0475-FE08-9AD0-4EA8-3D84D43D1C20}"/>
              </a:ext>
            </a:extLst>
          </p:cNvPr>
          <p:cNvSpPr>
            <a:spLocks noGrp="1"/>
          </p:cNvSpPr>
          <p:nvPr>
            <p:ph type="title"/>
          </p:nvPr>
        </p:nvSpPr>
        <p:spPr>
          <a:xfrm>
            <a:off x="1307356" y="4303671"/>
            <a:ext cx="8825657" cy="1915647"/>
          </a:xfrm>
        </p:spPr>
        <p:txBody>
          <a:bodyPr/>
          <a:lstStyle/>
          <a:p>
            <a:r>
              <a:rPr lang="en-US" i="1"/>
              <a:t>Where and how we found the data to answer our questions</a:t>
            </a:r>
            <a:br>
              <a:rPr lang="en-US" i="1"/>
            </a:br>
            <a:br>
              <a:rPr lang="en-US" i="1"/>
            </a:br>
            <a:r>
              <a:rPr lang="en-US" i="1"/>
              <a:t>The data exploration and cleanup process</a:t>
            </a:r>
          </a:p>
        </p:txBody>
      </p:sp>
    </p:spTree>
    <p:extLst>
      <p:ext uri="{BB962C8B-B14F-4D97-AF65-F5344CB8AC3E}">
        <p14:creationId xmlns:p14="http://schemas.microsoft.com/office/powerpoint/2010/main" val="256214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7E2BB-A88A-8910-8ACB-DF9A70278B2F}"/>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sz="3900">
                <a:solidFill>
                  <a:srgbClr val="EBEBEB"/>
                </a:solidFill>
              </a:rPr>
              <a:t>Overall Reported Crime for DC for the past year</a:t>
            </a:r>
          </a:p>
        </p:txBody>
      </p:sp>
      <p:sp>
        <p:nvSpPr>
          <p:cNvPr id="4" name="Text Placeholder 3">
            <a:extLst>
              <a:ext uri="{FF2B5EF4-FFF2-40B4-BE49-F238E27FC236}">
                <a16:creationId xmlns:a16="http://schemas.microsoft.com/office/drawing/2014/main" id="{DC665F4F-DC33-F28D-5152-E7B3C0FC6016}"/>
              </a:ext>
            </a:extLst>
          </p:cNvPr>
          <p:cNvSpPr>
            <a:spLocks noGrp="1"/>
          </p:cNvSpPr>
          <p:nvPr>
            <p:ph type="body" sz="half" idx="2"/>
          </p:nvPr>
        </p:nvSpPr>
        <p:spPr>
          <a:xfrm>
            <a:off x="648930" y="2438400"/>
            <a:ext cx="6188189" cy="3785419"/>
          </a:xfrm>
        </p:spPr>
        <p:txBody>
          <a:bodyPr vert="horz" lIns="91440" tIns="45720" rIns="91440" bIns="45720" rtlCol="0" anchor="t">
            <a:normAutofit/>
          </a:bodyPr>
          <a:lstStyle/>
          <a:p>
            <a:pPr indent="-228600">
              <a:buFont typeface="Wingdings 3" charset="2"/>
              <a:buChar char=""/>
            </a:pPr>
            <a:r>
              <a:rPr lang="en-US">
                <a:solidFill>
                  <a:srgbClr val="FFFFFF"/>
                </a:solidFill>
              </a:rPr>
              <a:t>A review of official crime reported statistics for the DC was reviewed for the time period of February 1, 2022, and February 6, 2023 and included 27,697 reports.  </a:t>
            </a:r>
          </a:p>
          <a:p>
            <a:pPr indent="-228600">
              <a:buFont typeface="Wingdings 3" charset="2"/>
              <a:buChar char=""/>
            </a:pPr>
            <a:r>
              <a:rPr lang="en-US">
                <a:solidFill>
                  <a:srgbClr val="FFFFFF"/>
                </a:solidFill>
              </a:rPr>
              <a:t>Data found that two of the most commonly reported offenses dealt with the common element of automobiles</a:t>
            </a:r>
          </a:p>
          <a:p>
            <a:pPr lvl="1" indent="-228600">
              <a:buFont typeface="Wingdings 3" charset="2"/>
              <a:buChar char=""/>
            </a:pPr>
            <a:r>
              <a:rPr lang="en-US">
                <a:solidFill>
                  <a:srgbClr val="FFFFFF"/>
                </a:solidFill>
              </a:rPr>
              <a:t>There were 7,908 reports of thefts from vehicles </a:t>
            </a:r>
          </a:p>
          <a:p>
            <a:pPr lvl="1" indent="-228600">
              <a:buFont typeface="Wingdings 3" charset="2"/>
              <a:buChar char=""/>
            </a:pPr>
            <a:r>
              <a:rPr lang="en-US">
                <a:solidFill>
                  <a:srgbClr val="FFFFFF"/>
                </a:solidFill>
              </a:rPr>
              <a:t>There were 4,094 reports of motor vehicles thefts</a:t>
            </a:r>
          </a:p>
          <a:p>
            <a:pPr marL="285750" indent="-228600">
              <a:buFont typeface="'Wingdings 3',Sans-Serif" charset="2"/>
              <a:buChar char=""/>
            </a:pPr>
            <a:r>
              <a:rPr lang="en-US">
                <a:solidFill>
                  <a:srgbClr val="FFFFFF"/>
                </a:solidFill>
                <a:ea typeface="+mj-lt"/>
                <a:cs typeface="+mj-lt"/>
              </a:rPr>
              <a:t>The most common type of offense reported was the theft other category, which does not relate to a single offense,  Due to the vague nature of these category, no additional review was performed</a:t>
            </a:r>
            <a:endParaRPr lang="en-US">
              <a:ea typeface="+mj-lt"/>
              <a:cs typeface="+mj-lt"/>
            </a:endParaRPr>
          </a:p>
          <a:p>
            <a:pPr marL="742950" lvl="1" indent="-228600">
              <a:buClr>
                <a:srgbClr val="8AD0D6"/>
              </a:buClr>
              <a:buFont typeface="'Wingdings 3',Sans-Serif" charset="2"/>
              <a:buChar char=""/>
            </a:pPr>
            <a:r>
              <a:rPr lang="en-US">
                <a:solidFill>
                  <a:srgbClr val="FFFFFF"/>
                </a:solidFill>
                <a:ea typeface="+mj-lt"/>
                <a:cs typeface="+mj-lt"/>
              </a:rPr>
              <a:t>There were 10,910 reports for this category</a:t>
            </a:r>
            <a:endParaRPr lang="en-US"/>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Chart, pie chart&#10;&#10;Description automatically generated">
            <a:extLst>
              <a:ext uri="{FF2B5EF4-FFF2-40B4-BE49-F238E27FC236}">
                <a16:creationId xmlns:a16="http://schemas.microsoft.com/office/drawing/2014/main" id="{1D59DCAB-BA61-9DF4-A884-F4DC7B353F24}"/>
              </a:ext>
            </a:extLst>
          </p:cNvPr>
          <p:cNvPicPr>
            <a:picLocks noGrp="1" noChangeAspect="1"/>
          </p:cNvPicPr>
          <p:nvPr>
            <p:ph type="pic" idx="1"/>
          </p:nvPr>
        </p:nvPicPr>
        <p:blipFill rotWithShape="1">
          <a:blip r:embed="rId7"/>
          <a:srcRect l="5639" r="389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72648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6" name="Rectangle 4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4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Picture 5" descr="Chart, line chart&#10;&#10;Description automatically generated">
            <a:extLst>
              <a:ext uri="{FF2B5EF4-FFF2-40B4-BE49-F238E27FC236}">
                <a16:creationId xmlns:a16="http://schemas.microsoft.com/office/drawing/2014/main" id="{4CE702C6-5E1F-02F7-85F4-7CD91433D541}"/>
              </a:ext>
            </a:extLst>
          </p:cNvPr>
          <p:cNvPicPr>
            <a:picLocks noGrp="1" noChangeAspect="1"/>
          </p:cNvPicPr>
          <p:nvPr>
            <p:ph type="pic" idx="1"/>
          </p:nvPr>
        </p:nvPicPr>
        <p:blipFill rotWithShape="1">
          <a:blip r:embed="rId6"/>
          <a:srcRect l="9620" t="8664" r="8354" b="9025"/>
          <a:stretch/>
        </p:blipFill>
        <p:spPr>
          <a:xfrm>
            <a:off x="592325" y="223138"/>
            <a:ext cx="10999650" cy="3859540"/>
          </a:xfrm>
          <a:prstGeom prst="rect">
            <a:avLst/>
          </a:prstGeom>
          <a:effectLst/>
        </p:spPr>
      </p:pic>
      <p:sp>
        <p:nvSpPr>
          <p:cNvPr id="69" name="Freeform: Shape 5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0556E-70FF-823F-7D6F-3468CC2EC75C}"/>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Daily reported crime rates</a:t>
            </a:r>
          </a:p>
        </p:txBody>
      </p:sp>
      <p:sp>
        <p:nvSpPr>
          <p:cNvPr id="4" name="Text Placeholder 3">
            <a:extLst>
              <a:ext uri="{FF2B5EF4-FFF2-40B4-BE49-F238E27FC236}">
                <a16:creationId xmlns:a16="http://schemas.microsoft.com/office/drawing/2014/main" id="{297728EF-16D2-1D10-F188-3FF8977DB3C4}"/>
              </a:ext>
            </a:extLst>
          </p:cNvPr>
          <p:cNvSpPr>
            <a:spLocks noGrp="1"/>
          </p:cNvSpPr>
          <p:nvPr>
            <p:ph type="body" sz="half" idx="2"/>
          </p:nvPr>
        </p:nvSpPr>
        <p:spPr>
          <a:xfrm>
            <a:off x="1097447" y="5712382"/>
            <a:ext cx="7258524" cy="493712"/>
          </a:xfrm>
        </p:spPr>
        <p:txBody>
          <a:bodyPr vert="horz" lIns="91440" tIns="45720" rIns="91440" bIns="45720" rtlCol="0" anchor="t">
            <a:normAutofit/>
          </a:bodyPr>
          <a:lstStyle/>
          <a:p>
            <a:r>
              <a:rPr lang="en-US">
                <a:solidFill>
                  <a:schemeClr val="bg2"/>
                </a:solidFill>
              </a:rPr>
              <a:t>There is an average of 75 overall crimes reported per day;  21 of the are</a:t>
            </a:r>
            <a:r>
              <a:rPr lang="en-US">
                <a:solidFill>
                  <a:schemeClr val="bg2"/>
                </a:solidFill>
                <a:ea typeface="+mj-lt"/>
                <a:cs typeface="+mj-lt"/>
              </a:rPr>
              <a:t> </a:t>
            </a:r>
            <a:r>
              <a:rPr lang="en-US">
                <a:solidFill>
                  <a:schemeClr val="bg2"/>
                </a:solidFill>
              </a:rPr>
              <a:t>thefts from vehicles and 11 </a:t>
            </a:r>
            <a:r>
              <a:rPr lang="en-US">
                <a:solidFill>
                  <a:schemeClr val="bg2"/>
                </a:solidFill>
                <a:ea typeface="+mj-lt"/>
                <a:cs typeface="+mj-lt"/>
              </a:rPr>
              <a:t>are motor vehicle</a:t>
            </a:r>
            <a:endParaRPr lang="en-US">
              <a:solidFill>
                <a:schemeClr val="bg2"/>
              </a:solidFill>
            </a:endParaRPr>
          </a:p>
        </p:txBody>
      </p:sp>
      <p:sp>
        <p:nvSpPr>
          <p:cNvPr id="3" name="TextBox 2">
            <a:extLst>
              <a:ext uri="{FF2B5EF4-FFF2-40B4-BE49-F238E27FC236}">
                <a16:creationId xmlns:a16="http://schemas.microsoft.com/office/drawing/2014/main" id="{57E70A73-6FFC-98D5-3223-2D15A1D8A79E}"/>
              </a:ext>
            </a:extLst>
          </p:cNvPr>
          <p:cNvSpPr txBox="1"/>
          <p:nvPr/>
        </p:nvSpPr>
        <p:spPr>
          <a:xfrm>
            <a:off x="8908211" y="4853796"/>
            <a:ext cx="305950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a:t>
            </a:r>
            <a:r>
              <a:rPr lang="en-US" sz="1600">
                <a:solidFill>
                  <a:schemeClr val="bg1"/>
                </a:solidFill>
              </a:rPr>
              <a:t>he mean, median and mode for theft from auto is: 21.54,  21.0 , and  20</a:t>
            </a:r>
            <a:r>
              <a:rPr lang="en-US"/>
              <a:t> </a:t>
            </a:r>
          </a:p>
          <a:p>
            <a:r>
              <a:rPr lang="en-US" sz="1600">
                <a:solidFill>
                  <a:schemeClr val="bg1"/>
                </a:solidFill>
              </a:rPr>
              <a:t>The mean, median and mode for car theft is: 11.16, 10.0, and 10</a:t>
            </a:r>
          </a:p>
        </p:txBody>
      </p:sp>
    </p:spTree>
    <p:extLst>
      <p:ext uri="{BB962C8B-B14F-4D97-AF65-F5344CB8AC3E}">
        <p14:creationId xmlns:p14="http://schemas.microsoft.com/office/powerpoint/2010/main" val="12892429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diagram&#10;&#10;Description automatically generated">
            <a:extLst>
              <a:ext uri="{FF2B5EF4-FFF2-40B4-BE49-F238E27FC236}">
                <a16:creationId xmlns:a16="http://schemas.microsoft.com/office/drawing/2014/main" id="{50DD8809-3AC8-A28C-D965-D25521792E94}"/>
              </a:ext>
            </a:extLst>
          </p:cNvPr>
          <p:cNvPicPr>
            <a:picLocks noChangeAspect="1"/>
          </p:cNvPicPr>
          <p:nvPr/>
        </p:nvPicPr>
        <p:blipFill>
          <a:blip r:embed="rId3"/>
          <a:stretch>
            <a:fillRect/>
          </a:stretch>
        </p:blipFill>
        <p:spPr>
          <a:xfrm>
            <a:off x="3227717" y="1926566"/>
            <a:ext cx="5738003" cy="3005406"/>
          </a:xfrm>
          <a:prstGeom prst="rect">
            <a:avLst/>
          </a:prstGeom>
        </p:spPr>
      </p:pic>
    </p:spTree>
    <p:extLst>
      <p:ext uri="{BB962C8B-B14F-4D97-AF65-F5344CB8AC3E}">
        <p14:creationId xmlns:p14="http://schemas.microsoft.com/office/powerpoint/2010/main" val="385759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7" name="Picture 8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9" name="Oval 8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1" name="Picture 9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3" name="Picture 9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5" name="Rectangle 9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21A58-2ABF-118B-648D-69304A5EA509}"/>
              </a:ext>
            </a:extLst>
          </p:cNvPr>
          <p:cNvSpPr>
            <a:spLocks noGrp="1"/>
          </p:cNvSpPr>
          <p:nvPr>
            <p:ph type="title"/>
          </p:nvPr>
        </p:nvSpPr>
        <p:spPr>
          <a:xfrm>
            <a:off x="8200279" y="1325880"/>
            <a:ext cx="3344020" cy="3066507"/>
          </a:xfrm>
        </p:spPr>
        <p:txBody>
          <a:bodyPr vert="horz" lIns="91440" tIns="45720" rIns="91440" bIns="45720" rtlCol="0" anchor="b">
            <a:normAutofit/>
          </a:bodyPr>
          <a:lstStyle/>
          <a:p>
            <a:r>
              <a:rPr lang="en-US" sz="5400" b="0" i="0" kern="1200">
                <a:solidFill>
                  <a:srgbClr val="EBEBEB"/>
                </a:solidFill>
                <a:latin typeface="+mj-lt"/>
                <a:ea typeface="+mj-ea"/>
                <a:cs typeface="+mj-cs"/>
              </a:rPr>
              <a:t> datetime</a:t>
            </a:r>
            <a:br>
              <a:rPr lang="en-US" sz="5400" b="0" i="0" kern="1200">
                <a:solidFill>
                  <a:srgbClr val="EBEBEB"/>
                </a:solidFill>
                <a:latin typeface="+mj-lt"/>
                <a:ea typeface="+mj-ea"/>
                <a:cs typeface="+mj-cs"/>
              </a:rPr>
            </a:br>
            <a:r>
              <a:rPr lang="en-US" sz="5400" b="0" i="0" kern="1200">
                <a:solidFill>
                  <a:srgbClr val="EBEBEB"/>
                </a:solidFill>
                <a:latin typeface="+mj-lt"/>
                <a:ea typeface="+mj-ea"/>
                <a:cs typeface="+mj-cs"/>
              </a:rPr>
              <a:t>Module</a:t>
            </a:r>
          </a:p>
        </p:txBody>
      </p:sp>
      <p:sp useBgFill="1">
        <p:nvSpPr>
          <p:cNvPr id="99" name="Rectangle 9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Text, letter&#10;&#10;Description automatically generated">
            <a:extLst>
              <a:ext uri="{FF2B5EF4-FFF2-40B4-BE49-F238E27FC236}">
                <a16:creationId xmlns:a16="http://schemas.microsoft.com/office/drawing/2014/main" id="{D251F248-982A-D92E-63D4-466E0D8B633E}"/>
              </a:ext>
            </a:extLst>
          </p:cNvPr>
          <p:cNvPicPr>
            <a:picLocks noChangeAspect="1"/>
          </p:cNvPicPr>
          <p:nvPr/>
        </p:nvPicPr>
        <p:blipFill>
          <a:blip r:embed="rId7"/>
          <a:stretch>
            <a:fillRect/>
          </a:stretch>
        </p:blipFill>
        <p:spPr>
          <a:xfrm>
            <a:off x="955392" y="1968324"/>
            <a:ext cx="6275584" cy="2926545"/>
          </a:xfrm>
          <a:prstGeom prst="rect">
            <a:avLst/>
          </a:prstGeom>
          <a:ln w="28575">
            <a:solidFill>
              <a:schemeClr val="tx1">
                <a:lumMod val="50000"/>
                <a:lumOff val="50000"/>
              </a:schemeClr>
            </a:solidFill>
          </a:ln>
          <a:effectLst/>
        </p:spPr>
      </p:pic>
    </p:spTree>
    <p:extLst>
      <p:ext uri="{BB962C8B-B14F-4D97-AF65-F5344CB8AC3E}">
        <p14:creationId xmlns:p14="http://schemas.microsoft.com/office/powerpoint/2010/main" val="95437971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6</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vt:lpstr>
      <vt:lpstr>Does Washington DC Weather Impact It’s Crime? </vt:lpstr>
      <vt:lpstr>Questions we found interesting and what motivated us to answer them</vt:lpstr>
      <vt:lpstr>Purpose</vt:lpstr>
      <vt:lpstr>Questions to answer</vt:lpstr>
      <vt:lpstr>Where and how we found the data to answer our questions  The data exploration and cleanup process</vt:lpstr>
      <vt:lpstr>Overall Reported Crime for DC for the past year</vt:lpstr>
      <vt:lpstr>Daily reported crime rates</vt:lpstr>
      <vt:lpstr>PowerPoint Presentation</vt:lpstr>
      <vt:lpstr> datetime Module</vt:lpstr>
      <vt:lpstr>API Request</vt:lpstr>
      <vt:lpstr>Weather by Hour</vt:lpstr>
      <vt:lpstr>Merge on Date and Hour</vt:lpstr>
      <vt:lpstr>Merge Code</vt:lpstr>
      <vt:lpstr>The analysis process  Conclusions, including numerical summary and visualizations  </vt:lpstr>
      <vt:lpstr>Look at Weather Data</vt:lpstr>
      <vt:lpstr>Look at Weather Data</vt:lpstr>
      <vt:lpstr>Look at Weather Data</vt:lpstr>
      <vt:lpstr>Look at Merged Data</vt:lpstr>
      <vt:lpstr>Look at Merged Data</vt:lpstr>
      <vt:lpstr>Hypotheses</vt:lpstr>
      <vt:lpstr>Look at correlation  = Temperature</vt:lpstr>
      <vt:lpstr>Look at correlation  = Humidity</vt:lpstr>
      <vt:lpstr>Look at correlation  = Precipitation</vt:lpstr>
      <vt:lpstr>The implications of the findings: what do they mean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2023-02-15T00:40:33Z</dcterms:created>
  <dcterms:modified xsi:type="dcterms:W3CDTF">2023-02-16T01:19:23Z</dcterms:modified>
</cp:coreProperties>
</file>