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6"/>
    <p:restoredTop sz="94577"/>
  </p:normalViewPr>
  <p:slideViewPr>
    <p:cSldViewPr snapToGrid="0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F785-8876-2C48-A81D-24858F1428CC}" type="datetimeFigureOut">
              <a:rPr lang="en-AE" smtClean="0"/>
              <a:t>05/10/2025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4B5A-F15C-1E41-A076-694EE5B496DA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6921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281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87561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12756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57427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57329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7500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3818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98145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83252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77402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73296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E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38458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E868-DE4A-B736-AF75-00CDAC0B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2D31-8693-04EC-6475-BCB3FABF4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348E-98A2-B7E8-E9CF-BBCD1647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A93D-2968-1BE4-4FBD-E41C7F5D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9189-0ADF-9BC8-4849-008B10B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2855-E7B5-996B-F38D-0B7B2AF5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95FC-75B2-E884-95C8-20FEE00E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6111-1422-0778-88CF-5C82F477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2CA0F-6FD6-ED33-C8F8-C1710122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051EE-B06C-50F5-C0F8-907254EA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834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700A9-26AD-EDDC-63E9-C2CDDBD3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BAAB-D92A-8192-3541-69FFEC3D6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1765-DB87-BF21-B8F9-4D1D42ED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678B-3ADA-A9F7-0703-1F54E189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7DD0-A68D-852C-0EFE-247B09F6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9159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6134475"/>
            <a:ext cx="10985500" cy="3302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412750">
              <a:spcBef>
                <a:spcPts val="0"/>
              </a:spcBef>
              <a:buSzTx/>
              <a:buNone/>
              <a:defRPr sz="165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676650"/>
            <a:ext cx="10985500" cy="1003300"/>
          </a:xfrm>
          <a:prstGeom prst="rect">
            <a:avLst/>
          </a:prstGeom>
        </p:spPr>
        <p:txBody>
          <a:bodyPr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2286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4572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6858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9144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308100"/>
            <a:ext cx="10985502" cy="2324100"/>
          </a:xfrm>
          <a:prstGeom prst="rect">
            <a:avLst/>
          </a:prstGeom>
        </p:spPr>
        <p:txBody>
          <a:bodyPr anchor="b"/>
          <a:lstStyle>
            <a:lvl1pPr defTabSz="177800">
              <a:defRPr sz="6000" spc="-60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9250" y="623036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987800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6134475"/>
            <a:ext cx="10985500" cy="3302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412750">
              <a:spcBef>
                <a:spcPts val="0"/>
              </a:spcBef>
              <a:buSzTx/>
              <a:buNone/>
              <a:defRPr sz="165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676650"/>
            <a:ext cx="10985500" cy="1003300"/>
          </a:xfrm>
          <a:prstGeom prst="rect">
            <a:avLst/>
          </a:prstGeom>
        </p:spPr>
        <p:txBody>
          <a:bodyPr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2286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4572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6858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9144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308100"/>
            <a:ext cx="10985502" cy="2324100"/>
          </a:xfrm>
          <a:prstGeom prst="rect">
            <a:avLst/>
          </a:prstGeom>
        </p:spPr>
        <p:txBody>
          <a:bodyPr anchor="b"/>
          <a:lstStyle>
            <a:lvl1pPr defTabSz="177800">
              <a:defRPr sz="6000" spc="-60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20287" y="6188511"/>
            <a:ext cx="253274" cy="25648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0127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ay reflective floor"/>
          <p:cNvSpPr>
            <a:spLocks noGrp="1"/>
          </p:cNvSpPr>
          <p:nvPr>
            <p:ph type="pic" idx="21"/>
          </p:nvPr>
        </p:nvSpPr>
        <p:spPr>
          <a:xfrm>
            <a:off x="-38100" y="-279400"/>
            <a:ext cx="12287250" cy="74197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50" y="6134100"/>
            <a:ext cx="10985500" cy="3302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412750">
              <a:spcBef>
                <a:spcPts val="0"/>
              </a:spcBef>
              <a:buSzTx/>
              <a:buNone/>
              <a:defRPr sz="165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676650"/>
            <a:ext cx="10985500" cy="1003300"/>
          </a:xfrm>
          <a:prstGeom prst="rect">
            <a:avLst/>
          </a:prstGeom>
        </p:spPr>
        <p:txBody>
          <a:bodyPr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2286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4572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6858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9144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308100"/>
            <a:ext cx="10985502" cy="2324100"/>
          </a:xfrm>
          <a:prstGeom prst="rect">
            <a:avLst/>
          </a:prstGeom>
        </p:spPr>
        <p:txBody>
          <a:bodyPr anchor="b"/>
          <a:lstStyle>
            <a:lvl1pPr defTabSz="177800">
              <a:defRPr sz="6000" spc="-60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4134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>
            <a:spLocks noGrp="1"/>
          </p:cNvSpPr>
          <p:nvPr>
            <p:ph type="pic" idx="21"/>
          </p:nvPr>
        </p:nvSpPr>
        <p:spPr>
          <a:xfrm>
            <a:off x="4070350" y="-1"/>
            <a:ext cx="10287000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6675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75050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2286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4572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6858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91440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56619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62050"/>
            <a:ext cx="10985500" cy="5016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01676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145475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ing"/>
          <p:cNvSpPr>
            <a:spLocks noGrp="1"/>
          </p:cNvSpPr>
          <p:nvPr>
            <p:ph type="pic" idx="21"/>
          </p:nvPr>
        </p:nvSpPr>
        <p:spPr>
          <a:xfrm>
            <a:off x="4794250" y="-241300"/>
            <a:ext cx="10756900" cy="7150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50" y="1162050"/>
            <a:ext cx="4889500" cy="5016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17500"/>
            <a:ext cx="4889500" cy="844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00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01999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62050"/>
            <a:ext cx="10985500" cy="5016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00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2715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17DB-8E6C-BEA5-5050-6B9C12E4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7F57-8F82-722D-8441-4E7247A7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B370-0825-02DE-1C17-334892A4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2493-5F85-23E7-5881-1A60BC6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1BE1-B326-687F-8A4B-163F6F09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01615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62050"/>
            <a:ext cx="4889500" cy="5016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17500"/>
            <a:ext cx="4889500" cy="844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00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703953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95580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6000" spc="-60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14925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62050"/>
            <a:ext cx="10985500" cy="5016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97330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62050"/>
            <a:ext cx="10985500" cy="5016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275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3000"/>
              </a:spcBef>
              <a:buSzTx/>
              <a:buNone/>
              <a:defRPr sz="2500"/>
            </a:lvl1pPr>
            <a:lvl2pPr marL="0" indent="228600">
              <a:spcBef>
                <a:spcPts val="3000"/>
              </a:spcBef>
              <a:buSzTx/>
              <a:buNone/>
              <a:defRPr sz="2500"/>
            </a:lvl2pPr>
            <a:lvl3pPr marL="0" indent="457200">
              <a:spcBef>
                <a:spcPts val="3000"/>
              </a:spcBef>
              <a:buSzTx/>
              <a:buNone/>
              <a:defRPr sz="2500"/>
            </a:lvl3pPr>
            <a:lvl4pPr marL="0" indent="685800">
              <a:spcBef>
                <a:spcPts val="3000"/>
              </a:spcBef>
              <a:buSzTx/>
              <a:buNone/>
              <a:defRPr sz="2500"/>
            </a:lvl4pPr>
            <a:lvl5pPr marL="0" indent="914400">
              <a:spcBef>
                <a:spcPts val="3000"/>
              </a:spcBef>
              <a:buSzTx/>
              <a:buNone/>
              <a:defRPr sz="25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3107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095500"/>
            <a:ext cx="10985500" cy="2044700"/>
          </a:xfrm>
          <a:prstGeom prst="rect">
            <a:avLst/>
          </a:prstGeom>
        </p:spPr>
        <p:txBody>
          <a:bodyPr anchor="ctr"/>
          <a:lstStyle>
            <a:lvl1pPr marL="0" indent="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6000" spc="-60">
                <a:latin typeface="+mn-lt"/>
                <a:ea typeface="+mn-ea"/>
                <a:cs typeface="+mn-cs"/>
                <a:sym typeface="Produkt Extralight"/>
              </a:defRPr>
            </a:lvl1pPr>
            <a:lvl2pPr marL="0" indent="2286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6000" spc="-60">
                <a:latin typeface="+mn-lt"/>
                <a:ea typeface="+mn-ea"/>
                <a:cs typeface="+mn-cs"/>
                <a:sym typeface="Produkt Extralight"/>
              </a:defRPr>
            </a:lvl2pPr>
            <a:lvl3pPr marL="0" indent="4572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6000" spc="-60">
                <a:latin typeface="+mn-lt"/>
                <a:ea typeface="+mn-ea"/>
                <a:cs typeface="+mn-cs"/>
                <a:sym typeface="Produkt Extralight"/>
              </a:defRPr>
            </a:lvl3pPr>
            <a:lvl4pPr marL="0" indent="6858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6000" spc="-60">
                <a:latin typeface="+mn-lt"/>
                <a:ea typeface="+mn-ea"/>
                <a:cs typeface="+mn-cs"/>
                <a:sym typeface="Produkt Extralight"/>
              </a:defRPr>
            </a:lvl4pPr>
            <a:lvl5pPr marL="0" indent="9144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6000" spc="-6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414493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603250"/>
            <a:ext cx="10985500" cy="3676650"/>
          </a:xfrm>
          <a:prstGeom prst="rect">
            <a:avLst/>
          </a:prstGeom>
        </p:spPr>
        <p:txBody>
          <a:bodyPr anchor="b"/>
          <a:lstStyle>
            <a:lvl1pPr marL="0" indent="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17500" spc="-875">
                <a:latin typeface="+mn-lt"/>
                <a:ea typeface="+mn-ea"/>
                <a:cs typeface="+mn-cs"/>
                <a:sym typeface="Produkt Extralight"/>
              </a:defRPr>
            </a:lvl1pPr>
            <a:lvl2pPr marL="0" indent="2286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17500" spc="-875">
                <a:latin typeface="+mn-lt"/>
                <a:ea typeface="+mn-ea"/>
                <a:cs typeface="+mn-cs"/>
                <a:sym typeface="Produkt Extralight"/>
              </a:defRPr>
            </a:lvl2pPr>
            <a:lvl3pPr marL="0" indent="4572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17500" spc="-875">
                <a:latin typeface="+mn-lt"/>
                <a:ea typeface="+mn-ea"/>
                <a:cs typeface="+mn-cs"/>
                <a:sym typeface="Produkt Extralight"/>
              </a:defRPr>
            </a:lvl3pPr>
            <a:lvl4pPr marL="0" indent="6858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17500" spc="-875">
                <a:latin typeface="+mn-lt"/>
                <a:ea typeface="+mn-ea"/>
                <a:cs typeface="+mn-cs"/>
                <a:sym typeface="Produkt Extralight"/>
              </a:defRPr>
            </a:lvl4pPr>
            <a:lvl5pPr marL="0" indent="914400" algn="ctr" defTabSz="1219200">
              <a:lnSpc>
                <a:spcPct val="90000"/>
              </a:lnSpc>
              <a:spcBef>
                <a:spcPts val="0"/>
              </a:spcBef>
              <a:buSzTx/>
              <a:buNone/>
              <a:defRPr sz="17500" spc="-875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064000"/>
            <a:ext cx="10985500" cy="5397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90000"/>
              </a:lnSpc>
              <a:spcBef>
                <a:spcPts val="0"/>
              </a:spcBef>
              <a:buSzTx/>
              <a:buNone/>
              <a:defRPr sz="2750" spc="-28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880692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730500" y="4781550"/>
            <a:ext cx="6864350" cy="34925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spcBef>
                <a:spcPts val="0"/>
              </a:spcBef>
              <a:buSzTx/>
              <a:buNone/>
              <a:defRPr sz="18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97150" y="2082800"/>
            <a:ext cx="6997700" cy="2216150"/>
          </a:xfrm>
          <a:prstGeom prst="rect">
            <a:avLst/>
          </a:prstGeom>
        </p:spPr>
        <p:txBody>
          <a:bodyPr anchor="b"/>
          <a:lstStyle>
            <a:lvl1pPr marL="127000" indent="-127000" defTabSz="1219200">
              <a:lnSpc>
                <a:spcPct val="90000"/>
              </a:lnSpc>
              <a:spcBef>
                <a:spcPts val="0"/>
              </a:spcBef>
              <a:buSzTx/>
              <a:buNone/>
              <a:defRPr sz="4650" spc="-47">
                <a:latin typeface="+mn-lt"/>
                <a:ea typeface="+mn-ea"/>
                <a:cs typeface="+mn-cs"/>
                <a:sym typeface="Produkt Extralight"/>
              </a:defRPr>
            </a:lvl1pPr>
            <a:lvl2pPr marL="127000" indent="101600" defTabSz="1219200">
              <a:lnSpc>
                <a:spcPct val="90000"/>
              </a:lnSpc>
              <a:spcBef>
                <a:spcPts val="0"/>
              </a:spcBef>
              <a:buSzTx/>
              <a:buNone/>
              <a:defRPr sz="4650" spc="-47">
                <a:latin typeface="+mn-lt"/>
                <a:ea typeface="+mn-ea"/>
                <a:cs typeface="+mn-cs"/>
                <a:sym typeface="Produkt Extralight"/>
              </a:defRPr>
            </a:lvl2pPr>
            <a:lvl3pPr marL="127000" indent="330200" defTabSz="1219200">
              <a:lnSpc>
                <a:spcPct val="90000"/>
              </a:lnSpc>
              <a:spcBef>
                <a:spcPts val="0"/>
              </a:spcBef>
              <a:buSzTx/>
              <a:buNone/>
              <a:defRPr sz="4650" spc="-47">
                <a:latin typeface="+mn-lt"/>
                <a:ea typeface="+mn-ea"/>
                <a:cs typeface="+mn-cs"/>
                <a:sym typeface="Produkt Extralight"/>
              </a:defRPr>
            </a:lvl3pPr>
            <a:lvl4pPr marL="127000" indent="558800" defTabSz="1219200">
              <a:lnSpc>
                <a:spcPct val="90000"/>
              </a:lnSpc>
              <a:spcBef>
                <a:spcPts val="0"/>
              </a:spcBef>
              <a:buSzTx/>
              <a:buNone/>
              <a:defRPr sz="4650" spc="-47">
                <a:latin typeface="+mn-lt"/>
                <a:ea typeface="+mn-ea"/>
                <a:cs typeface="+mn-cs"/>
                <a:sym typeface="Produkt Extralight"/>
              </a:defRPr>
            </a:lvl4pPr>
            <a:lvl5pPr marL="127000" indent="787400" defTabSz="1219200">
              <a:lnSpc>
                <a:spcPct val="90000"/>
              </a:lnSpc>
              <a:spcBef>
                <a:spcPts val="0"/>
              </a:spcBef>
              <a:buSzTx/>
              <a:buNone/>
              <a:defRPr sz="4650" spc="-47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669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>
            <a:spLocks noGrp="1"/>
          </p:cNvSpPr>
          <p:nvPr>
            <p:ph type="pic" sz="quarter" idx="21"/>
          </p:nvPr>
        </p:nvSpPr>
        <p:spPr>
          <a:xfrm>
            <a:off x="628650" y="1606550"/>
            <a:ext cx="3644900" cy="364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lack and white close-up of a curved roof"/>
          <p:cNvSpPr>
            <a:spLocks noGrp="1"/>
          </p:cNvSpPr>
          <p:nvPr>
            <p:ph type="pic" sz="half" idx="22"/>
          </p:nvPr>
        </p:nvSpPr>
        <p:spPr>
          <a:xfrm>
            <a:off x="3288750" y="1816100"/>
            <a:ext cx="5614500" cy="3225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Low angle view of a metal spiral staircase"/>
          <p:cNvSpPr>
            <a:spLocks noGrp="1"/>
          </p:cNvSpPr>
          <p:nvPr>
            <p:ph type="pic" sz="quarter" idx="23"/>
          </p:nvPr>
        </p:nvSpPr>
        <p:spPr>
          <a:xfrm>
            <a:off x="7321550" y="1816100"/>
            <a:ext cx="4838700" cy="3225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436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>
            <a:spLocks noGrp="1"/>
          </p:cNvSpPr>
          <p:nvPr>
            <p:ph type="pic" idx="21"/>
          </p:nvPr>
        </p:nvSpPr>
        <p:spPr>
          <a:xfrm>
            <a:off x="-19050" y="-260350"/>
            <a:ext cx="12223750" cy="73816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848132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7769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2C0F-FDBF-2E2E-DB53-77230011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15867-9B21-97AD-B1F7-ED03E5AC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EA70-F06A-4049-8E0D-CC788C8E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4BFC-F752-059F-21EF-E6A54B57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C27B-ECD9-3864-9B72-301ADD16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5313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ACDC-CF54-E2F4-156C-FCA65802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10E99-4B1F-36BF-E4DE-DB14339EA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8C7B1-0EEA-BD40-7049-D3A3E27F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55A0E-B2C3-546B-72AC-BD2CA333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F0BD-BFC3-908B-DD7A-7DD5900A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EFDCE-6E9C-D9B4-43DD-796E6E2A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4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E9E2-CC46-5C40-D9BF-2018E4DB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F0EC-A3DE-3A91-BB35-6ECE923C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203CB-C659-7073-F9DA-3B7D2EC8E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E38EC-FA7F-AFFF-258C-EEEB644C8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7EEE7-2BBA-EDDA-560E-DA7F81AD7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7C47-1AF7-4BB8-E247-BFF337F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E9C0C-4414-3DFC-31C4-E8BA251A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DC6B7-85B4-272C-8479-3971C2E5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822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0BB5-36E3-B3DB-F140-7742031B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27D57-AE2D-9407-68B6-D1C61CE3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632E-86E5-284D-501F-5DD862A2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5055-AE7C-72E9-E44E-815C8F34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5457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E6A59-A500-9B07-EFA3-C3EF41C5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92FA-1952-5CEA-E70A-387D8FF7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66C34-692A-FCF4-4748-831CA18E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26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EE9C-5E02-78DB-118C-3D98765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3F70-9AB8-85B8-DB7C-77687569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21BB-217B-80A6-56BC-B915E8FA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BDFC4-1945-38FB-F67F-AE5C43BD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D7AC-EA90-0FCB-C810-003B8E2A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FBC7-BB05-80C2-5EAF-896AF861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8905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B05D-07B9-2ED0-F5A7-0B218D3D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C170A-D253-D9EA-4496-5160744F5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4E53-3C3C-545F-D949-74065DBE6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0083-4BFD-48F3-55BB-31C8F981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25D5-D500-914C-BBE1-1F7D6177A70F}" type="datetimeFigureOut">
              <a:rPr lang="en-AE" smtClean="0"/>
              <a:t>06/10/2025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BBC1-F125-EED8-AE3C-DA7A057C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53EF-28AA-2A8C-1F72-F4A6BE94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9534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B62CD-09E8-310A-2AD1-CDA96B09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A70D-D293-DBCB-BD86-50EE771F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8EF5-5315-D7E0-5563-F919B915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C25D5-D500-914C-BBE1-1F7D6177A70F}" type="datetimeFigureOut">
              <a:rPr lang="en-AE" smtClean="0"/>
              <a:t>05/10/2025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0D40-DACB-9BFA-E392-EB3867DB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3CB5-8C85-5CF8-2381-A51125E6A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873E1-6C69-044E-BB33-0138DF9879C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3766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17500"/>
            <a:ext cx="10985500" cy="844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20287" y="6187501"/>
            <a:ext cx="253274" cy="2564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292100">
              <a:spcBef>
                <a:spcPts val="0"/>
              </a:spcBef>
              <a:defRPr sz="1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641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med"/>
  <p:txStyles>
    <p:titleStyle>
      <a:lvl1pPr marL="0" marR="0" indent="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2286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4572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6858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9144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11430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13716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16002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1828800" algn="l" defTabSz="1219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-5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2286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1pPr>
      <a:lvl2pPr marL="4572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2pPr>
      <a:lvl3pPr marL="6858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3pPr>
      <a:lvl4pPr marL="9144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4pPr>
      <a:lvl5pPr marL="11430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5pPr>
      <a:lvl6pPr marL="13716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6pPr>
      <a:lvl7pPr marL="16002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7pPr>
      <a:lvl8pPr marL="18288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8pPr>
      <a:lvl9pPr marL="2057400" marR="0" indent="-228600" algn="l" defTabSz="177800" rtl="0" latinLnBrk="0">
        <a:lnSpc>
          <a:spcPct val="100000"/>
        </a:lnSpc>
        <a:spcBef>
          <a:spcPts val="23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-Light"/>
          <a:ea typeface="Graphik-Light"/>
          <a:cs typeface="Graphik-Light"/>
          <a:sym typeface="Graphik Light"/>
        </a:defRPr>
      </a:lvl9pPr>
    </p:bodyStyle>
    <p:otherStyle>
      <a:lvl1pPr marL="0" marR="0" indent="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2286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4572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6858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9144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11430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13716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16002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1828800" algn="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>
            <a:spLocks noGrp="1"/>
          </p:cNvSpPr>
          <p:nvPr>
            <p:ph type="body" idx="21"/>
          </p:nvPr>
        </p:nvSpPr>
        <p:spPr>
          <a:xfrm>
            <a:off x="378964" y="5638425"/>
            <a:ext cx="2381489" cy="91477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Zahra Ballaith </a:t>
            </a:r>
          </a:p>
          <a:p>
            <a:r>
              <a:rPr lang="en-US" sz="1800" dirty="0"/>
              <a:t>6</a:t>
            </a:r>
            <a:r>
              <a:rPr lang="en-US" sz="1800" baseline="30000" dirty="0"/>
              <a:t>th</a:t>
            </a:r>
            <a:r>
              <a:rPr lang="en-US" sz="1800" dirty="0"/>
              <a:t> October 2025</a:t>
            </a:r>
            <a:endParaRPr sz="1800" dirty="0"/>
          </a:p>
        </p:txBody>
      </p:sp>
      <p:sp>
        <p:nvSpPr>
          <p:cNvPr id="172" name="Balancing Business Value and Governance"/>
          <p:cNvSpPr txBox="1">
            <a:spLocks noGrp="1"/>
          </p:cNvSpPr>
          <p:nvPr>
            <p:ph type="subTitle" sz="quarter" idx="1"/>
          </p:nvPr>
        </p:nvSpPr>
        <p:spPr>
          <a:xfrm>
            <a:off x="603250" y="3429000"/>
            <a:ext cx="10985500" cy="1003300"/>
          </a:xfrm>
          <a:prstGeom prst="rect">
            <a:avLst/>
          </a:prstGeom>
        </p:spPr>
        <p:txBody>
          <a:bodyPr/>
          <a:lstStyle/>
          <a:p>
            <a:r>
              <a:rPr dirty="0"/>
              <a:t>Balancing Business Value and Governance</a:t>
            </a:r>
          </a:p>
        </p:txBody>
      </p:sp>
      <p:sp>
        <p:nvSpPr>
          <p:cNvPr id="173" name="Responsible Adoption of LLMs in E-Business"/>
          <p:cNvSpPr txBox="1">
            <a:spLocks noGrp="1"/>
          </p:cNvSpPr>
          <p:nvPr>
            <p:ph type="ctrTitle"/>
          </p:nvPr>
        </p:nvSpPr>
        <p:spPr>
          <a:xfrm>
            <a:off x="603248" y="1104900"/>
            <a:ext cx="10985502" cy="2324100"/>
          </a:xfrm>
          <a:prstGeom prst="rect">
            <a:avLst/>
          </a:prstGeom>
        </p:spPr>
        <p:txBody>
          <a:bodyPr/>
          <a:lstStyle/>
          <a:p>
            <a:r>
              <a:rPr dirty="0"/>
              <a:t>Responsible Adoption of LLMs in E-Business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meline (Gantt Char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Timeline (Gantt Chart)</a:t>
            </a:r>
          </a:p>
        </p:txBody>
      </p:sp>
      <p:pic>
        <p:nvPicPr>
          <p:cNvPr id="215" name="Picture1.png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4" y="1248862"/>
            <a:ext cx="9416664" cy="5609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xpected Outco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Expected Outcomes</a:t>
            </a:r>
          </a:p>
        </p:txBody>
      </p:sp>
      <p:sp>
        <p:nvSpPr>
          <p:cNvPr id="218" name="Balanced Adoption Framework (BAF)…"/>
          <p:cNvSpPr txBox="1">
            <a:spLocks noGrp="1"/>
          </p:cNvSpPr>
          <p:nvPr>
            <p:ph type="body" sz="half" idx="1"/>
          </p:nvPr>
        </p:nvSpPr>
        <p:spPr>
          <a:xfrm>
            <a:off x="603250" y="2124252"/>
            <a:ext cx="6579944" cy="41280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/>
              <a:t>Balanced Adoption Framework (BAF)</a:t>
            </a:r>
          </a:p>
          <a:p>
            <a:r>
              <a:rPr sz="2800" dirty="0"/>
              <a:t>Contribution to Responsible AI governance</a:t>
            </a:r>
          </a:p>
          <a:p>
            <a:r>
              <a:rPr sz="2800" dirty="0"/>
              <a:t>Practical insights for e-business leaders</a:t>
            </a:r>
          </a:p>
          <a:p>
            <a:r>
              <a:rPr sz="2800" dirty="0"/>
              <a:t>Bridging the silos of business information systems and AI ethics by integrating value creation and governance into one unified model</a:t>
            </a:r>
          </a:p>
        </p:txBody>
      </p:sp>
      <p:pic>
        <p:nvPicPr>
          <p:cNvPr id="219" name="Gemini_Generated_Image_pxzz2upxzz2upxzz.png" descr="Gemini_Generated_Image_pxzz2upxzz2upxzz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757" y="1789610"/>
            <a:ext cx="4067993" cy="446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Conclusion</a:t>
            </a:r>
          </a:p>
        </p:txBody>
      </p:sp>
      <p:sp>
        <p:nvSpPr>
          <p:cNvPr id="222" name="LLMs = Opportunity + Challenge…"/>
          <p:cNvSpPr txBox="1">
            <a:spLocks noGrp="1"/>
          </p:cNvSpPr>
          <p:nvPr>
            <p:ph type="body" sz="half" idx="1"/>
          </p:nvPr>
        </p:nvSpPr>
        <p:spPr>
          <a:xfrm>
            <a:off x="327204" y="1641173"/>
            <a:ext cx="5768795" cy="29825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58242">
              <a:spcBef>
                <a:spcPts val="2050"/>
              </a:spcBef>
              <a:buSzTx/>
              <a:buNone/>
              <a:defRPr sz="3559" b="1">
                <a:latin typeface="Graphik"/>
                <a:ea typeface="Graphik"/>
                <a:cs typeface="Graphik"/>
                <a:sym typeface="Graphik"/>
              </a:defRPr>
            </a:pPr>
            <a:r>
              <a:rPr sz="2400" dirty="0"/>
              <a:t>LLMs = Opportunity + Challenge</a:t>
            </a:r>
            <a:endParaRPr sz="2400" b="0" dirty="0">
              <a:latin typeface="Helvetica"/>
              <a:ea typeface="Helvetica"/>
              <a:cs typeface="Helvetica"/>
              <a:sym typeface="Helvetica"/>
            </a:endParaRPr>
          </a:p>
          <a:p>
            <a:pPr marL="203454" indent="-203454" defTabSz="158242">
              <a:spcBef>
                <a:spcPts val="2050"/>
              </a:spcBef>
              <a:defRPr sz="3559"/>
            </a:pPr>
            <a:r>
              <a:rPr sz="2400" dirty="0"/>
              <a:t>Transformative potential in efficiency, scalability, and personalization</a:t>
            </a:r>
          </a:p>
          <a:p>
            <a:pPr marL="203454" indent="-203454" defTabSz="158242">
              <a:spcBef>
                <a:spcPts val="2050"/>
              </a:spcBef>
              <a:defRPr sz="3559"/>
            </a:pPr>
            <a:r>
              <a:rPr sz="2400" dirty="0"/>
              <a:t>Significant governance risks: bias, privacy, explainability</a:t>
            </a:r>
          </a:p>
          <a:p>
            <a:pPr marL="0" indent="0" defTabSz="158242">
              <a:spcBef>
                <a:spcPts val="2050"/>
              </a:spcBef>
              <a:buSzTx/>
              <a:buNone/>
              <a:defRPr sz="3559" b="1">
                <a:latin typeface="Graphik"/>
                <a:ea typeface="Graphik"/>
                <a:cs typeface="Graphik"/>
                <a:sym typeface="Graphik"/>
              </a:defRPr>
            </a:pPr>
            <a:r>
              <a:rPr sz="2400" dirty="0"/>
              <a:t>Gap in Current Literature</a:t>
            </a:r>
            <a:endParaRPr sz="2400" b="0" dirty="0">
              <a:latin typeface="Helvetica"/>
              <a:ea typeface="Helvetica"/>
              <a:cs typeface="Helvetica"/>
              <a:sym typeface="Helvetica"/>
            </a:endParaRPr>
          </a:p>
          <a:p>
            <a:pPr marL="203454" indent="-203454" defTabSz="158242">
              <a:spcBef>
                <a:spcPts val="2050"/>
              </a:spcBef>
              <a:defRPr sz="3559"/>
            </a:pPr>
            <a:r>
              <a:rPr sz="2400" dirty="0"/>
              <a:t>Business benefits and governance risks often studied separately</a:t>
            </a:r>
          </a:p>
          <a:p>
            <a:pPr marL="203454" indent="-203454" defTabSz="158242">
              <a:spcBef>
                <a:spcPts val="2050"/>
              </a:spcBef>
              <a:defRPr sz="3559"/>
            </a:pPr>
            <a:r>
              <a:rPr sz="2400" dirty="0"/>
              <a:t>Need for a unified approach</a:t>
            </a:r>
          </a:p>
        </p:txBody>
      </p:sp>
      <p:sp>
        <p:nvSpPr>
          <p:cNvPr id="223" name="Research Contribution…"/>
          <p:cNvSpPr txBox="1"/>
          <p:nvPr/>
        </p:nvSpPr>
        <p:spPr>
          <a:xfrm>
            <a:off x="6406486" y="495752"/>
            <a:ext cx="5182264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Autofit/>
          </a:bodyPr>
          <a:lstStyle/>
          <a:p>
            <a:pPr defTabSz="149352" hangingPunct="0">
              <a:spcBef>
                <a:spcPts val="1950"/>
              </a:spcBef>
              <a:defRPr sz="3359" b="1">
                <a:latin typeface="Graphik"/>
                <a:ea typeface="Graphik"/>
                <a:cs typeface="Graphik"/>
                <a:sym typeface="Graphik"/>
              </a:defRPr>
            </a:pPr>
            <a:r>
              <a:rPr sz="2400" b="1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"/>
                <a:sym typeface="Graphik"/>
              </a:rPr>
              <a:t>Research Contribution</a:t>
            </a:r>
            <a:endParaRPr sz="2400" kern="0" dirty="0">
              <a:solidFill>
                <a:srgbClr val="9FAABA">
                  <a:satOff val="-9155"/>
                  <a:lumOff val="-32673"/>
                </a:srgb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92024" indent="-192024" defTabSz="149352" hangingPunct="0">
              <a:spcBef>
                <a:spcPts val="1950"/>
              </a:spcBef>
              <a:buSzPct val="100000"/>
              <a:buFontTx/>
              <a:buChar char="•"/>
              <a:defRPr sz="3359"/>
            </a:pPr>
            <a:r>
              <a:rPr sz="24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Balanced Adoption Framework linking KPIs to governance safeguards</a:t>
            </a:r>
          </a:p>
          <a:p>
            <a:pPr marL="192024" indent="-192024" defTabSz="149352" hangingPunct="0">
              <a:spcBef>
                <a:spcPts val="1950"/>
              </a:spcBef>
              <a:buSzPct val="100000"/>
              <a:buFontTx/>
              <a:buChar char="•"/>
              <a:defRPr sz="3359"/>
            </a:pPr>
            <a:r>
              <a:rPr sz="24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Practitioner toolkit: checklists &amp; monitoring metrics</a:t>
            </a:r>
          </a:p>
          <a:p>
            <a:pPr marL="192024" indent="-192024" defTabSz="149352" hangingPunct="0">
              <a:spcBef>
                <a:spcPts val="1950"/>
              </a:spcBef>
              <a:buSzPct val="100000"/>
              <a:buFontTx/>
              <a:buChar char="•"/>
              <a:defRPr sz="3359"/>
            </a:pPr>
            <a:r>
              <a:rPr sz="24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Academic integration of business value + AI ethics</a:t>
            </a:r>
          </a:p>
          <a:p>
            <a:pPr defTabSz="149352" hangingPunct="0">
              <a:spcBef>
                <a:spcPts val="1950"/>
              </a:spcBef>
              <a:defRPr sz="3359" b="1">
                <a:latin typeface="Graphik"/>
                <a:ea typeface="Graphik"/>
                <a:cs typeface="Graphik"/>
                <a:sym typeface="Graphik"/>
              </a:defRPr>
            </a:pPr>
            <a:r>
              <a:rPr sz="2400" b="1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"/>
                <a:sym typeface="Graphik"/>
              </a:rPr>
              <a:t>Future Outlook</a:t>
            </a:r>
            <a:endParaRPr sz="2400" kern="0" dirty="0">
              <a:solidFill>
                <a:srgbClr val="9FAABA">
                  <a:satOff val="-9155"/>
                  <a:lumOff val="-32673"/>
                </a:srgbClr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92024" indent="-192024" defTabSz="149352" hangingPunct="0">
              <a:spcBef>
                <a:spcPts val="1950"/>
              </a:spcBef>
              <a:buSzPct val="100000"/>
              <a:buFontTx/>
              <a:buChar char="•"/>
              <a:defRPr sz="3359"/>
            </a:pPr>
            <a:r>
              <a:rPr sz="24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Responsible adoption = sustainable innovation</a:t>
            </a:r>
          </a:p>
          <a:p>
            <a:pPr marL="192024" indent="-192024" defTabSz="149352" hangingPunct="0">
              <a:spcBef>
                <a:spcPts val="1950"/>
              </a:spcBef>
              <a:buSzPct val="100000"/>
              <a:buFontTx/>
              <a:buChar char="•"/>
              <a:defRPr sz="3359"/>
            </a:pPr>
            <a:r>
              <a:rPr sz="24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Aligning innovation with governance builds trust &amp; competitive advantage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searc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Research Problem</a:t>
            </a:r>
          </a:p>
        </p:txBody>
      </p:sp>
      <p:sp>
        <p:nvSpPr>
          <p:cNvPr id="176" name="Rapid adoption of LLMs in e-business (chatbots, personalization, automation)…"/>
          <p:cNvSpPr txBox="1">
            <a:spLocks noGrp="1"/>
          </p:cNvSpPr>
          <p:nvPr>
            <p:ph type="body" sz="half" idx="1"/>
          </p:nvPr>
        </p:nvSpPr>
        <p:spPr>
          <a:xfrm>
            <a:off x="603250" y="1714024"/>
            <a:ext cx="7193947" cy="342995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dirty="0"/>
              <a:t>Rapid adoption of LLMs in e-business (chatbots, personalization, automation)</a:t>
            </a:r>
          </a:p>
          <a:p>
            <a:r>
              <a:rPr sz="2800" dirty="0"/>
              <a:t>Significant risks: bias, hallucinations, regulatory gaps</a:t>
            </a:r>
          </a:p>
          <a:p>
            <a:r>
              <a:rPr sz="2800" dirty="0"/>
              <a:t>Lack of balanced frameworks integrating innovation &amp; governance</a:t>
            </a:r>
          </a:p>
          <a:p>
            <a:r>
              <a:rPr sz="2800" dirty="0"/>
              <a:t>Governance mechanisms remain underdeveloped, risking both compliance failures and erosion of customer trust.</a:t>
            </a:r>
          </a:p>
        </p:txBody>
      </p:sp>
      <p:pic>
        <p:nvPicPr>
          <p:cNvPr id="177" name="LLMs-for-Chatbots-and-Conversational-AI-Tips-for-Creating-Engaging-User-Interactions-1.png" descr="LLMs-for-Chatbots-and-Conversational-AI-Tips-for-Creating-Engaging-User-Interaction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99" y="275886"/>
            <a:ext cx="5815743" cy="6306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 &amp; Objectives"/>
          <p:cNvSpPr txBox="1">
            <a:spLocks noGrp="1"/>
          </p:cNvSpPr>
          <p:nvPr>
            <p:ph type="title"/>
          </p:nvPr>
        </p:nvSpPr>
        <p:spPr>
          <a:xfrm>
            <a:off x="161155" y="120770"/>
            <a:ext cx="11869690" cy="1821851"/>
          </a:xfrm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6600" dirty="0"/>
              <a:t>Research Question &amp; Objectives</a:t>
            </a:r>
          </a:p>
        </p:txBody>
      </p:sp>
      <p:sp>
        <p:nvSpPr>
          <p:cNvPr id="180" name="Research Question:…"/>
          <p:cNvSpPr txBox="1">
            <a:spLocks noGrp="1"/>
          </p:cNvSpPr>
          <p:nvPr>
            <p:ph type="body" idx="1"/>
          </p:nvPr>
        </p:nvSpPr>
        <p:spPr>
          <a:xfrm>
            <a:off x="161155" y="1031695"/>
            <a:ext cx="11869690" cy="54260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b="1" dirty="0">
                <a:latin typeface="Helvetica Neue"/>
                <a:ea typeface="Helvetica Neue"/>
                <a:cs typeface="Helvetica Neue"/>
                <a:sym typeface="Helvetica Neue"/>
              </a:rPr>
              <a:t>Research Question:</a:t>
            </a:r>
            <a:r>
              <a:rPr sz="2400" dirty="0"/>
              <a:t> </a:t>
            </a:r>
          </a:p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dirty="0"/>
              <a:t>How can e-businesses responsibly adopt LLMs to maximize business value while ensuring governance and ethical compliance?</a:t>
            </a:r>
          </a:p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b="1" dirty="0">
                <a:latin typeface="Graphik"/>
                <a:ea typeface="Graphik"/>
                <a:cs typeface="Graphik"/>
                <a:sym typeface="Graphik"/>
              </a:rPr>
              <a:t>Aim:</a:t>
            </a:r>
            <a:r>
              <a:rPr sz="2400" dirty="0"/>
              <a:t> To propose a balanced adoption framework that integrates business value creation with robust governance mechanisms.</a:t>
            </a:r>
          </a:p>
          <a:p>
            <a:pPr marL="0" indent="0" defTabSz="151130">
              <a:spcBef>
                <a:spcPts val="1950"/>
              </a:spcBef>
              <a:buSzTx/>
              <a:buNone/>
              <a:defRPr sz="3400" b="1">
                <a:latin typeface="Graphik"/>
                <a:ea typeface="Graphik"/>
                <a:cs typeface="Graphik"/>
                <a:sym typeface="Graphik"/>
              </a:defRPr>
            </a:pPr>
            <a:r>
              <a:rPr sz="2400" dirty="0"/>
              <a:t>Objectives:</a:t>
            </a:r>
            <a:endParaRPr sz="2400" b="0" dirty="0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dirty="0"/>
              <a:t>	1.   Identify benefits &amp; risks from literature.</a:t>
            </a:r>
          </a:p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dirty="0"/>
              <a:t>	2.	  Evaluate real-world cases of LLM use in</a:t>
            </a:r>
          </a:p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dirty="0"/>
              <a:t>        e-business.</a:t>
            </a:r>
          </a:p>
          <a:p>
            <a:pPr marL="0" indent="0" defTabSz="151130">
              <a:spcBef>
                <a:spcPts val="1950"/>
              </a:spcBef>
              <a:buSzTx/>
              <a:buNone/>
              <a:defRPr sz="3400"/>
            </a:pPr>
            <a:r>
              <a:rPr sz="2400" dirty="0"/>
              <a:t>	3.	Develop a balanced adoption framework.</a:t>
            </a:r>
          </a:p>
        </p:txBody>
      </p:sp>
      <p:pic>
        <p:nvPicPr>
          <p:cNvPr id="181" name="Gemini_Generated_Image_rz6d7drz6d7drz6d.png" descr="Gemini_Generated_Image_rz6d7drz6d7drz6d.png"/>
          <p:cNvPicPr>
            <a:picLocks noChangeAspect="1"/>
          </p:cNvPicPr>
          <p:nvPr/>
        </p:nvPicPr>
        <p:blipFill>
          <a:blip r:embed="rId3"/>
          <a:srcRect b="14048"/>
          <a:stretch>
            <a:fillRect/>
          </a:stretch>
        </p:blipFill>
        <p:spPr>
          <a:xfrm>
            <a:off x="4844976" y="4339964"/>
            <a:ext cx="7627964" cy="1633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terature Review The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Literature Review Themes</a:t>
            </a:r>
          </a:p>
        </p:txBody>
      </p:sp>
      <p:sp>
        <p:nvSpPr>
          <p:cNvPr id="184" name="Research Gap: Few integrative models balancing both dimension."/>
          <p:cNvSpPr txBox="1">
            <a:spLocks noGrp="1"/>
          </p:cNvSpPr>
          <p:nvPr>
            <p:ph type="body" sz="quarter" idx="1"/>
          </p:nvPr>
        </p:nvSpPr>
        <p:spPr>
          <a:xfrm>
            <a:off x="603250" y="5142491"/>
            <a:ext cx="10985500" cy="468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SzTx/>
              <a:buNone/>
            </a:pPr>
            <a:r>
              <a:rPr sz="2800" b="1" dirty="0">
                <a:latin typeface="Helvetica Neue"/>
                <a:ea typeface="Helvetica Neue"/>
                <a:cs typeface="Helvetica Neue"/>
                <a:sym typeface="Helvetica Neue"/>
              </a:rPr>
              <a:t>Research Gap:</a:t>
            </a:r>
            <a:r>
              <a:rPr sz="2800" dirty="0"/>
              <a:t> Few integrative models balancing both dimension.</a:t>
            </a:r>
          </a:p>
        </p:txBody>
      </p:sp>
      <p:sp>
        <p:nvSpPr>
          <p:cNvPr id="185" name="Business Value…"/>
          <p:cNvSpPr txBox="1"/>
          <p:nvPr/>
        </p:nvSpPr>
        <p:spPr>
          <a:xfrm>
            <a:off x="612028" y="1767530"/>
            <a:ext cx="5107224" cy="332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pPr defTabSz="177800" hangingPunct="0">
              <a:spcBef>
                <a:spcPts val="2350"/>
              </a:spcBef>
              <a:defRPr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800" b="1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Value</a:t>
            </a:r>
          </a:p>
          <a:p>
            <a:pPr marL="228600" indent="-228600" defTabSz="177800" hangingPunct="0">
              <a:spcBef>
                <a:spcPts val="2350"/>
              </a:spcBef>
              <a:buSzPct val="100000"/>
              <a:buFontTx/>
              <a:buChar char="•"/>
            </a:pPr>
            <a:r>
              <a:rPr sz="28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	Customer service automation</a:t>
            </a:r>
          </a:p>
          <a:p>
            <a:pPr marL="228600" indent="-228600" defTabSz="177800" hangingPunct="0">
              <a:spcBef>
                <a:spcPts val="2350"/>
              </a:spcBef>
              <a:buSzPct val="100000"/>
              <a:buFontTx/>
              <a:buChar char="•"/>
            </a:pPr>
            <a:r>
              <a:rPr sz="28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	Personalization &amp; engagement</a:t>
            </a:r>
          </a:p>
          <a:p>
            <a:pPr marL="228600" indent="-228600" defTabSz="177800" hangingPunct="0">
              <a:spcBef>
                <a:spcPts val="2350"/>
              </a:spcBef>
              <a:buSzPct val="100000"/>
              <a:buFontTx/>
              <a:buChar char="•"/>
            </a:pPr>
            <a:r>
              <a:rPr sz="28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	Operational efficiency</a:t>
            </a:r>
          </a:p>
        </p:txBody>
      </p:sp>
      <p:sp>
        <p:nvSpPr>
          <p:cNvPr id="186" name="Governance Challenges…"/>
          <p:cNvSpPr txBox="1"/>
          <p:nvPr/>
        </p:nvSpPr>
        <p:spPr>
          <a:xfrm>
            <a:off x="6554421" y="1767530"/>
            <a:ext cx="5107225" cy="332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normAutofit/>
          </a:bodyPr>
          <a:lstStyle/>
          <a:p>
            <a:pPr defTabSz="177800" hangingPunct="0">
              <a:spcBef>
                <a:spcPts val="2350"/>
              </a:spcBef>
            </a:pPr>
            <a:r>
              <a:rPr sz="2800" b="1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Governance Challenges</a:t>
            </a:r>
          </a:p>
          <a:p>
            <a:pPr marL="228600" indent="-228600" defTabSz="177800" hangingPunct="0">
              <a:spcBef>
                <a:spcPts val="2350"/>
              </a:spcBef>
              <a:buSzPct val="100000"/>
              <a:buFontTx/>
              <a:buChar char="•"/>
            </a:pPr>
            <a:r>
              <a:rPr sz="28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Bias &amp; fairness issues</a:t>
            </a:r>
          </a:p>
          <a:p>
            <a:pPr marL="228600" indent="-228600" defTabSz="177800" hangingPunct="0">
              <a:spcBef>
                <a:spcPts val="2350"/>
              </a:spcBef>
              <a:buSzPct val="100000"/>
              <a:buFontTx/>
              <a:buChar char="•"/>
            </a:pPr>
            <a:r>
              <a:rPr sz="28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Explainability &amp; transparency</a:t>
            </a:r>
          </a:p>
          <a:p>
            <a:pPr marL="228600" indent="-228600" defTabSz="177800" hangingPunct="0">
              <a:spcBef>
                <a:spcPts val="2350"/>
              </a:spcBef>
              <a:buSzPct val="100000"/>
              <a:buFontTx/>
              <a:buChar char="•"/>
            </a:pPr>
            <a:r>
              <a:rPr sz="2800" kern="0" dirty="0">
                <a:solidFill>
                  <a:srgbClr val="9FAABA">
                    <a:satOff val="-9155"/>
                    <a:lumOff val="-32673"/>
                  </a:srgbClr>
                </a:solidFill>
                <a:latin typeface="Graphik-Light"/>
                <a:sym typeface="Graphik Light"/>
              </a:rPr>
              <a:t>Compliance &amp; regulation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ritical G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Critical Gap</a:t>
            </a:r>
          </a:p>
        </p:txBody>
      </p:sp>
      <p:sp>
        <p:nvSpPr>
          <p:cNvPr id="189" name="Innovation-first vs Governance-first → polarized debate…"/>
          <p:cNvSpPr txBox="1">
            <a:spLocks noGrp="1"/>
          </p:cNvSpPr>
          <p:nvPr>
            <p:ph type="body" sz="half" idx="1"/>
          </p:nvPr>
        </p:nvSpPr>
        <p:spPr>
          <a:xfrm>
            <a:off x="603250" y="1552756"/>
            <a:ext cx="11404720" cy="2780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08026" indent="-208026" defTabSz="161798">
              <a:spcBef>
                <a:spcPts val="2100"/>
              </a:spcBef>
              <a:defRPr sz="3640"/>
            </a:pPr>
            <a:r>
              <a:rPr sz="2800" dirty="0"/>
              <a:t>Innovation-first vs Governance-first → polarized debate</a:t>
            </a:r>
          </a:p>
          <a:p>
            <a:pPr marL="208026" indent="-208026" defTabSz="161798">
              <a:spcBef>
                <a:spcPts val="2100"/>
              </a:spcBef>
              <a:defRPr sz="3640"/>
            </a:pPr>
            <a:r>
              <a:rPr sz="2800" b="1" dirty="0">
                <a:latin typeface="Graphik"/>
                <a:ea typeface="Graphik"/>
                <a:cs typeface="Graphik"/>
                <a:sym typeface="Graphik"/>
              </a:rPr>
              <a:t>Missing: </a:t>
            </a:r>
            <a:r>
              <a:rPr sz="2800" dirty="0"/>
              <a:t>practical, actionable framework for responsible adoption</a:t>
            </a:r>
          </a:p>
          <a:p>
            <a:pPr marL="208026" indent="-208026" defTabSz="161798">
              <a:spcBef>
                <a:spcPts val="2100"/>
              </a:spcBef>
              <a:defRPr sz="3640"/>
            </a:pPr>
            <a:r>
              <a:rPr sz="2800" dirty="0"/>
              <a:t>Limited case evidence from e-business context</a:t>
            </a:r>
          </a:p>
          <a:p>
            <a:pPr marL="208026" indent="-208026" defTabSz="161798">
              <a:spcBef>
                <a:spcPts val="2100"/>
              </a:spcBef>
              <a:defRPr sz="3640"/>
            </a:pPr>
            <a:r>
              <a:rPr sz="2800" dirty="0"/>
              <a:t>Most current governance frameworks are theoretical, with little evidence on business KPI integration.</a:t>
            </a:r>
          </a:p>
        </p:txBody>
      </p:sp>
      <p:pic>
        <p:nvPicPr>
          <p:cNvPr id="190" name="Gemini_Generated_Image_nd0bspnd0bspnd0b.png" descr="Gemini_Generated_Image_nd0bspnd0bspnd0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41" y="4343873"/>
            <a:ext cx="6329090" cy="2140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posed Contribution"/>
          <p:cNvSpPr txBox="1">
            <a:spLocks noGrp="1"/>
          </p:cNvSpPr>
          <p:nvPr>
            <p:ph type="title"/>
          </p:nvPr>
        </p:nvSpPr>
        <p:spPr>
          <a:xfrm>
            <a:off x="603250" y="421017"/>
            <a:ext cx="10985500" cy="844550"/>
          </a:xfrm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Proposed Contribution</a:t>
            </a:r>
          </a:p>
        </p:txBody>
      </p:sp>
      <p:sp>
        <p:nvSpPr>
          <p:cNvPr id="193" name="Balanced Adoption Framework (BAF)…"/>
          <p:cNvSpPr txBox="1">
            <a:spLocks noGrp="1"/>
          </p:cNvSpPr>
          <p:nvPr>
            <p:ph type="body" sz="half" idx="1"/>
          </p:nvPr>
        </p:nvSpPr>
        <p:spPr>
          <a:xfrm>
            <a:off x="603250" y="1777953"/>
            <a:ext cx="6470410" cy="36471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Balanced Adoption Framework (BAF)</a:t>
            </a:r>
          </a:p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Business Value ↔ Governance ↔ Practical Guidelines</a:t>
            </a:r>
          </a:p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Inform both practice (business adoption) &amp; policy (regulation)</a:t>
            </a:r>
          </a:p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The Balanced Adoption Framework will serve as the artefacts produced through this research</a:t>
            </a:r>
          </a:p>
        </p:txBody>
      </p:sp>
      <p:pic>
        <p:nvPicPr>
          <p:cNvPr id="194" name="Gemini_Generated_Image_9gbft79gbft79gbf.png" descr="Gemini_Generated_Image_9gbft79gbft79gb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52" y="2354210"/>
            <a:ext cx="4640146" cy="2149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ethod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Methodology</a:t>
            </a:r>
          </a:p>
        </p:txBody>
      </p:sp>
      <p:sp>
        <p:nvSpPr>
          <p:cNvPr id="197" name="Phase 1"/>
          <p:cNvSpPr/>
          <p:nvPr/>
        </p:nvSpPr>
        <p:spPr>
          <a:xfrm>
            <a:off x="1240115" y="2178588"/>
            <a:ext cx="1689101" cy="84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6">
              <a:hueOff val="-107063"/>
              <a:satOff val="-8917"/>
              <a:lumOff val="-1841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825500">
              <a:spcBef>
                <a:spcPts val="0"/>
              </a:spcBef>
              <a:defRPr sz="3200"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defTabSz="412750" hangingPunct="0"/>
            <a:r>
              <a:rPr sz="2400" kern="0" dirty="0"/>
              <a:t>Phase 1</a:t>
            </a:r>
          </a:p>
        </p:txBody>
      </p:sp>
      <p:sp>
        <p:nvSpPr>
          <p:cNvPr id="198" name="Phase 2"/>
          <p:cNvSpPr/>
          <p:nvPr/>
        </p:nvSpPr>
        <p:spPr>
          <a:xfrm>
            <a:off x="5251450" y="2178588"/>
            <a:ext cx="1689101" cy="84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6">
              <a:hueOff val="-107063"/>
              <a:satOff val="-8917"/>
              <a:lumOff val="-1841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825500">
              <a:spcBef>
                <a:spcPts val="0"/>
              </a:spcBef>
              <a:defRPr sz="3200"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defTabSz="412750" hangingPunct="0"/>
            <a:r>
              <a:rPr sz="2400" kern="0" dirty="0"/>
              <a:t>Phase 2</a:t>
            </a:r>
          </a:p>
        </p:txBody>
      </p:sp>
      <p:sp>
        <p:nvSpPr>
          <p:cNvPr id="199" name="Phase 3"/>
          <p:cNvSpPr/>
          <p:nvPr/>
        </p:nvSpPr>
        <p:spPr>
          <a:xfrm>
            <a:off x="9262785" y="2178588"/>
            <a:ext cx="1689101" cy="84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6">
              <a:hueOff val="-107063"/>
              <a:satOff val="-8917"/>
              <a:lumOff val="-1841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 defTabSz="825500">
              <a:spcBef>
                <a:spcPts val="0"/>
              </a:spcBef>
              <a:defRPr sz="3200"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defTabSz="412750" hangingPunct="0"/>
            <a:r>
              <a:rPr sz="2400" kern="0" dirty="0"/>
              <a:t>Phase 3</a:t>
            </a:r>
          </a:p>
        </p:txBody>
      </p:sp>
      <p:sp>
        <p:nvSpPr>
          <p:cNvPr id="200" name="Arrow"/>
          <p:cNvSpPr/>
          <p:nvPr/>
        </p:nvSpPr>
        <p:spPr>
          <a:xfrm>
            <a:off x="3110129" y="2326342"/>
            <a:ext cx="1960409" cy="549043"/>
          </a:xfrm>
          <a:prstGeom prst="rightArrow">
            <a:avLst>
              <a:gd name="adj1" fmla="val 32000"/>
              <a:gd name="adj2" fmla="val 7402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latin typeface="Graphik-Light"/>
              <a:sym typeface="Graphik Light"/>
            </a:endParaRPr>
          </a:p>
        </p:txBody>
      </p:sp>
      <p:sp>
        <p:nvSpPr>
          <p:cNvPr id="201" name="Arrow"/>
          <p:cNvSpPr/>
          <p:nvPr/>
        </p:nvSpPr>
        <p:spPr>
          <a:xfrm>
            <a:off x="7121463" y="2326342"/>
            <a:ext cx="1960409" cy="549043"/>
          </a:xfrm>
          <a:prstGeom prst="rightArrow">
            <a:avLst>
              <a:gd name="adj1" fmla="val 32000"/>
              <a:gd name="adj2" fmla="val 74020"/>
            </a:avLst>
          </a:prstGeom>
          <a:solidFill>
            <a:schemeClr val="accent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</a:defRPr>
            </a:pPr>
            <a:endParaRPr sz="1600" kern="0">
              <a:solidFill>
                <a:srgbClr val="FFFFFF"/>
              </a:solidFill>
              <a:latin typeface="Graphik-Light"/>
              <a:sym typeface="Graphik Light"/>
            </a:endParaRPr>
          </a:p>
        </p:txBody>
      </p:sp>
      <p:sp>
        <p:nvSpPr>
          <p:cNvPr id="202" name="Systematic literature review (coding &amp; synthesis)"/>
          <p:cNvSpPr/>
          <p:nvPr/>
        </p:nvSpPr>
        <p:spPr>
          <a:xfrm>
            <a:off x="568037" y="3723686"/>
            <a:ext cx="3033257" cy="1689711"/>
          </a:xfrm>
          <a:prstGeom prst="roundRect">
            <a:avLst>
              <a:gd name="adj" fmla="val 735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defTabSz="177800" hangingPunct="0">
              <a:spcBef>
                <a:spcPts val="2350"/>
              </a:spcBef>
            </a:pPr>
            <a:r>
              <a:rPr sz="2400" b="0" kern="0" dirty="0"/>
              <a:t>Systematic literature review (coding &amp; synthesis)</a:t>
            </a:r>
          </a:p>
        </p:txBody>
      </p:sp>
      <p:sp>
        <p:nvSpPr>
          <p:cNvPr id="203" name="Case studies of                 e-business LLM adoption"/>
          <p:cNvSpPr/>
          <p:nvPr/>
        </p:nvSpPr>
        <p:spPr>
          <a:xfrm>
            <a:off x="4579372" y="3659391"/>
            <a:ext cx="3033257" cy="1689711"/>
          </a:xfrm>
          <a:prstGeom prst="roundRect">
            <a:avLst>
              <a:gd name="adj" fmla="val 735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defTabSz="177800" hangingPunct="0">
              <a:spcBef>
                <a:spcPts val="2350"/>
              </a:spcBef>
            </a:pPr>
            <a:r>
              <a:rPr sz="2400" b="0" kern="0" dirty="0"/>
              <a:t>Case studies of e-business LLM adoption</a:t>
            </a:r>
          </a:p>
        </p:txBody>
      </p:sp>
      <p:sp>
        <p:nvSpPr>
          <p:cNvPr id="204" name="Thematic analysis &amp; cross-case synthesis"/>
          <p:cNvSpPr/>
          <p:nvPr/>
        </p:nvSpPr>
        <p:spPr>
          <a:xfrm>
            <a:off x="8590707" y="3659391"/>
            <a:ext cx="3033257" cy="1689711"/>
          </a:xfrm>
          <a:prstGeom prst="roundRect">
            <a:avLst>
              <a:gd name="adj" fmla="val 735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defRPr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defTabSz="177800" hangingPunct="0">
              <a:spcBef>
                <a:spcPts val="2350"/>
              </a:spcBef>
            </a:pPr>
            <a:r>
              <a:rPr sz="2400" b="0" kern="0" dirty="0"/>
              <a:t>Thematic analysis &amp; cross-case synthesis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thical Consider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Ethical Considerations</a:t>
            </a:r>
          </a:p>
        </p:txBody>
      </p:sp>
      <p:sp>
        <p:nvSpPr>
          <p:cNvPr id="207" name="Informed consent for interviews…"/>
          <p:cNvSpPr txBox="1">
            <a:spLocks noGrp="1"/>
          </p:cNvSpPr>
          <p:nvPr>
            <p:ph type="body" sz="half" idx="1"/>
          </p:nvPr>
        </p:nvSpPr>
        <p:spPr>
          <a:xfrm>
            <a:off x="413467" y="1659004"/>
            <a:ext cx="7712615" cy="41280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	Informed consent for interviews</a:t>
            </a:r>
          </a:p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	Data confidentiality &amp; anonymization</a:t>
            </a:r>
          </a:p>
          <a:p>
            <a:pPr marL="219456" indent="-219456" defTabSz="170688">
              <a:spcBef>
                <a:spcPts val="2250"/>
              </a:spcBef>
              <a:defRPr sz="3839"/>
            </a:pPr>
            <a:r>
              <a:rPr sz="2800" dirty="0"/>
              <a:t>	Researcher bias: mitigated via reflexivity and audit    trails</a:t>
            </a:r>
          </a:p>
          <a:p>
            <a:pPr marL="219456" indent="-219456" defTabSz="170688">
              <a:spcBef>
                <a:spcPts val="2250"/>
              </a:spcBef>
              <a:defRPr sz="3839" b="1">
                <a:latin typeface="Graphik"/>
                <a:ea typeface="Graphik"/>
                <a:cs typeface="Graphik"/>
                <a:sym typeface="Graphik"/>
              </a:defRPr>
            </a:pPr>
            <a:r>
              <a:rPr sz="2800" dirty="0"/>
              <a:t>Risk assessment:</a:t>
            </a:r>
          </a:p>
          <a:p>
            <a:pPr marL="438912" lvl="1" indent="-219456" defTabSz="170688">
              <a:spcBef>
                <a:spcPts val="2250"/>
              </a:spcBef>
              <a:defRPr sz="3839"/>
            </a:pPr>
            <a:r>
              <a:rPr sz="2800" dirty="0"/>
              <a:t>Risk of reputational harm for participants</a:t>
            </a:r>
          </a:p>
          <a:p>
            <a:pPr marL="438912" lvl="1" indent="-219456" defTabSz="170688">
              <a:spcBef>
                <a:spcPts val="2250"/>
              </a:spcBef>
              <a:defRPr sz="3839"/>
            </a:pPr>
            <a:r>
              <a:rPr sz="2800" dirty="0"/>
              <a:t>Risk of researcher bias (mitigated by reflexivity + audit trail)</a:t>
            </a:r>
          </a:p>
        </p:txBody>
      </p:sp>
      <p:pic>
        <p:nvPicPr>
          <p:cNvPr id="208" name="Gemini_Generated_Image_npz34fnpz34fnpz3.png" descr="Gemini_Generated_Image_npz34fnpz34fnpz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64" y="2797017"/>
            <a:ext cx="6993899" cy="2593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316479">
              <a:defRPr sz="9500" spc="-95"/>
            </a:lvl1pPr>
          </a:lstStyle>
          <a:p>
            <a:r>
              <a:rPr sz="8000" dirty="0"/>
              <a:t>Limitations</a:t>
            </a:r>
          </a:p>
        </p:txBody>
      </p:sp>
      <p:sp>
        <p:nvSpPr>
          <p:cNvPr id="211" name="Limited access to diverse e-business cases…"/>
          <p:cNvSpPr txBox="1">
            <a:spLocks noGrp="1"/>
          </p:cNvSpPr>
          <p:nvPr>
            <p:ph type="body" sz="half" idx="1"/>
          </p:nvPr>
        </p:nvSpPr>
        <p:spPr>
          <a:xfrm>
            <a:off x="431298" y="1761943"/>
            <a:ext cx="6383570" cy="412800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800" dirty="0"/>
              <a:t>	Limited access to diverse e-business cases</a:t>
            </a:r>
          </a:p>
          <a:p>
            <a:r>
              <a:rPr sz="2800" dirty="0"/>
              <a:t>	Rapidly evolving AI landscape</a:t>
            </a:r>
          </a:p>
          <a:p>
            <a:r>
              <a:rPr sz="2800" dirty="0"/>
              <a:t>	Researcher position and bias</a:t>
            </a:r>
          </a:p>
          <a:p>
            <a:r>
              <a:rPr sz="2800" dirty="0"/>
              <a:t>Potential researcher bias due to dual role as analyst and interpreter; mitigated through reflexivity, triangulation, and audit trails</a:t>
            </a:r>
          </a:p>
        </p:txBody>
      </p:sp>
      <p:pic>
        <p:nvPicPr>
          <p:cNvPr id="212" name="Gemini_Generated_Image_150o14150o14150o.png" descr="Gemini_Generated_Image_150o14150o14150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10" y="1162050"/>
            <a:ext cx="6544734" cy="4461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491</Words>
  <Application>Microsoft Macintosh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Display</vt:lpstr>
      <vt:lpstr>Arial</vt:lpstr>
      <vt:lpstr>Graphik</vt:lpstr>
      <vt:lpstr>Graphik-Light</vt:lpstr>
      <vt:lpstr>Helvetica</vt:lpstr>
      <vt:lpstr>Helvetica Neue</vt:lpstr>
      <vt:lpstr>Produkt Extralight</vt:lpstr>
      <vt:lpstr>Produkt Light</vt:lpstr>
      <vt:lpstr>Office Theme</vt:lpstr>
      <vt:lpstr>36_DynamicWavesLight</vt:lpstr>
      <vt:lpstr>Responsible Adoption of LLMs in E-Business</vt:lpstr>
      <vt:lpstr>Research Problem</vt:lpstr>
      <vt:lpstr>Research Question &amp; Objectives</vt:lpstr>
      <vt:lpstr>Literature Review Themes</vt:lpstr>
      <vt:lpstr>Critical Gap</vt:lpstr>
      <vt:lpstr>Proposed Contribution</vt:lpstr>
      <vt:lpstr>Methodology</vt:lpstr>
      <vt:lpstr>Ethical Considerations</vt:lpstr>
      <vt:lpstr>Limitations</vt:lpstr>
      <vt:lpstr>Timeline (Gantt Chart)</vt:lpstr>
      <vt:lpstr>Expected Outcomes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z.am.88@hotmail.com</dc:creator>
  <cp:keywords/>
  <dc:description/>
  <cp:lastModifiedBy>z.am.88@hotmail.com</cp:lastModifiedBy>
  <cp:revision>3</cp:revision>
  <dcterms:created xsi:type="dcterms:W3CDTF">2025-10-05T13:59:48Z</dcterms:created>
  <dcterms:modified xsi:type="dcterms:W3CDTF">2025-10-06T20:26:39Z</dcterms:modified>
  <cp:category/>
</cp:coreProperties>
</file>