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7EBE3A-FCFE-4183-ABAB-3D2FE987B653}">
  <a:tblStyle styleId="{FF7EBE3A-FCFE-4183-ABAB-3D2FE987B65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c8352dd60a_0_34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g1c8352dd60a_0_3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c8352dd60a_2_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1c8352dd60a_2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c8352dd60a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1c8352dd60a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c8352dd60a_0_2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1c8352dd60a_0_2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c8352dd60a_1_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1c8352dd60a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c8352dd60a_2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1c8352dd60a_2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c8352dd60a_2_9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1c8352dd60a_2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c8352dd60a_5_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1c8352dd60a_5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c8352dd60a_2_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1c8352dd60a_2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c8352dd60a_5_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1c8352dd60a_5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Dark">
  <p:cSld name="Title and Content Dark">
    <p:bg>
      <p:bgPr>
        <a:solidFill>
          <a:srgbClr val="484848"/>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102395"/>
            <a:ext cx="7886700" cy="576000"/>
          </a:xfrm>
          <a:prstGeom prst="rect">
            <a:avLst/>
          </a:prstGeom>
          <a:noFill/>
          <a:ln>
            <a:noFill/>
          </a:ln>
        </p:spPr>
        <p:txBody>
          <a:bodyPr anchorCtr="0" anchor="ctr" bIns="34275" lIns="68575" spcFirstLastPara="1" rIns="68575" wrap="square" tIns="34275">
            <a:normAutofit/>
          </a:bodyPr>
          <a:lstStyle>
            <a:lvl1pPr lvl="0" rtl="0" algn="ctr">
              <a:lnSpc>
                <a:spcPct val="90000"/>
              </a:lnSpc>
              <a:spcBef>
                <a:spcPts val="0"/>
              </a:spcBef>
              <a:spcAft>
                <a:spcPts val="0"/>
              </a:spcAft>
              <a:buClr>
                <a:schemeClr val="lt1"/>
              </a:buClr>
              <a:buSzPts val="3300"/>
              <a:buFont typeface="Calibri"/>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solidFill>
                  <a:srgbClr val="D8D8D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3" name="Google Shape;53;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solidFill>
                  <a:srgbClr val="D8D8D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sz="900">
                <a:solidFill>
                  <a:srgbClr val="D8D8D8"/>
                </a:solidFill>
                <a:latin typeface="Calibri"/>
                <a:ea typeface="Calibri"/>
                <a:cs typeface="Calibri"/>
                <a:sym typeface="Calibri"/>
              </a:defRPr>
            </a:lvl1pPr>
            <a:lvl2pPr indent="0" lvl="1" marL="0" rtl="0" algn="r">
              <a:spcBef>
                <a:spcPts val="0"/>
              </a:spcBef>
              <a:buNone/>
              <a:defRPr sz="900">
                <a:solidFill>
                  <a:srgbClr val="D8D8D8"/>
                </a:solidFill>
                <a:latin typeface="Calibri"/>
                <a:ea typeface="Calibri"/>
                <a:cs typeface="Calibri"/>
                <a:sym typeface="Calibri"/>
              </a:defRPr>
            </a:lvl2pPr>
            <a:lvl3pPr indent="0" lvl="2" marL="0" rtl="0" algn="r">
              <a:spcBef>
                <a:spcPts val="0"/>
              </a:spcBef>
              <a:buNone/>
              <a:defRPr sz="900">
                <a:solidFill>
                  <a:srgbClr val="D8D8D8"/>
                </a:solidFill>
                <a:latin typeface="Calibri"/>
                <a:ea typeface="Calibri"/>
                <a:cs typeface="Calibri"/>
                <a:sym typeface="Calibri"/>
              </a:defRPr>
            </a:lvl3pPr>
            <a:lvl4pPr indent="0" lvl="3" marL="0" rtl="0" algn="r">
              <a:spcBef>
                <a:spcPts val="0"/>
              </a:spcBef>
              <a:buNone/>
              <a:defRPr sz="900">
                <a:solidFill>
                  <a:srgbClr val="D8D8D8"/>
                </a:solidFill>
                <a:latin typeface="Calibri"/>
                <a:ea typeface="Calibri"/>
                <a:cs typeface="Calibri"/>
                <a:sym typeface="Calibri"/>
              </a:defRPr>
            </a:lvl4pPr>
            <a:lvl5pPr indent="0" lvl="4" marL="0" rtl="0" algn="r">
              <a:spcBef>
                <a:spcPts val="0"/>
              </a:spcBef>
              <a:buNone/>
              <a:defRPr sz="900">
                <a:solidFill>
                  <a:srgbClr val="D8D8D8"/>
                </a:solidFill>
                <a:latin typeface="Calibri"/>
                <a:ea typeface="Calibri"/>
                <a:cs typeface="Calibri"/>
                <a:sym typeface="Calibri"/>
              </a:defRPr>
            </a:lvl5pPr>
            <a:lvl6pPr indent="0" lvl="5" marL="0" rtl="0" algn="r">
              <a:spcBef>
                <a:spcPts val="0"/>
              </a:spcBef>
              <a:buNone/>
              <a:defRPr sz="900">
                <a:solidFill>
                  <a:srgbClr val="D8D8D8"/>
                </a:solidFill>
                <a:latin typeface="Calibri"/>
                <a:ea typeface="Calibri"/>
                <a:cs typeface="Calibri"/>
                <a:sym typeface="Calibri"/>
              </a:defRPr>
            </a:lvl6pPr>
            <a:lvl7pPr indent="0" lvl="6" marL="0" rtl="0" algn="r">
              <a:spcBef>
                <a:spcPts val="0"/>
              </a:spcBef>
              <a:buNone/>
              <a:defRPr sz="900">
                <a:solidFill>
                  <a:srgbClr val="D8D8D8"/>
                </a:solidFill>
                <a:latin typeface="Calibri"/>
                <a:ea typeface="Calibri"/>
                <a:cs typeface="Calibri"/>
                <a:sym typeface="Calibri"/>
              </a:defRPr>
            </a:lvl7pPr>
            <a:lvl8pPr indent="0" lvl="7" marL="0" rtl="0" algn="r">
              <a:spcBef>
                <a:spcPts val="0"/>
              </a:spcBef>
              <a:buNone/>
              <a:defRPr sz="900">
                <a:solidFill>
                  <a:srgbClr val="D8D8D8"/>
                </a:solidFill>
                <a:latin typeface="Calibri"/>
                <a:ea typeface="Calibri"/>
                <a:cs typeface="Calibri"/>
                <a:sym typeface="Calibri"/>
              </a:defRPr>
            </a:lvl8pPr>
            <a:lvl9pPr indent="0" lvl="8" marL="0" rtl="0" algn="r">
              <a:spcBef>
                <a:spcPts val="0"/>
              </a:spcBef>
              <a:buNone/>
              <a:defRPr sz="900">
                <a:solidFill>
                  <a:srgbClr val="D8D8D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6.png"/><Relationship Id="rId6"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9.png"/><Relationship Id="rId6" Type="http://schemas.openxmlformats.org/officeDocument/2006/relationships/image" Target="../media/image3.png"/><Relationship Id="rId7"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1290150" y="3115275"/>
            <a:ext cx="6563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sz="3000">
                <a:solidFill>
                  <a:schemeClr val="lt2"/>
                </a:solidFill>
              </a:rPr>
              <a:t>Aerocom System 2</a:t>
            </a:r>
            <a:endParaRPr b="1" sz="3000">
              <a:solidFill>
                <a:schemeClr val="lt2"/>
              </a:solidFill>
            </a:endParaRPr>
          </a:p>
        </p:txBody>
      </p:sp>
      <p:cxnSp>
        <p:nvCxnSpPr>
          <p:cNvPr id="60" name="Google Shape;60;p14"/>
          <p:cNvCxnSpPr/>
          <p:nvPr/>
        </p:nvCxnSpPr>
        <p:spPr>
          <a:xfrm>
            <a:off x="499000" y="3748875"/>
            <a:ext cx="8175900" cy="12900"/>
          </a:xfrm>
          <a:prstGeom prst="straightConnector1">
            <a:avLst/>
          </a:prstGeom>
          <a:noFill/>
          <a:ln cap="flat" cmpd="sng" w="9525">
            <a:solidFill>
              <a:schemeClr val="accent3"/>
            </a:solidFill>
            <a:prstDash val="solid"/>
            <a:round/>
            <a:headEnd len="med" w="med" type="none"/>
            <a:tailEnd len="med" w="med" type="none"/>
          </a:ln>
        </p:spPr>
      </p:cxnSp>
      <p:sp>
        <p:nvSpPr>
          <p:cNvPr id="61" name="Google Shape;61;p14"/>
          <p:cNvSpPr txBox="1"/>
          <p:nvPr/>
        </p:nvSpPr>
        <p:spPr>
          <a:xfrm>
            <a:off x="2883150" y="3889600"/>
            <a:ext cx="3377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a:solidFill>
                  <a:schemeClr val="lt2"/>
                </a:solidFill>
              </a:rPr>
              <a:t>Alessio Di Ricco</a:t>
            </a:r>
            <a:endParaRPr>
              <a:solidFill>
                <a:schemeClr val="lt2"/>
              </a:solidFill>
            </a:endParaRPr>
          </a:p>
          <a:p>
            <a:pPr indent="0" lvl="0" marL="0" rtl="0" algn="ctr">
              <a:spcBef>
                <a:spcPts val="0"/>
              </a:spcBef>
              <a:spcAft>
                <a:spcPts val="0"/>
              </a:spcAft>
              <a:buNone/>
            </a:pPr>
            <a:r>
              <a:rPr lang="it">
                <a:solidFill>
                  <a:schemeClr val="lt2"/>
                </a:solidFill>
              </a:rPr>
              <a:t>Edoardo Geraci</a:t>
            </a:r>
            <a:endParaRPr>
              <a:solidFill>
                <a:schemeClr val="lt2"/>
              </a:solidFill>
            </a:endParaRPr>
          </a:p>
          <a:p>
            <a:pPr indent="0" lvl="0" marL="0" rtl="0" algn="ctr">
              <a:spcBef>
                <a:spcPts val="0"/>
              </a:spcBef>
              <a:spcAft>
                <a:spcPts val="0"/>
              </a:spcAft>
              <a:buNone/>
            </a:pPr>
            <a:r>
              <a:rPr lang="it">
                <a:solidFill>
                  <a:schemeClr val="lt2"/>
                </a:solidFill>
              </a:rPr>
              <a:t>Mariella Melechì</a:t>
            </a:r>
            <a:endParaRPr>
              <a:solidFill>
                <a:schemeClr val="lt2"/>
              </a:solidFill>
            </a:endParaRPr>
          </a:p>
        </p:txBody>
      </p:sp>
      <p:pic>
        <p:nvPicPr>
          <p:cNvPr id="62" name="Google Shape;62;p14"/>
          <p:cNvPicPr preferRelativeResize="0"/>
          <p:nvPr/>
        </p:nvPicPr>
        <p:blipFill>
          <a:blip r:embed="rId3">
            <a:alphaModFix/>
          </a:blip>
          <a:stretch>
            <a:fillRect/>
          </a:stretch>
        </p:blipFill>
        <p:spPr>
          <a:xfrm>
            <a:off x="3209350" y="304800"/>
            <a:ext cx="2725309" cy="2810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nvSpPr>
        <p:spPr>
          <a:xfrm>
            <a:off x="500039" y="2700713"/>
            <a:ext cx="2573100" cy="238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100"/>
          </a:p>
        </p:txBody>
      </p:sp>
      <p:sp>
        <p:nvSpPr>
          <p:cNvPr id="166" name="Google Shape;166;p23"/>
          <p:cNvSpPr txBox="1"/>
          <p:nvPr/>
        </p:nvSpPr>
        <p:spPr>
          <a:xfrm>
            <a:off x="499000" y="313225"/>
            <a:ext cx="6563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3000">
                <a:solidFill>
                  <a:schemeClr val="lt2"/>
                </a:solidFill>
              </a:rPr>
              <a:t>Conclusion</a:t>
            </a:r>
            <a:endParaRPr b="1" sz="3000">
              <a:solidFill>
                <a:schemeClr val="lt2"/>
              </a:solidFill>
            </a:endParaRPr>
          </a:p>
        </p:txBody>
      </p:sp>
      <p:cxnSp>
        <p:nvCxnSpPr>
          <p:cNvPr id="167" name="Google Shape;167;p23"/>
          <p:cNvCxnSpPr/>
          <p:nvPr/>
        </p:nvCxnSpPr>
        <p:spPr>
          <a:xfrm>
            <a:off x="499000" y="959725"/>
            <a:ext cx="8175900" cy="12900"/>
          </a:xfrm>
          <a:prstGeom prst="straightConnector1">
            <a:avLst/>
          </a:prstGeom>
          <a:noFill/>
          <a:ln cap="flat" cmpd="sng" w="9525">
            <a:solidFill>
              <a:schemeClr val="accent3"/>
            </a:solidFill>
            <a:prstDash val="solid"/>
            <a:round/>
            <a:headEnd len="med" w="med" type="none"/>
            <a:tailEnd len="med" w="med" type="none"/>
          </a:ln>
        </p:spPr>
      </p:cxnSp>
      <p:sp>
        <p:nvSpPr>
          <p:cNvPr id="168" name="Google Shape;168;p23"/>
          <p:cNvSpPr txBox="1"/>
          <p:nvPr/>
        </p:nvSpPr>
        <p:spPr>
          <a:xfrm>
            <a:off x="473400" y="1151525"/>
            <a:ext cx="8175900" cy="25860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Clr>
                <a:schemeClr val="dk1"/>
              </a:buClr>
              <a:buSzPts val="1100"/>
              <a:buFont typeface="Arial"/>
              <a:buNone/>
            </a:pPr>
            <a:r>
              <a:rPr lang="it">
                <a:solidFill>
                  <a:schemeClr val="lt1"/>
                </a:solidFill>
              </a:rPr>
              <a:t>We can conclude that the choice between the two implementations is mostly influenced by the value of </a:t>
            </a:r>
            <a:r>
              <a:rPr i="1" lang="it">
                <a:solidFill>
                  <a:schemeClr val="lt1"/>
                </a:solidFill>
              </a:rPr>
              <a:t>nDL</a:t>
            </a:r>
            <a:r>
              <a:rPr lang="it">
                <a:solidFill>
                  <a:schemeClr val="lt1"/>
                </a:solidFill>
              </a:rPr>
              <a:t> and </a:t>
            </a:r>
            <a:r>
              <a:rPr i="1" lang="it">
                <a:solidFill>
                  <a:schemeClr val="lt1"/>
                </a:solidFill>
              </a:rPr>
              <a:t>X%</a:t>
            </a:r>
            <a:r>
              <a:rPr lang="it">
                <a:solidFill>
                  <a:schemeClr val="lt1"/>
                </a:solidFill>
              </a:rPr>
              <a:t>. </a:t>
            </a:r>
            <a:endParaRPr>
              <a:solidFill>
                <a:schemeClr val="lt1"/>
              </a:solidFill>
            </a:endParaRPr>
          </a:p>
          <a:p>
            <a:pPr indent="0" lvl="0" marL="0" rtl="0" algn="l">
              <a:spcBef>
                <a:spcPts val="1200"/>
              </a:spcBef>
              <a:spcAft>
                <a:spcPts val="0"/>
              </a:spcAft>
              <a:buNone/>
            </a:pPr>
            <a:r>
              <a:rPr lang="it">
                <a:solidFill>
                  <a:schemeClr val="lt1"/>
                </a:solidFill>
              </a:rPr>
              <a:t>To achieve better performance in monitored mode, compared to the unmonitored one, given that     nDL = 15, a</a:t>
            </a:r>
            <a:r>
              <a:rPr i="1" lang="it">
                <a:solidFill>
                  <a:schemeClr val="lt1"/>
                </a:solidFill>
              </a:rPr>
              <a:t> </a:t>
            </a:r>
            <a:r>
              <a:rPr lang="it">
                <a:solidFill>
                  <a:schemeClr val="lt1"/>
                </a:solidFill>
              </a:rPr>
              <a:t>malus lower than the 30% of the </a:t>
            </a:r>
            <a:r>
              <a:rPr i="1" lang="it">
                <a:solidFill>
                  <a:schemeClr val="lt1"/>
                </a:solidFill>
              </a:rPr>
              <a:t>DL</a:t>
            </a:r>
            <a:r>
              <a:rPr lang="it">
                <a:solidFill>
                  <a:schemeClr val="lt1"/>
                </a:solidFill>
              </a:rPr>
              <a:t> capacity is needed. Otherwise the system wastes more capacity monitoring than the one it gains by selecting the optimal </a:t>
            </a:r>
            <a:r>
              <a:rPr i="1" lang="it">
                <a:solidFill>
                  <a:schemeClr val="lt1"/>
                </a:solidFill>
              </a:rPr>
              <a:t>DL</a:t>
            </a:r>
            <a:r>
              <a:rPr lang="it">
                <a:solidFill>
                  <a:schemeClr val="lt1"/>
                </a:solidFill>
              </a:rPr>
              <a:t>. </a:t>
            </a:r>
            <a:endParaRPr>
              <a:solidFill>
                <a:schemeClr val="lt1"/>
              </a:solidFill>
            </a:endParaRPr>
          </a:p>
          <a:p>
            <a:pPr indent="0" lvl="0" marL="0" rtl="0" algn="l">
              <a:spcBef>
                <a:spcPts val="1200"/>
              </a:spcBef>
              <a:spcAft>
                <a:spcPts val="0"/>
              </a:spcAft>
              <a:buClr>
                <a:schemeClr val="dk1"/>
              </a:buClr>
              <a:buSzPts val="1100"/>
              <a:buFont typeface="Arial"/>
              <a:buNone/>
            </a:pPr>
            <a:r>
              <a:rPr lang="it">
                <a:solidFill>
                  <a:schemeClr val="lt1"/>
                </a:solidFill>
              </a:rPr>
              <a:t>With lower values of </a:t>
            </a:r>
            <a:r>
              <a:rPr i="1" lang="it">
                <a:solidFill>
                  <a:schemeClr val="lt1"/>
                </a:solidFill>
              </a:rPr>
              <a:t>nDL</a:t>
            </a:r>
            <a:r>
              <a:rPr lang="it">
                <a:solidFill>
                  <a:schemeClr val="lt1"/>
                </a:solidFill>
              </a:rPr>
              <a:t>, there’s no gain at all in using a monitored system, even with a malus of only 10% of the transmission capacity. </a:t>
            </a:r>
            <a:endParaRPr>
              <a:solidFill>
                <a:schemeClr val="lt1"/>
              </a:solidFill>
            </a:endParaRPr>
          </a:p>
          <a:p>
            <a:pPr indent="0" lvl="0" marL="0" rtl="0" algn="l">
              <a:spcBef>
                <a:spcPts val="1200"/>
              </a:spcBef>
              <a:spcAft>
                <a:spcPts val="1200"/>
              </a:spcAft>
              <a:buClr>
                <a:schemeClr val="dk1"/>
              </a:buClr>
              <a:buSzPts val="1100"/>
              <a:buFont typeface="Arial"/>
              <a:buNone/>
            </a:pPr>
            <a:r>
              <a:rPr lang="it">
                <a:solidFill>
                  <a:schemeClr val="lt1"/>
                </a:solidFill>
              </a:rPr>
              <a:t>The simulated system was built using the infinite queue abstraction, but, with a malus below 30%, the queue stabilizes around a size of  4 packets.</a:t>
            </a:r>
            <a:endParaRPr>
              <a:solidFill>
                <a:schemeClr val="lt2"/>
              </a:solidFill>
            </a:endParaRPr>
          </a:p>
        </p:txBody>
      </p:sp>
      <p:sp>
        <p:nvSpPr>
          <p:cNvPr id="169" name="Google Shape;169;p23"/>
          <p:cNvSpPr/>
          <p:nvPr/>
        </p:nvSpPr>
        <p:spPr>
          <a:xfrm>
            <a:off x="356500" y="1055100"/>
            <a:ext cx="8460900" cy="2682300"/>
          </a:xfrm>
          <a:prstGeom prst="roundRect">
            <a:avLst>
              <a:gd fmla="val 4930" name="adj"/>
            </a:avLst>
          </a:prstGeom>
          <a:noFill/>
          <a:ln cap="flat" cmpd="sng" w="127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499000" y="313225"/>
            <a:ext cx="6563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3000">
                <a:solidFill>
                  <a:schemeClr val="lt2"/>
                </a:solidFill>
              </a:rPr>
              <a:t>Modelling</a:t>
            </a:r>
            <a:endParaRPr b="1" sz="3000">
              <a:solidFill>
                <a:schemeClr val="lt2"/>
              </a:solidFill>
            </a:endParaRPr>
          </a:p>
        </p:txBody>
      </p:sp>
      <p:cxnSp>
        <p:nvCxnSpPr>
          <p:cNvPr id="68" name="Google Shape;68;p15"/>
          <p:cNvCxnSpPr/>
          <p:nvPr/>
        </p:nvCxnSpPr>
        <p:spPr>
          <a:xfrm>
            <a:off x="499000" y="959725"/>
            <a:ext cx="8175900" cy="12900"/>
          </a:xfrm>
          <a:prstGeom prst="straightConnector1">
            <a:avLst/>
          </a:prstGeom>
          <a:noFill/>
          <a:ln cap="flat" cmpd="sng" w="9525">
            <a:solidFill>
              <a:schemeClr val="accent3"/>
            </a:solidFill>
            <a:prstDash val="solid"/>
            <a:round/>
            <a:headEnd len="med" w="med" type="none"/>
            <a:tailEnd len="med" w="med" type="none"/>
          </a:ln>
        </p:spPr>
      </p:cxnSp>
      <p:sp>
        <p:nvSpPr>
          <p:cNvPr id="69" name="Google Shape;69;p15"/>
          <p:cNvSpPr txBox="1"/>
          <p:nvPr/>
        </p:nvSpPr>
        <p:spPr>
          <a:xfrm>
            <a:off x="619275" y="184415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txBox="1"/>
          <p:nvPr/>
        </p:nvSpPr>
        <p:spPr>
          <a:xfrm>
            <a:off x="4428650" y="1340800"/>
            <a:ext cx="4004700" cy="2493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lt2"/>
              </a:buClr>
              <a:buSzPts val="1200"/>
              <a:buChar char="●"/>
            </a:pPr>
            <a:r>
              <a:rPr b="1" lang="it" sz="1200">
                <a:solidFill>
                  <a:schemeClr val="lt2"/>
                </a:solidFill>
              </a:rPr>
              <a:t>Aircraft (AC)</a:t>
            </a:r>
            <a:r>
              <a:rPr lang="it" sz="1200">
                <a:solidFill>
                  <a:schemeClr val="lt2"/>
                </a:solidFill>
              </a:rPr>
              <a:t>: Main module of the analysis composed of:</a:t>
            </a:r>
            <a:endParaRPr sz="1200">
              <a:solidFill>
                <a:schemeClr val="lt2"/>
              </a:solidFill>
            </a:endParaRPr>
          </a:p>
          <a:p>
            <a:pPr indent="-304800" lvl="1" marL="914400" rtl="0" algn="l">
              <a:lnSpc>
                <a:spcPct val="115000"/>
              </a:lnSpc>
              <a:spcBef>
                <a:spcPts val="0"/>
              </a:spcBef>
              <a:spcAft>
                <a:spcPts val="0"/>
              </a:spcAft>
              <a:buClr>
                <a:schemeClr val="lt2"/>
              </a:buClr>
              <a:buSzPts val="1200"/>
              <a:buChar char="○"/>
            </a:pPr>
            <a:r>
              <a:rPr b="1" lang="it" sz="1200">
                <a:solidFill>
                  <a:schemeClr val="lt2"/>
                </a:solidFill>
              </a:rPr>
              <a:t>Packet Generator</a:t>
            </a:r>
            <a:endParaRPr sz="1200">
              <a:solidFill>
                <a:schemeClr val="lt2"/>
              </a:solidFill>
            </a:endParaRPr>
          </a:p>
          <a:p>
            <a:pPr indent="-304800" lvl="1" marL="914400" rtl="0" algn="l">
              <a:lnSpc>
                <a:spcPct val="115000"/>
              </a:lnSpc>
              <a:spcBef>
                <a:spcPts val="0"/>
              </a:spcBef>
              <a:spcAft>
                <a:spcPts val="0"/>
              </a:spcAft>
              <a:buClr>
                <a:schemeClr val="lt2"/>
              </a:buClr>
              <a:buSzPts val="1200"/>
              <a:buChar char="○"/>
            </a:pPr>
            <a:r>
              <a:rPr b="1" lang="it" sz="1200">
                <a:solidFill>
                  <a:schemeClr val="lt2"/>
                </a:solidFill>
              </a:rPr>
              <a:t>Link Selector</a:t>
            </a:r>
            <a:endParaRPr sz="1200">
              <a:solidFill>
                <a:schemeClr val="lt2"/>
              </a:solidFill>
            </a:endParaRPr>
          </a:p>
          <a:p>
            <a:pPr indent="-304800" lvl="0" marL="457200" rtl="0" algn="l">
              <a:lnSpc>
                <a:spcPct val="115000"/>
              </a:lnSpc>
              <a:spcBef>
                <a:spcPts val="0"/>
              </a:spcBef>
              <a:spcAft>
                <a:spcPts val="0"/>
              </a:spcAft>
              <a:buClr>
                <a:schemeClr val="lt2"/>
              </a:buClr>
              <a:buSzPts val="1200"/>
              <a:buChar char="●"/>
            </a:pPr>
            <a:r>
              <a:rPr b="1" lang="it" sz="1200">
                <a:solidFill>
                  <a:schemeClr val="lt2"/>
                </a:solidFill>
              </a:rPr>
              <a:t>Data Link (DL)</a:t>
            </a:r>
            <a:r>
              <a:rPr lang="it" sz="1200">
                <a:solidFill>
                  <a:schemeClr val="lt2"/>
                </a:solidFill>
              </a:rPr>
              <a:t>: A DL is the link between ACs and the CT. There is a fixed number of DLs available to all the ACs. </a:t>
            </a:r>
            <a:endParaRPr sz="1200">
              <a:solidFill>
                <a:schemeClr val="lt2"/>
              </a:solidFill>
            </a:endParaRPr>
          </a:p>
          <a:p>
            <a:pPr indent="-304800" lvl="0" marL="457200" rtl="0" algn="l">
              <a:lnSpc>
                <a:spcPct val="115000"/>
              </a:lnSpc>
              <a:spcBef>
                <a:spcPts val="0"/>
              </a:spcBef>
              <a:spcAft>
                <a:spcPts val="0"/>
              </a:spcAft>
              <a:buClr>
                <a:schemeClr val="lt2"/>
              </a:buClr>
              <a:buSzPts val="1200"/>
              <a:buChar char="●"/>
            </a:pPr>
            <a:r>
              <a:rPr b="1" lang="it" sz="1200">
                <a:solidFill>
                  <a:schemeClr val="lt2"/>
                </a:solidFill>
              </a:rPr>
              <a:t>Control Tower (CT)</a:t>
            </a:r>
            <a:r>
              <a:rPr lang="it" sz="1200">
                <a:solidFill>
                  <a:schemeClr val="lt2"/>
                </a:solidFill>
              </a:rPr>
              <a:t>: Receives packets and drops them. </a:t>
            </a:r>
            <a:endParaRPr sz="1200">
              <a:solidFill>
                <a:schemeClr val="lt2"/>
              </a:solidFill>
            </a:endParaRPr>
          </a:p>
          <a:p>
            <a:pPr indent="-304800" lvl="0" marL="457200" rtl="0" algn="l">
              <a:lnSpc>
                <a:spcPct val="115000"/>
              </a:lnSpc>
              <a:spcBef>
                <a:spcPts val="0"/>
              </a:spcBef>
              <a:spcAft>
                <a:spcPts val="0"/>
              </a:spcAft>
              <a:buClr>
                <a:schemeClr val="lt2"/>
              </a:buClr>
              <a:buSzPts val="1200"/>
              <a:buChar char="●"/>
            </a:pPr>
            <a:r>
              <a:rPr b="1" lang="it" sz="1200">
                <a:solidFill>
                  <a:schemeClr val="lt2"/>
                </a:solidFill>
              </a:rPr>
              <a:t>Packet</a:t>
            </a:r>
            <a:r>
              <a:rPr lang="it" sz="1200">
                <a:solidFill>
                  <a:schemeClr val="lt2"/>
                </a:solidFill>
              </a:rPr>
              <a:t>: Created by the packet generator, it’s sent to the CT.</a:t>
            </a:r>
            <a:endParaRPr>
              <a:solidFill>
                <a:schemeClr val="lt2"/>
              </a:solidFill>
            </a:endParaRPr>
          </a:p>
        </p:txBody>
      </p:sp>
      <p:sp>
        <p:nvSpPr>
          <p:cNvPr id="71" name="Google Shape;71;p15"/>
          <p:cNvSpPr/>
          <p:nvPr/>
        </p:nvSpPr>
        <p:spPr>
          <a:xfrm>
            <a:off x="4475600" y="1266600"/>
            <a:ext cx="3910800" cy="2610300"/>
          </a:xfrm>
          <a:prstGeom prst="roundRect">
            <a:avLst>
              <a:gd fmla="val 4930" name="adj"/>
            </a:avLst>
          </a:prstGeom>
          <a:noFill/>
          <a:ln cap="flat" cmpd="sng" w="127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solidFill>
                <a:schemeClr val="lt1"/>
              </a:solidFill>
              <a:latin typeface="Calibri"/>
              <a:ea typeface="Calibri"/>
              <a:cs typeface="Calibri"/>
              <a:sym typeface="Calibri"/>
            </a:endParaRPr>
          </a:p>
        </p:txBody>
      </p:sp>
      <p:pic>
        <p:nvPicPr>
          <p:cNvPr id="72" name="Google Shape;72;p15"/>
          <p:cNvPicPr preferRelativeResize="0"/>
          <p:nvPr/>
        </p:nvPicPr>
        <p:blipFill>
          <a:blip r:embed="rId3">
            <a:alphaModFix/>
          </a:blip>
          <a:stretch>
            <a:fillRect/>
          </a:stretch>
        </p:blipFill>
        <p:spPr>
          <a:xfrm>
            <a:off x="499000" y="1282450"/>
            <a:ext cx="3828175" cy="35112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499000" y="313225"/>
            <a:ext cx="6563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3000">
                <a:solidFill>
                  <a:schemeClr val="lt2"/>
                </a:solidFill>
              </a:rPr>
              <a:t>Main model informations</a:t>
            </a:r>
            <a:endParaRPr b="1" sz="3000">
              <a:solidFill>
                <a:schemeClr val="lt2"/>
              </a:solidFill>
            </a:endParaRPr>
          </a:p>
        </p:txBody>
      </p:sp>
      <p:cxnSp>
        <p:nvCxnSpPr>
          <p:cNvPr id="78" name="Google Shape;78;p16"/>
          <p:cNvCxnSpPr/>
          <p:nvPr/>
        </p:nvCxnSpPr>
        <p:spPr>
          <a:xfrm>
            <a:off x="499000" y="959725"/>
            <a:ext cx="8175900" cy="12900"/>
          </a:xfrm>
          <a:prstGeom prst="straightConnector1">
            <a:avLst/>
          </a:prstGeom>
          <a:noFill/>
          <a:ln cap="flat" cmpd="sng" w="9525">
            <a:solidFill>
              <a:schemeClr val="accent3"/>
            </a:solidFill>
            <a:prstDash val="solid"/>
            <a:round/>
            <a:headEnd len="med" w="med" type="none"/>
            <a:tailEnd len="med" w="med" type="none"/>
          </a:ln>
        </p:spPr>
      </p:cxnSp>
      <p:sp>
        <p:nvSpPr>
          <p:cNvPr id="79" name="Google Shape;79;p16"/>
          <p:cNvSpPr txBox="1"/>
          <p:nvPr/>
        </p:nvSpPr>
        <p:spPr>
          <a:xfrm>
            <a:off x="667025" y="1381825"/>
            <a:ext cx="3275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rPr>
              <a:t>Main factors:</a:t>
            </a:r>
            <a:endParaRPr>
              <a:solidFill>
                <a:schemeClr val="lt2"/>
              </a:solidFill>
            </a:endParaRPr>
          </a:p>
          <a:p>
            <a:pPr indent="-317500" lvl="0" marL="457200" rtl="0" algn="l">
              <a:spcBef>
                <a:spcPts val="0"/>
              </a:spcBef>
              <a:spcAft>
                <a:spcPts val="0"/>
              </a:spcAft>
              <a:buClr>
                <a:schemeClr val="lt2"/>
              </a:buClr>
              <a:buSzPts val="1400"/>
              <a:buChar char="●"/>
            </a:pPr>
            <a:r>
              <a:rPr lang="it">
                <a:solidFill>
                  <a:schemeClr val="lt2"/>
                </a:solidFill>
              </a:rPr>
              <a:t>Capacity malus: X;</a:t>
            </a:r>
            <a:endParaRPr>
              <a:solidFill>
                <a:schemeClr val="lt2"/>
              </a:solidFill>
            </a:endParaRPr>
          </a:p>
          <a:p>
            <a:pPr indent="-317500" lvl="0" marL="457200" rtl="0" algn="l">
              <a:spcBef>
                <a:spcPts val="0"/>
              </a:spcBef>
              <a:spcAft>
                <a:spcPts val="0"/>
              </a:spcAft>
              <a:buClr>
                <a:schemeClr val="lt2"/>
              </a:buClr>
              <a:buSzPts val="1400"/>
              <a:buChar char="●"/>
            </a:pPr>
            <a:r>
              <a:rPr lang="it">
                <a:solidFill>
                  <a:schemeClr val="lt2"/>
                </a:solidFill>
              </a:rPr>
              <a:t>Number of aircrafts: nAC;</a:t>
            </a:r>
            <a:endParaRPr>
              <a:solidFill>
                <a:schemeClr val="lt2"/>
              </a:solidFill>
            </a:endParaRPr>
          </a:p>
          <a:p>
            <a:pPr indent="-317500" lvl="0" marL="457200" rtl="0" algn="l">
              <a:spcBef>
                <a:spcPts val="0"/>
              </a:spcBef>
              <a:spcAft>
                <a:spcPts val="0"/>
              </a:spcAft>
              <a:buClr>
                <a:schemeClr val="lt2"/>
              </a:buClr>
              <a:buSzPts val="1400"/>
              <a:buChar char="●"/>
            </a:pPr>
            <a:r>
              <a:rPr lang="it">
                <a:solidFill>
                  <a:schemeClr val="lt2"/>
                </a:solidFill>
              </a:rPr>
              <a:t>Mean packet generation: kMean;</a:t>
            </a:r>
            <a:endParaRPr>
              <a:solidFill>
                <a:schemeClr val="lt2"/>
              </a:solidFill>
            </a:endParaRPr>
          </a:p>
        </p:txBody>
      </p:sp>
      <p:sp>
        <p:nvSpPr>
          <p:cNvPr id="80" name="Google Shape;80;p16"/>
          <p:cNvSpPr txBox="1"/>
          <p:nvPr/>
        </p:nvSpPr>
        <p:spPr>
          <a:xfrm>
            <a:off x="3808225" y="1381825"/>
            <a:ext cx="5031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2"/>
              </a:solidFill>
            </a:endParaRPr>
          </a:p>
          <a:p>
            <a:pPr indent="-317500" lvl="0" marL="457200" rtl="0" algn="l">
              <a:spcBef>
                <a:spcPts val="0"/>
              </a:spcBef>
              <a:spcAft>
                <a:spcPts val="0"/>
              </a:spcAft>
              <a:buClr>
                <a:schemeClr val="lt2"/>
              </a:buClr>
              <a:buSzPts val="1400"/>
              <a:buChar char="●"/>
            </a:pPr>
            <a:r>
              <a:rPr lang="it">
                <a:solidFill>
                  <a:schemeClr val="lt2"/>
                </a:solidFill>
              </a:rPr>
              <a:t>Number of Data Links: nDL;</a:t>
            </a:r>
            <a:endParaRPr>
              <a:solidFill>
                <a:schemeClr val="lt2"/>
              </a:solidFill>
            </a:endParaRPr>
          </a:p>
          <a:p>
            <a:pPr indent="-317500" lvl="0" marL="457200" rtl="0" algn="l">
              <a:spcBef>
                <a:spcPts val="0"/>
              </a:spcBef>
              <a:spcAft>
                <a:spcPts val="0"/>
              </a:spcAft>
              <a:buClr>
                <a:schemeClr val="lt2"/>
              </a:buClr>
              <a:buSzPts val="1400"/>
              <a:buChar char="●"/>
            </a:pPr>
            <a:r>
              <a:rPr lang="it">
                <a:solidFill>
                  <a:schemeClr val="lt2"/>
                </a:solidFill>
              </a:rPr>
              <a:t>Setting capacity time: t;</a:t>
            </a:r>
            <a:endParaRPr>
              <a:solidFill>
                <a:schemeClr val="lt2"/>
              </a:solidFill>
            </a:endParaRPr>
          </a:p>
          <a:p>
            <a:pPr indent="-317500" lvl="0" marL="457200" rtl="0" algn="l">
              <a:spcBef>
                <a:spcPts val="0"/>
              </a:spcBef>
              <a:spcAft>
                <a:spcPts val="0"/>
              </a:spcAft>
              <a:buClr>
                <a:schemeClr val="lt2"/>
              </a:buClr>
              <a:buSzPts val="1400"/>
              <a:buChar char="●"/>
            </a:pPr>
            <a:r>
              <a:rPr lang="it">
                <a:solidFill>
                  <a:schemeClr val="lt2"/>
                </a:solidFill>
              </a:rPr>
              <a:t>Operation mode: monitored, unmonitored.</a:t>
            </a:r>
            <a:endParaRPr>
              <a:solidFill>
                <a:schemeClr val="lt2"/>
              </a:solidFill>
            </a:endParaRPr>
          </a:p>
        </p:txBody>
      </p:sp>
      <p:sp>
        <p:nvSpPr>
          <p:cNvPr id="81" name="Google Shape;81;p16"/>
          <p:cNvSpPr/>
          <p:nvPr/>
        </p:nvSpPr>
        <p:spPr>
          <a:xfrm>
            <a:off x="692625" y="2802050"/>
            <a:ext cx="3115500" cy="1586700"/>
          </a:xfrm>
          <a:prstGeom prst="roundRect">
            <a:avLst>
              <a:gd fmla="val 4930" name="adj"/>
            </a:avLst>
          </a:prstGeom>
          <a:noFill/>
          <a:ln cap="flat" cmpd="sng" w="127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solidFill>
                <a:schemeClr val="lt1"/>
              </a:solidFill>
              <a:latin typeface="Calibri"/>
              <a:ea typeface="Calibri"/>
              <a:cs typeface="Calibri"/>
              <a:sym typeface="Calibri"/>
            </a:endParaRPr>
          </a:p>
        </p:txBody>
      </p:sp>
      <p:sp>
        <p:nvSpPr>
          <p:cNvPr id="82" name="Google Shape;82;p16"/>
          <p:cNvSpPr txBox="1"/>
          <p:nvPr/>
        </p:nvSpPr>
        <p:spPr>
          <a:xfrm>
            <a:off x="692475" y="2802050"/>
            <a:ext cx="3115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lt2"/>
                </a:solidFill>
              </a:rPr>
              <a:t>Assumptions:</a:t>
            </a:r>
            <a:endParaRPr b="1">
              <a:solidFill>
                <a:schemeClr val="lt2"/>
              </a:solidFill>
            </a:endParaRPr>
          </a:p>
          <a:p>
            <a:pPr indent="-317500" lvl="0" marL="457200" rtl="0" algn="l">
              <a:spcBef>
                <a:spcPts val="0"/>
              </a:spcBef>
              <a:spcAft>
                <a:spcPts val="0"/>
              </a:spcAft>
              <a:buClr>
                <a:schemeClr val="lt2"/>
              </a:buClr>
              <a:buSzPts val="1400"/>
              <a:buChar char="●"/>
            </a:pPr>
            <a:r>
              <a:rPr lang="it">
                <a:solidFill>
                  <a:schemeClr val="lt2"/>
                </a:solidFill>
              </a:rPr>
              <a:t>DLs are ideal channels;</a:t>
            </a:r>
            <a:endParaRPr>
              <a:solidFill>
                <a:schemeClr val="lt2"/>
              </a:solidFill>
            </a:endParaRPr>
          </a:p>
          <a:p>
            <a:pPr indent="-317500" lvl="0" marL="457200" rtl="0" algn="l">
              <a:spcBef>
                <a:spcPts val="0"/>
              </a:spcBef>
              <a:spcAft>
                <a:spcPts val="0"/>
              </a:spcAft>
              <a:buClr>
                <a:schemeClr val="lt2"/>
              </a:buClr>
              <a:buSzPts val="1400"/>
              <a:buChar char="●"/>
            </a:pPr>
            <a:r>
              <a:rPr lang="it">
                <a:solidFill>
                  <a:schemeClr val="lt2"/>
                </a:solidFill>
              </a:rPr>
              <a:t>ACs are </a:t>
            </a:r>
            <a:r>
              <a:rPr lang="it">
                <a:solidFill>
                  <a:schemeClr val="lt2"/>
                </a:solidFill>
              </a:rPr>
              <a:t>independent;</a:t>
            </a:r>
            <a:endParaRPr>
              <a:solidFill>
                <a:schemeClr val="lt2"/>
              </a:solidFill>
            </a:endParaRPr>
          </a:p>
          <a:p>
            <a:pPr indent="-317500" lvl="0" marL="457200" rtl="0" algn="l">
              <a:spcBef>
                <a:spcPts val="0"/>
              </a:spcBef>
              <a:spcAft>
                <a:spcPts val="0"/>
              </a:spcAft>
              <a:buClr>
                <a:schemeClr val="lt2"/>
              </a:buClr>
              <a:buSzPts val="1400"/>
              <a:buChar char="●"/>
            </a:pPr>
            <a:r>
              <a:rPr lang="it">
                <a:solidFill>
                  <a:schemeClr val="lt2"/>
                </a:solidFill>
              </a:rPr>
              <a:t>Fixed packet size of 100 byte;</a:t>
            </a:r>
            <a:endParaRPr>
              <a:solidFill>
                <a:schemeClr val="lt2"/>
              </a:solidFill>
            </a:endParaRPr>
          </a:p>
          <a:p>
            <a:pPr indent="-317500" lvl="0" marL="457200" rtl="0" algn="l">
              <a:spcBef>
                <a:spcPts val="0"/>
              </a:spcBef>
              <a:spcAft>
                <a:spcPts val="0"/>
              </a:spcAft>
              <a:buClr>
                <a:schemeClr val="lt2"/>
              </a:buClr>
              <a:buSzPts val="1400"/>
              <a:buChar char="●"/>
            </a:pPr>
            <a:r>
              <a:rPr lang="it">
                <a:solidFill>
                  <a:schemeClr val="lt2"/>
                </a:solidFill>
              </a:rPr>
              <a:t>3 different RNGs;</a:t>
            </a:r>
            <a:endParaRPr>
              <a:solidFill>
                <a:schemeClr val="lt2"/>
              </a:solidFill>
            </a:endParaRPr>
          </a:p>
          <a:p>
            <a:pPr indent="-317500" lvl="0" marL="457200" rtl="0" algn="l">
              <a:spcBef>
                <a:spcPts val="0"/>
              </a:spcBef>
              <a:spcAft>
                <a:spcPts val="0"/>
              </a:spcAft>
              <a:buClr>
                <a:schemeClr val="lt2"/>
              </a:buClr>
              <a:buSzPts val="1400"/>
              <a:buChar char="●"/>
            </a:pPr>
            <a:r>
              <a:rPr lang="it">
                <a:solidFill>
                  <a:schemeClr val="lt2"/>
                </a:solidFill>
              </a:rPr>
              <a:t>Infinite queues.</a:t>
            </a:r>
            <a:endParaRPr>
              <a:solidFill>
                <a:schemeClr val="lt2"/>
              </a:solidFill>
            </a:endParaRPr>
          </a:p>
        </p:txBody>
      </p:sp>
      <p:sp>
        <p:nvSpPr>
          <p:cNvPr id="83" name="Google Shape;83;p16"/>
          <p:cNvSpPr/>
          <p:nvPr/>
        </p:nvSpPr>
        <p:spPr>
          <a:xfrm>
            <a:off x="4766200" y="2802050"/>
            <a:ext cx="3115500" cy="1855200"/>
          </a:xfrm>
          <a:prstGeom prst="roundRect">
            <a:avLst>
              <a:gd fmla="val 4930" name="adj"/>
            </a:avLst>
          </a:prstGeom>
          <a:noFill/>
          <a:ln cap="flat" cmpd="sng" w="127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solidFill>
                <a:schemeClr val="lt1"/>
              </a:solidFill>
              <a:latin typeface="Calibri"/>
              <a:ea typeface="Calibri"/>
              <a:cs typeface="Calibri"/>
              <a:sym typeface="Calibri"/>
            </a:endParaRPr>
          </a:p>
        </p:txBody>
      </p:sp>
      <p:sp>
        <p:nvSpPr>
          <p:cNvPr id="84" name="Google Shape;84;p16"/>
          <p:cNvSpPr txBox="1"/>
          <p:nvPr/>
        </p:nvSpPr>
        <p:spPr>
          <a:xfrm>
            <a:off x="4766050" y="2802050"/>
            <a:ext cx="3115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lt2"/>
                </a:solidFill>
              </a:rPr>
              <a:t>Two modes of operation:</a:t>
            </a:r>
            <a:endParaRPr b="1">
              <a:solidFill>
                <a:schemeClr val="lt2"/>
              </a:solidFill>
            </a:endParaRPr>
          </a:p>
          <a:p>
            <a:pPr indent="-317500" lvl="0" marL="457200" rtl="0" algn="l">
              <a:spcBef>
                <a:spcPts val="0"/>
              </a:spcBef>
              <a:spcAft>
                <a:spcPts val="0"/>
              </a:spcAft>
              <a:buClr>
                <a:schemeClr val="lt2"/>
              </a:buClr>
              <a:buSzPts val="1400"/>
              <a:buChar char="●"/>
            </a:pPr>
            <a:r>
              <a:rPr b="1" lang="it">
                <a:solidFill>
                  <a:schemeClr val="lt2"/>
                </a:solidFill>
              </a:rPr>
              <a:t>Monitored</a:t>
            </a:r>
            <a:r>
              <a:rPr lang="it">
                <a:solidFill>
                  <a:schemeClr val="lt2"/>
                </a:solidFill>
              </a:rPr>
              <a:t>: the Data Link with the highest capacity is selected whenever a new message needs to be sent</a:t>
            </a:r>
            <a:endParaRPr>
              <a:solidFill>
                <a:schemeClr val="lt2"/>
              </a:solidFill>
            </a:endParaRPr>
          </a:p>
          <a:p>
            <a:pPr indent="-317500" lvl="0" marL="457200" rtl="0" algn="l">
              <a:spcBef>
                <a:spcPts val="0"/>
              </a:spcBef>
              <a:spcAft>
                <a:spcPts val="0"/>
              </a:spcAft>
              <a:buClr>
                <a:schemeClr val="lt2"/>
              </a:buClr>
              <a:buSzPts val="1400"/>
              <a:buChar char="●"/>
            </a:pPr>
            <a:r>
              <a:rPr b="1" lang="it">
                <a:solidFill>
                  <a:schemeClr val="lt2"/>
                </a:solidFill>
              </a:rPr>
              <a:t>Unmonitored: </a:t>
            </a:r>
            <a:r>
              <a:rPr lang="it">
                <a:solidFill>
                  <a:schemeClr val="lt2"/>
                </a:solidFill>
              </a:rPr>
              <a:t>At the start of a simulation a random Data Link will be selected</a:t>
            </a:r>
            <a:endParaRPr b="1">
              <a:solidFill>
                <a:schemeClr val="lt2"/>
              </a:solidFill>
            </a:endParaRPr>
          </a:p>
        </p:txBody>
      </p:sp>
      <p:sp>
        <p:nvSpPr>
          <p:cNvPr id="85" name="Google Shape;85;p16"/>
          <p:cNvSpPr/>
          <p:nvPr/>
        </p:nvSpPr>
        <p:spPr>
          <a:xfrm>
            <a:off x="692475" y="1303900"/>
            <a:ext cx="7189200" cy="1338900"/>
          </a:xfrm>
          <a:prstGeom prst="roundRect">
            <a:avLst>
              <a:gd fmla="val 4930" name="adj"/>
            </a:avLst>
          </a:prstGeom>
          <a:noFill/>
          <a:ln cap="flat" cmpd="sng" w="127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nvSpPr>
        <p:spPr>
          <a:xfrm>
            <a:off x="499000" y="313225"/>
            <a:ext cx="6563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3000">
                <a:solidFill>
                  <a:schemeClr val="lt2"/>
                </a:solidFill>
              </a:rPr>
              <a:t>Stability Condition</a:t>
            </a:r>
            <a:endParaRPr b="1" sz="3000">
              <a:solidFill>
                <a:schemeClr val="lt2"/>
              </a:solidFill>
            </a:endParaRPr>
          </a:p>
        </p:txBody>
      </p:sp>
      <p:cxnSp>
        <p:nvCxnSpPr>
          <p:cNvPr id="91" name="Google Shape;91;p17"/>
          <p:cNvCxnSpPr/>
          <p:nvPr/>
        </p:nvCxnSpPr>
        <p:spPr>
          <a:xfrm>
            <a:off x="499000" y="959725"/>
            <a:ext cx="8175900" cy="12900"/>
          </a:xfrm>
          <a:prstGeom prst="straightConnector1">
            <a:avLst/>
          </a:prstGeom>
          <a:noFill/>
          <a:ln cap="flat" cmpd="sng" w="9525">
            <a:solidFill>
              <a:schemeClr val="accent3"/>
            </a:solidFill>
            <a:prstDash val="solid"/>
            <a:round/>
            <a:headEnd len="med" w="med" type="none"/>
            <a:tailEnd len="med" w="med" type="none"/>
          </a:ln>
        </p:spPr>
      </p:cxnSp>
      <p:sp>
        <p:nvSpPr>
          <p:cNvPr id="92" name="Google Shape;92;p17"/>
          <p:cNvSpPr txBox="1"/>
          <p:nvPr/>
        </p:nvSpPr>
        <p:spPr>
          <a:xfrm>
            <a:off x="2883150" y="3889600"/>
            <a:ext cx="3377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chemeClr val="lt2"/>
              </a:solidFill>
            </a:endParaRPr>
          </a:p>
        </p:txBody>
      </p:sp>
      <p:sp>
        <p:nvSpPr>
          <p:cNvPr id="93" name="Google Shape;93;p17"/>
          <p:cNvSpPr txBox="1"/>
          <p:nvPr/>
        </p:nvSpPr>
        <p:spPr>
          <a:xfrm>
            <a:off x="619275" y="184415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txBox="1"/>
          <p:nvPr/>
        </p:nvSpPr>
        <p:spPr>
          <a:xfrm>
            <a:off x="499000" y="1100350"/>
            <a:ext cx="43629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it">
                <a:solidFill>
                  <a:schemeClr val="lt2"/>
                </a:solidFill>
              </a:rPr>
              <a:t>The system is stable for values of kMean &gt; 0.009. The value chosen for the simulation is kMean = 0.05, to avoid any limit condition possible.</a:t>
            </a:r>
            <a:endParaRPr>
              <a:solidFill>
                <a:schemeClr val="lt2"/>
              </a:solidFill>
            </a:endParaRPr>
          </a:p>
        </p:txBody>
      </p:sp>
      <p:sp>
        <p:nvSpPr>
          <p:cNvPr id="95" name="Google Shape;95;p17"/>
          <p:cNvSpPr txBox="1"/>
          <p:nvPr/>
        </p:nvSpPr>
        <p:spPr>
          <a:xfrm>
            <a:off x="5309800" y="1007475"/>
            <a:ext cx="3377700" cy="201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it" sz="1200">
                <a:solidFill>
                  <a:schemeClr val="lt2"/>
                </a:solidFill>
              </a:rPr>
              <a:t>To validate the model, the following test were performed:</a:t>
            </a:r>
            <a:endParaRPr sz="1200">
              <a:solidFill>
                <a:schemeClr val="lt2"/>
              </a:solidFill>
            </a:endParaRPr>
          </a:p>
          <a:p>
            <a:pPr indent="-304800" lvl="0" marL="457200" rtl="0" algn="l">
              <a:lnSpc>
                <a:spcPct val="115000"/>
              </a:lnSpc>
              <a:spcBef>
                <a:spcPts val="1200"/>
              </a:spcBef>
              <a:spcAft>
                <a:spcPts val="0"/>
              </a:spcAft>
              <a:buClr>
                <a:schemeClr val="lt2"/>
              </a:buClr>
              <a:buSzPts val="1200"/>
              <a:buChar char="●"/>
            </a:pPr>
            <a:r>
              <a:rPr lang="it" sz="1200">
                <a:solidFill>
                  <a:schemeClr val="lt2"/>
                </a:solidFill>
              </a:rPr>
              <a:t>Memory analysis</a:t>
            </a:r>
            <a:endParaRPr sz="1200">
              <a:solidFill>
                <a:schemeClr val="lt2"/>
              </a:solidFill>
            </a:endParaRPr>
          </a:p>
          <a:p>
            <a:pPr indent="-304800" lvl="0" marL="457200" rtl="0" algn="l">
              <a:lnSpc>
                <a:spcPct val="115000"/>
              </a:lnSpc>
              <a:spcBef>
                <a:spcPts val="0"/>
              </a:spcBef>
              <a:spcAft>
                <a:spcPts val="0"/>
              </a:spcAft>
              <a:buClr>
                <a:schemeClr val="lt2"/>
              </a:buClr>
              <a:buSzPts val="1200"/>
              <a:buChar char="●"/>
            </a:pPr>
            <a:r>
              <a:rPr lang="it" sz="1200">
                <a:solidFill>
                  <a:schemeClr val="lt2"/>
                </a:solidFill>
              </a:rPr>
              <a:t>Degeneracy test</a:t>
            </a:r>
            <a:endParaRPr sz="1200">
              <a:solidFill>
                <a:schemeClr val="lt2"/>
              </a:solidFill>
            </a:endParaRPr>
          </a:p>
          <a:p>
            <a:pPr indent="-304800" lvl="0" marL="457200" rtl="0" algn="l">
              <a:lnSpc>
                <a:spcPct val="115000"/>
              </a:lnSpc>
              <a:spcBef>
                <a:spcPts val="0"/>
              </a:spcBef>
              <a:spcAft>
                <a:spcPts val="0"/>
              </a:spcAft>
              <a:buClr>
                <a:schemeClr val="lt2"/>
              </a:buClr>
              <a:buSzPts val="1200"/>
              <a:buChar char="●"/>
            </a:pPr>
            <a:r>
              <a:rPr lang="it" sz="1200">
                <a:solidFill>
                  <a:schemeClr val="lt2"/>
                </a:solidFill>
              </a:rPr>
              <a:t>Packet loss test</a:t>
            </a:r>
            <a:endParaRPr sz="1200">
              <a:solidFill>
                <a:schemeClr val="lt2"/>
              </a:solidFill>
            </a:endParaRPr>
          </a:p>
          <a:p>
            <a:pPr indent="-304800" lvl="0" marL="457200" rtl="0" algn="l">
              <a:lnSpc>
                <a:spcPct val="115000"/>
              </a:lnSpc>
              <a:spcBef>
                <a:spcPts val="0"/>
              </a:spcBef>
              <a:spcAft>
                <a:spcPts val="0"/>
              </a:spcAft>
              <a:buClr>
                <a:schemeClr val="lt2"/>
              </a:buClr>
              <a:buSzPts val="1200"/>
              <a:buChar char="●"/>
            </a:pPr>
            <a:r>
              <a:rPr lang="it" sz="1200">
                <a:solidFill>
                  <a:schemeClr val="lt2"/>
                </a:solidFill>
              </a:rPr>
              <a:t>Variation of the number of ACs</a:t>
            </a:r>
            <a:endParaRPr sz="1200">
              <a:solidFill>
                <a:schemeClr val="lt2"/>
              </a:solidFill>
            </a:endParaRPr>
          </a:p>
          <a:p>
            <a:pPr indent="-304800" lvl="0" marL="457200" rtl="0" algn="l">
              <a:lnSpc>
                <a:spcPct val="115000"/>
              </a:lnSpc>
              <a:spcBef>
                <a:spcPts val="0"/>
              </a:spcBef>
              <a:spcAft>
                <a:spcPts val="0"/>
              </a:spcAft>
              <a:buClr>
                <a:schemeClr val="lt2"/>
              </a:buClr>
              <a:buSzPts val="1200"/>
              <a:buChar char="●"/>
            </a:pPr>
            <a:r>
              <a:rPr lang="it" sz="1200">
                <a:solidFill>
                  <a:schemeClr val="lt2"/>
                </a:solidFill>
              </a:rPr>
              <a:t>Continuity test</a:t>
            </a:r>
            <a:endParaRPr sz="1200">
              <a:solidFill>
                <a:schemeClr val="lt2"/>
              </a:solidFill>
            </a:endParaRPr>
          </a:p>
          <a:p>
            <a:pPr indent="-304800" lvl="0" marL="457200" rtl="0" algn="l">
              <a:lnSpc>
                <a:spcPct val="115000"/>
              </a:lnSpc>
              <a:spcBef>
                <a:spcPts val="0"/>
              </a:spcBef>
              <a:spcAft>
                <a:spcPts val="0"/>
              </a:spcAft>
              <a:buClr>
                <a:schemeClr val="lt2"/>
              </a:buClr>
              <a:buSzPts val="1200"/>
              <a:buChar char="●"/>
            </a:pPr>
            <a:r>
              <a:rPr lang="it" sz="1200">
                <a:solidFill>
                  <a:schemeClr val="lt2"/>
                </a:solidFill>
              </a:rPr>
              <a:t>Little’s law test</a:t>
            </a:r>
            <a:endParaRPr sz="1200">
              <a:solidFill>
                <a:schemeClr val="lt2"/>
              </a:solidFill>
            </a:endParaRPr>
          </a:p>
        </p:txBody>
      </p:sp>
      <p:graphicFrame>
        <p:nvGraphicFramePr>
          <p:cNvPr id="96" name="Google Shape;96;p17"/>
          <p:cNvGraphicFramePr/>
          <p:nvPr/>
        </p:nvGraphicFramePr>
        <p:xfrm>
          <a:off x="5309800" y="3052615"/>
          <a:ext cx="3000000" cy="3000000"/>
        </p:xfrm>
        <a:graphic>
          <a:graphicData uri="http://schemas.openxmlformats.org/drawingml/2006/table">
            <a:tbl>
              <a:tblPr>
                <a:noFill/>
                <a:tableStyleId>{FF7EBE3A-FCFE-4183-ABAB-3D2FE987B653}</a:tableStyleId>
              </a:tblPr>
              <a:tblGrid>
                <a:gridCol w="878025"/>
                <a:gridCol w="878025"/>
                <a:gridCol w="878025"/>
                <a:gridCol w="878025"/>
              </a:tblGrid>
              <a:tr h="654750">
                <a:tc>
                  <a:txBody>
                    <a:bodyPr/>
                    <a:lstStyle/>
                    <a:p>
                      <a:pPr indent="0" lvl="0" marL="0" rtl="0" algn="ctr">
                        <a:spcBef>
                          <a:spcPts val="0"/>
                        </a:spcBef>
                        <a:spcAft>
                          <a:spcPts val="0"/>
                        </a:spcAft>
                        <a:buNone/>
                      </a:pPr>
                      <a:r>
                        <a:rPr lang="it" sz="1200">
                          <a:solidFill>
                            <a:schemeClr val="lt2"/>
                          </a:solidFill>
                        </a:rPr>
                        <a:t>kMean</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it" sz="1200">
                          <a:solidFill>
                            <a:schemeClr val="lt2"/>
                          </a:solidFill>
                        </a:rPr>
                        <a:t>Service Time</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it" sz="1200">
                          <a:solidFill>
                            <a:schemeClr val="lt2"/>
                          </a:solidFill>
                        </a:rPr>
                        <a:t>Mean Response Time</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it" sz="1200">
                          <a:solidFill>
                            <a:schemeClr val="lt2"/>
                          </a:solidFill>
                        </a:rPr>
                        <a:t>Mean Queue Length</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2"/>
                    </a:solidFill>
                  </a:tcPr>
                </a:tc>
              </a:tr>
              <a:tr h="338900">
                <a:tc>
                  <a:txBody>
                    <a:bodyPr/>
                    <a:lstStyle/>
                    <a:p>
                      <a:pPr indent="0" lvl="0" marL="0" rtl="0" algn="l">
                        <a:spcBef>
                          <a:spcPts val="0"/>
                        </a:spcBef>
                        <a:spcAft>
                          <a:spcPts val="0"/>
                        </a:spcAft>
                        <a:buNone/>
                      </a:pPr>
                      <a:r>
                        <a:rPr lang="it" sz="1200">
                          <a:solidFill>
                            <a:schemeClr val="lt2"/>
                          </a:solidFill>
                        </a:rPr>
                        <a:t>0.003</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7E6B"/>
                    </a:solidFill>
                  </a:tcPr>
                </a:tc>
                <a:tc>
                  <a:txBody>
                    <a:bodyPr/>
                    <a:lstStyle/>
                    <a:p>
                      <a:pPr indent="0" lvl="0" marL="0" rtl="0" algn="l">
                        <a:spcBef>
                          <a:spcPts val="0"/>
                        </a:spcBef>
                        <a:spcAft>
                          <a:spcPts val="0"/>
                        </a:spcAft>
                        <a:buNone/>
                      </a:pPr>
                      <a:r>
                        <a:rPr lang="it" sz="1200">
                          <a:solidFill>
                            <a:schemeClr val="lt2"/>
                          </a:solidFill>
                        </a:rPr>
                        <a:t>0.008407</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7E6B"/>
                    </a:solidFill>
                  </a:tcPr>
                </a:tc>
                <a:tc>
                  <a:txBody>
                    <a:bodyPr/>
                    <a:lstStyle/>
                    <a:p>
                      <a:pPr indent="0" lvl="0" marL="0" rtl="0" algn="l">
                        <a:spcBef>
                          <a:spcPts val="0"/>
                        </a:spcBef>
                        <a:spcAft>
                          <a:spcPts val="0"/>
                        </a:spcAft>
                        <a:buNone/>
                      </a:pPr>
                      <a:r>
                        <a:rPr lang="it" sz="1200">
                          <a:solidFill>
                            <a:schemeClr val="lt2"/>
                          </a:solidFill>
                        </a:rPr>
                        <a:t>31.294345</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7E6B"/>
                    </a:solidFill>
                  </a:tcPr>
                </a:tc>
                <a:tc>
                  <a:txBody>
                    <a:bodyPr/>
                    <a:lstStyle/>
                    <a:p>
                      <a:pPr indent="0" lvl="0" marL="0" rtl="0" algn="l">
                        <a:spcBef>
                          <a:spcPts val="0"/>
                        </a:spcBef>
                        <a:spcAft>
                          <a:spcPts val="0"/>
                        </a:spcAft>
                        <a:buNone/>
                      </a:pPr>
                      <a:r>
                        <a:rPr lang="it">
                          <a:solidFill>
                            <a:schemeClr val="lt2"/>
                          </a:solidFill>
                        </a:rPr>
                        <a:t>~∞</a:t>
                      </a:r>
                      <a:endParaRPr>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7E6B"/>
                    </a:solidFill>
                  </a:tcPr>
                </a:tc>
              </a:tr>
              <a:tr h="338900">
                <a:tc>
                  <a:txBody>
                    <a:bodyPr/>
                    <a:lstStyle/>
                    <a:p>
                      <a:pPr indent="0" lvl="0" marL="0" rtl="0" algn="l">
                        <a:spcBef>
                          <a:spcPts val="0"/>
                        </a:spcBef>
                        <a:spcAft>
                          <a:spcPts val="0"/>
                        </a:spcAft>
                        <a:buNone/>
                      </a:pPr>
                      <a:r>
                        <a:rPr lang="it" sz="1200">
                          <a:solidFill>
                            <a:schemeClr val="lt2"/>
                          </a:solidFill>
                        </a:rPr>
                        <a:t>0.009</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7E6B"/>
                    </a:solidFill>
                  </a:tcPr>
                </a:tc>
                <a:tc>
                  <a:txBody>
                    <a:bodyPr/>
                    <a:lstStyle/>
                    <a:p>
                      <a:pPr indent="0" lvl="0" marL="0" rtl="0" algn="l">
                        <a:spcBef>
                          <a:spcPts val="0"/>
                        </a:spcBef>
                        <a:spcAft>
                          <a:spcPts val="0"/>
                        </a:spcAft>
                        <a:buNone/>
                      </a:pPr>
                      <a:r>
                        <a:rPr lang="it" sz="1200">
                          <a:solidFill>
                            <a:schemeClr val="lt2"/>
                          </a:solidFill>
                        </a:rPr>
                        <a:t>0.008567</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7E6B"/>
                    </a:solidFill>
                  </a:tcPr>
                </a:tc>
                <a:tc>
                  <a:txBody>
                    <a:bodyPr/>
                    <a:lstStyle/>
                    <a:p>
                      <a:pPr indent="0" lvl="0" marL="0" rtl="0" algn="l">
                        <a:spcBef>
                          <a:spcPts val="0"/>
                        </a:spcBef>
                        <a:spcAft>
                          <a:spcPts val="0"/>
                        </a:spcAft>
                        <a:buNone/>
                      </a:pPr>
                      <a:r>
                        <a:rPr lang="it" sz="1200">
                          <a:solidFill>
                            <a:schemeClr val="lt2"/>
                          </a:solidFill>
                        </a:rPr>
                        <a:t>0.387522</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7E6B"/>
                    </a:solidFill>
                  </a:tcPr>
                </a:tc>
                <a:tc>
                  <a:txBody>
                    <a:bodyPr/>
                    <a:lstStyle/>
                    <a:p>
                      <a:pPr indent="0" lvl="0" marL="0" rtl="0" algn="l">
                        <a:spcBef>
                          <a:spcPts val="0"/>
                        </a:spcBef>
                        <a:spcAft>
                          <a:spcPts val="0"/>
                        </a:spcAft>
                        <a:buNone/>
                      </a:pPr>
                      <a:r>
                        <a:rPr lang="it" sz="1200">
                          <a:solidFill>
                            <a:schemeClr val="lt2"/>
                          </a:solidFill>
                        </a:rPr>
                        <a:t>43.141522</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7E6B"/>
                    </a:solidFill>
                  </a:tcPr>
                </a:tc>
              </a:tr>
              <a:tr h="338900">
                <a:tc>
                  <a:txBody>
                    <a:bodyPr/>
                    <a:lstStyle/>
                    <a:p>
                      <a:pPr indent="0" lvl="0" marL="0" rtl="0" algn="l">
                        <a:spcBef>
                          <a:spcPts val="0"/>
                        </a:spcBef>
                        <a:spcAft>
                          <a:spcPts val="0"/>
                        </a:spcAft>
                        <a:buNone/>
                      </a:pPr>
                      <a:r>
                        <a:rPr lang="it" sz="1200">
                          <a:solidFill>
                            <a:schemeClr val="lt2"/>
                          </a:solidFill>
                        </a:rPr>
                        <a:t>0.02</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it" sz="1200">
                          <a:solidFill>
                            <a:schemeClr val="lt2"/>
                          </a:solidFill>
                        </a:rPr>
                        <a:t>0.008606</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it" sz="1200">
                          <a:solidFill>
                            <a:schemeClr val="lt2"/>
                          </a:solidFill>
                        </a:rPr>
                        <a:t>0.021300</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it" sz="1200">
                          <a:solidFill>
                            <a:schemeClr val="lt2"/>
                          </a:solidFill>
                        </a:rPr>
                        <a:t>1.301352</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2"/>
                    </a:solidFill>
                  </a:tcPr>
                </a:tc>
              </a:tr>
              <a:tr h="338900">
                <a:tc>
                  <a:txBody>
                    <a:bodyPr/>
                    <a:lstStyle/>
                    <a:p>
                      <a:pPr indent="0" lvl="0" marL="0" rtl="0" algn="l">
                        <a:spcBef>
                          <a:spcPts val="0"/>
                        </a:spcBef>
                        <a:spcAft>
                          <a:spcPts val="0"/>
                        </a:spcAft>
                        <a:buNone/>
                      </a:pPr>
                      <a:r>
                        <a:rPr lang="it" sz="1200">
                          <a:solidFill>
                            <a:schemeClr val="lt2"/>
                          </a:solidFill>
                        </a:rPr>
                        <a:t>0.05</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it" sz="1200">
                          <a:solidFill>
                            <a:schemeClr val="lt2"/>
                          </a:solidFill>
                        </a:rPr>
                        <a:t>0.008626</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it" sz="1200">
                          <a:solidFill>
                            <a:schemeClr val="lt2"/>
                          </a:solidFill>
                        </a:rPr>
                        <a:t>0.018495</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it" sz="1200">
                          <a:solidFill>
                            <a:schemeClr val="lt2"/>
                          </a:solidFill>
                        </a:rPr>
                        <a:t>0.729679</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2"/>
                    </a:solidFill>
                  </a:tcPr>
                </a:tc>
              </a:tr>
            </a:tbl>
          </a:graphicData>
        </a:graphic>
      </p:graphicFrame>
      <p:pic>
        <p:nvPicPr>
          <p:cNvPr id="97" name="Google Shape;97;p17"/>
          <p:cNvPicPr preferRelativeResize="0"/>
          <p:nvPr/>
        </p:nvPicPr>
        <p:blipFill rotWithShape="1">
          <a:blip r:embed="rId3">
            <a:alphaModFix/>
          </a:blip>
          <a:srcRect b="0" l="39" r="39" t="0"/>
          <a:stretch/>
        </p:blipFill>
        <p:spPr>
          <a:xfrm>
            <a:off x="620138" y="1996150"/>
            <a:ext cx="4120613" cy="2750275"/>
          </a:xfrm>
          <a:prstGeom prst="rect">
            <a:avLst/>
          </a:prstGeom>
          <a:noFill/>
          <a:ln>
            <a:noFill/>
          </a:ln>
        </p:spPr>
      </p:pic>
      <p:sp>
        <p:nvSpPr>
          <p:cNvPr id="98" name="Google Shape;98;p17"/>
          <p:cNvSpPr txBox="1"/>
          <p:nvPr/>
        </p:nvSpPr>
        <p:spPr>
          <a:xfrm>
            <a:off x="620150" y="4746425"/>
            <a:ext cx="409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rPr>
              <a:t>queue length with kMean = 0.003</a:t>
            </a:r>
            <a:endParaRPr>
              <a:solidFill>
                <a:schemeClr val="lt2"/>
              </a:solidFill>
            </a:endParaRPr>
          </a:p>
        </p:txBody>
      </p:sp>
      <p:sp>
        <p:nvSpPr>
          <p:cNvPr id="99" name="Google Shape;99;p17"/>
          <p:cNvSpPr/>
          <p:nvPr/>
        </p:nvSpPr>
        <p:spPr>
          <a:xfrm>
            <a:off x="498850" y="1073600"/>
            <a:ext cx="4362900" cy="827100"/>
          </a:xfrm>
          <a:prstGeom prst="roundRect">
            <a:avLst>
              <a:gd fmla="val 4930" name="adj"/>
            </a:avLst>
          </a:prstGeom>
          <a:noFill/>
          <a:ln cap="flat" cmpd="sng" w="127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solidFill>
                <a:schemeClr val="lt1"/>
              </a:solidFill>
              <a:latin typeface="Calibri"/>
              <a:ea typeface="Calibri"/>
              <a:cs typeface="Calibri"/>
              <a:sym typeface="Calibri"/>
            </a:endParaRPr>
          </a:p>
        </p:txBody>
      </p:sp>
      <p:sp>
        <p:nvSpPr>
          <p:cNvPr id="100" name="Google Shape;100;p17"/>
          <p:cNvSpPr/>
          <p:nvPr/>
        </p:nvSpPr>
        <p:spPr>
          <a:xfrm>
            <a:off x="5309800" y="1040225"/>
            <a:ext cx="3512100" cy="1917300"/>
          </a:xfrm>
          <a:prstGeom prst="roundRect">
            <a:avLst>
              <a:gd fmla="val 4930" name="adj"/>
            </a:avLst>
          </a:prstGeom>
          <a:noFill/>
          <a:ln cap="flat" cmpd="sng" w="127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solidFill>
                <a:schemeClr val="lt1"/>
              </a:solidFill>
              <a:latin typeface="Calibri"/>
              <a:ea typeface="Calibri"/>
              <a:cs typeface="Calibri"/>
              <a:sym typeface="Calibri"/>
            </a:endParaRPr>
          </a:p>
        </p:txBody>
      </p:sp>
      <p:sp>
        <p:nvSpPr>
          <p:cNvPr id="101" name="Google Shape;101;p17"/>
          <p:cNvSpPr/>
          <p:nvPr/>
        </p:nvSpPr>
        <p:spPr>
          <a:xfrm>
            <a:off x="620100" y="4841875"/>
            <a:ext cx="4098000" cy="219600"/>
          </a:xfrm>
          <a:prstGeom prst="roundRect">
            <a:avLst>
              <a:gd fmla="val 4930" name="adj"/>
            </a:avLst>
          </a:prstGeom>
          <a:noFill/>
          <a:ln cap="flat" cmpd="sng" w="127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nvSpPr>
        <p:spPr>
          <a:xfrm>
            <a:off x="499000" y="1317875"/>
            <a:ext cx="3852000" cy="3438600"/>
          </a:xfrm>
          <a:prstGeom prst="rect">
            <a:avLst/>
          </a:prstGeom>
          <a:noFill/>
          <a:ln>
            <a:noFill/>
          </a:ln>
        </p:spPr>
        <p:txBody>
          <a:bodyPr anchorCtr="0" anchor="t" bIns="18000" lIns="91425" spcFirstLastPara="1" rIns="91425" wrap="square" tIns="0">
            <a:noAutofit/>
          </a:bodyPr>
          <a:lstStyle/>
          <a:p>
            <a:pPr indent="0" lvl="0" marL="0" rtl="0" algn="l">
              <a:lnSpc>
                <a:spcPct val="115000"/>
              </a:lnSpc>
              <a:spcBef>
                <a:spcPts val="1200"/>
              </a:spcBef>
              <a:spcAft>
                <a:spcPts val="0"/>
              </a:spcAft>
              <a:buNone/>
            </a:pPr>
            <a:r>
              <a:rPr lang="it">
                <a:solidFill>
                  <a:schemeClr val="lt1"/>
                </a:solidFill>
              </a:rPr>
              <a:t>In order to define the warm-up period, two main factors need to be considered: </a:t>
            </a:r>
            <a:r>
              <a:rPr b="1" lang="it">
                <a:solidFill>
                  <a:schemeClr val="lt1"/>
                </a:solidFill>
              </a:rPr>
              <a:t>queue length </a:t>
            </a:r>
            <a:r>
              <a:rPr lang="it">
                <a:solidFill>
                  <a:schemeClr val="lt1"/>
                </a:solidFill>
              </a:rPr>
              <a:t>and </a:t>
            </a:r>
            <a:r>
              <a:rPr b="1" lang="it">
                <a:solidFill>
                  <a:schemeClr val="lt1"/>
                </a:solidFill>
              </a:rPr>
              <a:t>response time</a:t>
            </a:r>
            <a:r>
              <a:rPr lang="it">
                <a:solidFill>
                  <a:schemeClr val="lt1"/>
                </a:solidFill>
              </a:rPr>
              <a:t>.</a:t>
            </a:r>
            <a:endParaRPr sz="1600">
              <a:solidFill>
                <a:schemeClr val="lt1"/>
              </a:solidFill>
            </a:endParaRPr>
          </a:p>
          <a:p>
            <a:pPr indent="0" lvl="0" marL="0" rtl="0" algn="l">
              <a:lnSpc>
                <a:spcPct val="115000"/>
              </a:lnSpc>
              <a:spcBef>
                <a:spcPts val="1200"/>
              </a:spcBef>
              <a:spcAft>
                <a:spcPts val="0"/>
              </a:spcAft>
              <a:buNone/>
            </a:pPr>
            <a:r>
              <a:rPr lang="it">
                <a:solidFill>
                  <a:schemeClr val="lt1"/>
                </a:solidFill>
              </a:rPr>
              <a:t>The plots were obtained from simulations which consisted of 10 repetitions each. This number of repetitions is a good enough indicator of warm-up behavior.We can see that after 10s the behavior is stable, so we can set our warm-up time like so.</a:t>
            </a:r>
            <a:endParaRPr>
              <a:solidFill>
                <a:schemeClr val="lt1"/>
              </a:solidFill>
            </a:endParaRPr>
          </a:p>
          <a:p>
            <a:pPr indent="0" lvl="0" marL="0" rtl="0" algn="l">
              <a:spcBef>
                <a:spcPts val="1200"/>
              </a:spcBef>
              <a:spcAft>
                <a:spcPts val="0"/>
              </a:spcAft>
              <a:buNone/>
            </a:pPr>
            <a:r>
              <a:rPr lang="it">
                <a:solidFill>
                  <a:schemeClr val="lt1"/>
                </a:solidFill>
              </a:rPr>
              <a:t>After having chosen the kMean, a number of </a:t>
            </a:r>
            <a:r>
              <a:rPr lang="it">
                <a:solidFill>
                  <a:schemeClr val="lt1"/>
                </a:solidFill>
              </a:rPr>
              <a:t>simulations </a:t>
            </a:r>
            <a:r>
              <a:rPr lang="it">
                <a:solidFill>
                  <a:schemeClr val="lt1"/>
                </a:solidFill>
              </a:rPr>
              <a:t>were performed to prove that, after reaching stability, no critical conditions or unexpected behaviors are encountered.</a:t>
            </a:r>
            <a:endParaRPr>
              <a:solidFill>
                <a:schemeClr val="lt1"/>
              </a:solidFill>
            </a:endParaRPr>
          </a:p>
          <a:p>
            <a:pPr indent="0" lvl="0" marL="0" rtl="0" algn="l">
              <a:spcBef>
                <a:spcPts val="1200"/>
              </a:spcBef>
              <a:spcAft>
                <a:spcPts val="1200"/>
              </a:spcAft>
              <a:buClr>
                <a:schemeClr val="dk1"/>
              </a:buClr>
              <a:buSzPts val="1100"/>
              <a:buFont typeface="Arial"/>
              <a:buNone/>
            </a:pPr>
            <a:r>
              <a:t/>
            </a:r>
            <a:endParaRPr sz="1200">
              <a:solidFill>
                <a:schemeClr val="lt1"/>
              </a:solidFill>
            </a:endParaRPr>
          </a:p>
        </p:txBody>
      </p:sp>
      <p:sp>
        <p:nvSpPr>
          <p:cNvPr id="107" name="Google Shape;107;p18"/>
          <p:cNvSpPr/>
          <p:nvPr/>
        </p:nvSpPr>
        <p:spPr>
          <a:xfrm>
            <a:off x="499000" y="1228525"/>
            <a:ext cx="3908400" cy="3528000"/>
          </a:xfrm>
          <a:prstGeom prst="roundRect">
            <a:avLst>
              <a:gd fmla="val 4930" name="adj"/>
            </a:avLst>
          </a:prstGeom>
          <a:noFill/>
          <a:ln cap="flat" cmpd="sng" w="127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solidFill>
                <a:schemeClr val="lt1"/>
              </a:solidFill>
              <a:latin typeface="Calibri"/>
              <a:ea typeface="Calibri"/>
              <a:cs typeface="Calibri"/>
              <a:sym typeface="Calibri"/>
            </a:endParaRPr>
          </a:p>
        </p:txBody>
      </p:sp>
      <p:sp>
        <p:nvSpPr>
          <p:cNvPr id="108" name="Google Shape;108;p18"/>
          <p:cNvSpPr txBox="1"/>
          <p:nvPr/>
        </p:nvSpPr>
        <p:spPr>
          <a:xfrm>
            <a:off x="499000" y="313225"/>
            <a:ext cx="6563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3000">
                <a:solidFill>
                  <a:schemeClr val="lt2"/>
                </a:solidFill>
              </a:rPr>
              <a:t>Warmup time and continuity test</a:t>
            </a:r>
            <a:endParaRPr b="1" sz="3000">
              <a:solidFill>
                <a:schemeClr val="lt2"/>
              </a:solidFill>
            </a:endParaRPr>
          </a:p>
        </p:txBody>
      </p:sp>
      <p:cxnSp>
        <p:nvCxnSpPr>
          <p:cNvPr id="109" name="Google Shape;109;p18"/>
          <p:cNvCxnSpPr/>
          <p:nvPr/>
        </p:nvCxnSpPr>
        <p:spPr>
          <a:xfrm>
            <a:off x="499000" y="959725"/>
            <a:ext cx="8175900" cy="12900"/>
          </a:xfrm>
          <a:prstGeom prst="straightConnector1">
            <a:avLst/>
          </a:prstGeom>
          <a:noFill/>
          <a:ln cap="flat" cmpd="sng" w="9525">
            <a:solidFill>
              <a:schemeClr val="accent3"/>
            </a:solidFill>
            <a:prstDash val="solid"/>
            <a:round/>
            <a:headEnd len="med" w="med" type="none"/>
            <a:tailEnd len="med" w="med" type="none"/>
          </a:ln>
        </p:spPr>
      </p:cxnSp>
      <p:pic>
        <p:nvPicPr>
          <p:cNvPr id="110" name="Google Shape;110;p18"/>
          <p:cNvPicPr preferRelativeResize="0"/>
          <p:nvPr/>
        </p:nvPicPr>
        <p:blipFill rotWithShape="1">
          <a:blip r:embed="rId3">
            <a:alphaModFix/>
          </a:blip>
          <a:srcRect b="268" l="0" r="0" t="258"/>
          <a:stretch/>
        </p:blipFill>
        <p:spPr>
          <a:xfrm>
            <a:off x="4655050" y="1061975"/>
            <a:ext cx="4019850" cy="1905000"/>
          </a:xfrm>
          <a:prstGeom prst="rect">
            <a:avLst/>
          </a:prstGeom>
          <a:noFill/>
          <a:ln>
            <a:noFill/>
          </a:ln>
        </p:spPr>
      </p:pic>
      <p:pic>
        <p:nvPicPr>
          <p:cNvPr id="111" name="Google Shape;111;p18"/>
          <p:cNvPicPr preferRelativeResize="0"/>
          <p:nvPr/>
        </p:nvPicPr>
        <p:blipFill>
          <a:blip r:embed="rId4">
            <a:alphaModFix/>
          </a:blip>
          <a:stretch>
            <a:fillRect/>
          </a:stretch>
        </p:blipFill>
        <p:spPr>
          <a:xfrm>
            <a:off x="4655050" y="3056325"/>
            <a:ext cx="4019864" cy="1905000"/>
          </a:xfrm>
          <a:prstGeom prst="rect">
            <a:avLst/>
          </a:prstGeom>
          <a:noFill/>
          <a:ln>
            <a:noFill/>
          </a:ln>
        </p:spPr>
      </p:pic>
      <p:pic>
        <p:nvPicPr>
          <p:cNvPr id="112" name="Google Shape;112;p18"/>
          <p:cNvPicPr preferRelativeResize="0"/>
          <p:nvPr/>
        </p:nvPicPr>
        <p:blipFill rotWithShape="1">
          <a:blip r:embed="rId5">
            <a:alphaModFix/>
          </a:blip>
          <a:srcRect b="0" l="268" r="268" t="0"/>
          <a:stretch/>
        </p:blipFill>
        <p:spPr>
          <a:xfrm>
            <a:off x="4655050" y="1061975"/>
            <a:ext cx="4019850" cy="1905000"/>
          </a:xfrm>
          <a:prstGeom prst="rect">
            <a:avLst/>
          </a:prstGeom>
          <a:noFill/>
          <a:ln>
            <a:noFill/>
          </a:ln>
        </p:spPr>
      </p:pic>
      <p:pic>
        <p:nvPicPr>
          <p:cNvPr id="113" name="Google Shape;113;p18"/>
          <p:cNvPicPr preferRelativeResize="0"/>
          <p:nvPr/>
        </p:nvPicPr>
        <p:blipFill rotWithShape="1">
          <a:blip r:embed="rId6">
            <a:alphaModFix/>
          </a:blip>
          <a:srcRect b="268" l="0" r="0" t="258"/>
          <a:stretch/>
        </p:blipFill>
        <p:spPr>
          <a:xfrm>
            <a:off x="4655050" y="3056325"/>
            <a:ext cx="4019875"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nvSpPr>
        <p:spPr>
          <a:xfrm>
            <a:off x="499000" y="313225"/>
            <a:ext cx="6563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it" sz="3000">
                <a:solidFill>
                  <a:schemeClr val="lt2"/>
                </a:solidFill>
              </a:rPr>
              <a:t>Simulation Length Analysis</a:t>
            </a:r>
            <a:endParaRPr b="1" sz="3000">
              <a:solidFill>
                <a:schemeClr val="lt2"/>
              </a:solidFill>
            </a:endParaRPr>
          </a:p>
          <a:p>
            <a:pPr indent="0" lvl="0" marL="0" rtl="0" algn="l">
              <a:spcBef>
                <a:spcPts val="0"/>
              </a:spcBef>
              <a:spcAft>
                <a:spcPts val="0"/>
              </a:spcAft>
              <a:buNone/>
            </a:pPr>
            <a:r>
              <a:t/>
            </a:r>
            <a:endParaRPr b="1" sz="3000">
              <a:solidFill>
                <a:schemeClr val="lt2"/>
              </a:solidFill>
            </a:endParaRPr>
          </a:p>
        </p:txBody>
      </p:sp>
      <p:sp>
        <p:nvSpPr>
          <p:cNvPr id="119" name="Google Shape;119;p19"/>
          <p:cNvSpPr/>
          <p:nvPr/>
        </p:nvSpPr>
        <p:spPr>
          <a:xfrm>
            <a:off x="4655050" y="1212750"/>
            <a:ext cx="3908400" cy="3301800"/>
          </a:xfrm>
          <a:prstGeom prst="roundRect">
            <a:avLst>
              <a:gd fmla="val 4930" name="adj"/>
            </a:avLst>
          </a:prstGeom>
          <a:noFill/>
          <a:ln cap="flat" cmpd="sng" w="127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solidFill>
                <a:schemeClr val="lt1"/>
              </a:solidFill>
              <a:latin typeface="Calibri"/>
              <a:ea typeface="Calibri"/>
              <a:cs typeface="Calibri"/>
              <a:sym typeface="Calibri"/>
            </a:endParaRPr>
          </a:p>
        </p:txBody>
      </p:sp>
      <p:sp>
        <p:nvSpPr>
          <p:cNvPr id="120" name="Google Shape;120;p19"/>
          <p:cNvSpPr txBox="1"/>
          <p:nvPr/>
        </p:nvSpPr>
        <p:spPr>
          <a:xfrm>
            <a:off x="4655050" y="1302100"/>
            <a:ext cx="3852000" cy="3212400"/>
          </a:xfrm>
          <a:prstGeom prst="rect">
            <a:avLst/>
          </a:prstGeom>
          <a:noFill/>
          <a:ln>
            <a:noFill/>
          </a:ln>
        </p:spPr>
        <p:txBody>
          <a:bodyPr anchorCtr="0" anchor="t" bIns="18000" lIns="91425" spcFirstLastPara="1" rIns="91425" wrap="square" tIns="0">
            <a:noAutofit/>
          </a:bodyPr>
          <a:lstStyle/>
          <a:p>
            <a:pPr indent="0" lvl="0" marL="0" rtl="0" algn="l">
              <a:lnSpc>
                <a:spcPct val="115000"/>
              </a:lnSpc>
              <a:spcBef>
                <a:spcPts val="1200"/>
              </a:spcBef>
              <a:spcAft>
                <a:spcPts val="0"/>
              </a:spcAft>
              <a:buNone/>
            </a:pPr>
            <a:r>
              <a:rPr lang="it">
                <a:solidFill>
                  <a:schemeClr val="lt1"/>
                </a:solidFill>
              </a:rPr>
              <a:t>The behavior of the system was tested with different simulation lengths. The mean value and the standard deviation of </a:t>
            </a:r>
            <a:r>
              <a:rPr i="1" lang="it">
                <a:solidFill>
                  <a:schemeClr val="lt1"/>
                </a:solidFill>
              </a:rPr>
              <a:t>queue length </a:t>
            </a:r>
            <a:r>
              <a:rPr lang="it">
                <a:solidFill>
                  <a:schemeClr val="lt1"/>
                </a:solidFill>
              </a:rPr>
              <a:t>and </a:t>
            </a:r>
            <a:r>
              <a:rPr i="1" lang="it">
                <a:solidFill>
                  <a:schemeClr val="lt1"/>
                </a:solidFill>
              </a:rPr>
              <a:t>response time </a:t>
            </a:r>
            <a:r>
              <a:rPr lang="it">
                <a:solidFill>
                  <a:schemeClr val="lt1"/>
                </a:solidFill>
              </a:rPr>
              <a:t>vary when the simulation length gets increased, up to ~300s. The amount of samples collected in this interval of time seems to be enough to represent the system variability.</a:t>
            </a:r>
            <a:endParaRPr>
              <a:solidFill>
                <a:schemeClr val="lt1"/>
              </a:solidFill>
            </a:endParaRPr>
          </a:p>
          <a:p>
            <a:pPr indent="0" lvl="0" marL="0" rtl="0" algn="l">
              <a:lnSpc>
                <a:spcPct val="115000"/>
              </a:lnSpc>
              <a:spcBef>
                <a:spcPts val="1200"/>
              </a:spcBef>
              <a:spcAft>
                <a:spcPts val="0"/>
              </a:spcAft>
              <a:buNone/>
            </a:pPr>
            <a:r>
              <a:rPr lang="it">
                <a:solidFill>
                  <a:schemeClr val="lt1"/>
                </a:solidFill>
              </a:rPr>
              <a:t>In the graphs are reported the </a:t>
            </a:r>
            <a:r>
              <a:rPr i="1" lang="it">
                <a:solidFill>
                  <a:schemeClr val="lt1"/>
                </a:solidFill>
              </a:rPr>
              <a:t>queue length</a:t>
            </a:r>
            <a:r>
              <a:rPr lang="it">
                <a:solidFill>
                  <a:schemeClr val="lt1"/>
                </a:solidFill>
              </a:rPr>
              <a:t> and </a:t>
            </a:r>
            <a:r>
              <a:rPr i="1" lang="it">
                <a:solidFill>
                  <a:schemeClr val="lt1"/>
                </a:solidFill>
              </a:rPr>
              <a:t>response time</a:t>
            </a:r>
            <a:r>
              <a:rPr lang="it">
                <a:solidFill>
                  <a:schemeClr val="lt1"/>
                </a:solidFill>
              </a:rPr>
              <a:t> behaviors related to the duration of the simulation in monitored mode, with exponential time generation</a:t>
            </a:r>
            <a:endParaRPr>
              <a:solidFill>
                <a:schemeClr val="lt1"/>
              </a:solidFill>
            </a:endParaRPr>
          </a:p>
          <a:p>
            <a:pPr indent="0" lvl="0" marL="0" rtl="0" algn="l">
              <a:spcBef>
                <a:spcPts val="1200"/>
              </a:spcBef>
              <a:spcAft>
                <a:spcPts val="1200"/>
              </a:spcAft>
              <a:buNone/>
            </a:pPr>
            <a:r>
              <a:t/>
            </a:r>
            <a:endParaRPr sz="1200">
              <a:solidFill>
                <a:schemeClr val="lt1"/>
              </a:solidFill>
            </a:endParaRPr>
          </a:p>
        </p:txBody>
      </p:sp>
      <p:cxnSp>
        <p:nvCxnSpPr>
          <p:cNvPr id="121" name="Google Shape;121;p19"/>
          <p:cNvCxnSpPr/>
          <p:nvPr/>
        </p:nvCxnSpPr>
        <p:spPr>
          <a:xfrm>
            <a:off x="499000" y="959725"/>
            <a:ext cx="8175900" cy="12900"/>
          </a:xfrm>
          <a:prstGeom prst="straightConnector1">
            <a:avLst/>
          </a:prstGeom>
          <a:noFill/>
          <a:ln cap="flat" cmpd="sng" w="9525">
            <a:solidFill>
              <a:schemeClr val="accent3"/>
            </a:solidFill>
            <a:prstDash val="solid"/>
            <a:round/>
            <a:headEnd len="med" w="med" type="none"/>
            <a:tailEnd len="med" w="med" type="none"/>
          </a:ln>
        </p:spPr>
      </p:cxnSp>
      <p:pic>
        <p:nvPicPr>
          <p:cNvPr id="122" name="Google Shape;122;p19" title="Points scored"/>
          <p:cNvPicPr preferRelativeResize="0"/>
          <p:nvPr/>
        </p:nvPicPr>
        <p:blipFill>
          <a:blip r:embed="rId3">
            <a:alphaModFix/>
          </a:blip>
          <a:stretch>
            <a:fillRect/>
          </a:stretch>
        </p:blipFill>
        <p:spPr>
          <a:xfrm>
            <a:off x="499000" y="1102975"/>
            <a:ext cx="3438175" cy="1888450"/>
          </a:xfrm>
          <a:prstGeom prst="rect">
            <a:avLst/>
          </a:prstGeom>
          <a:noFill/>
          <a:ln>
            <a:noFill/>
          </a:ln>
        </p:spPr>
      </p:pic>
      <p:pic>
        <p:nvPicPr>
          <p:cNvPr id="123" name="Google Shape;123;p19" title="Points scored"/>
          <p:cNvPicPr preferRelativeResize="0"/>
          <p:nvPr/>
        </p:nvPicPr>
        <p:blipFill>
          <a:blip r:embed="rId4">
            <a:alphaModFix/>
          </a:blip>
          <a:stretch>
            <a:fillRect/>
          </a:stretch>
        </p:blipFill>
        <p:spPr>
          <a:xfrm>
            <a:off x="499000" y="3121775"/>
            <a:ext cx="3438175" cy="1888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nvSpPr>
        <p:spPr>
          <a:xfrm>
            <a:off x="500039" y="2700713"/>
            <a:ext cx="2573100" cy="238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100"/>
          </a:p>
        </p:txBody>
      </p:sp>
      <p:sp>
        <p:nvSpPr>
          <p:cNvPr id="129" name="Google Shape;129;p20"/>
          <p:cNvSpPr txBox="1"/>
          <p:nvPr/>
        </p:nvSpPr>
        <p:spPr>
          <a:xfrm>
            <a:off x="499000" y="313225"/>
            <a:ext cx="6563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3000">
                <a:solidFill>
                  <a:schemeClr val="lt2"/>
                </a:solidFill>
              </a:rPr>
              <a:t>Analysis varying X% and nDL</a:t>
            </a:r>
            <a:endParaRPr b="1" sz="3000">
              <a:solidFill>
                <a:schemeClr val="lt2"/>
              </a:solidFill>
            </a:endParaRPr>
          </a:p>
        </p:txBody>
      </p:sp>
      <p:cxnSp>
        <p:nvCxnSpPr>
          <p:cNvPr id="130" name="Google Shape;130;p20"/>
          <p:cNvCxnSpPr/>
          <p:nvPr/>
        </p:nvCxnSpPr>
        <p:spPr>
          <a:xfrm>
            <a:off x="499000" y="959725"/>
            <a:ext cx="8175900" cy="12900"/>
          </a:xfrm>
          <a:prstGeom prst="straightConnector1">
            <a:avLst/>
          </a:prstGeom>
          <a:noFill/>
          <a:ln cap="flat" cmpd="sng" w="9525">
            <a:solidFill>
              <a:schemeClr val="accent3"/>
            </a:solidFill>
            <a:prstDash val="solid"/>
            <a:round/>
            <a:headEnd len="med" w="med" type="none"/>
            <a:tailEnd len="med" w="med" type="none"/>
          </a:ln>
        </p:spPr>
      </p:cxnSp>
      <p:sp>
        <p:nvSpPr>
          <p:cNvPr id="131" name="Google Shape;131;p20"/>
          <p:cNvSpPr txBox="1"/>
          <p:nvPr/>
        </p:nvSpPr>
        <p:spPr>
          <a:xfrm>
            <a:off x="473400" y="1151525"/>
            <a:ext cx="8175900" cy="12621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Clr>
                <a:schemeClr val="dk1"/>
              </a:buClr>
              <a:buSzPts val="1100"/>
              <a:buFont typeface="Arial"/>
              <a:buNone/>
            </a:pPr>
            <a:r>
              <a:rPr lang="it">
                <a:solidFill>
                  <a:schemeClr val="lt2"/>
                </a:solidFill>
              </a:rPr>
              <a:t>To achieve better performance in monitored mode, compared to the unmonitored one, given that nDL=15, a</a:t>
            </a:r>
            <a:r>
              <a:rPr i="1" lang="it">
                <a:solidFill>
                  <a:schemeClr val="lt2"/>
                </a:solidFill>
              </a:rPr>
              <a:t> </a:t>
            </a:r>
            <a:r>
              <a:rPr lang="it">
                <a:solidFill>
                  <a:schemeClr val="lt2"/>
                </a:solidFill>
              </a:rPr>
              <a:t>malus lower than the 30% of the </a:t>
            </a:r>
            <a:r>
              <a:rPr i="1" lang="it">
                <a:solidFill>
                  <a:schemeClr val="lt2"/>
                </a:solidFill>
              </a:rPr>
              <a:t>DL</a:t>
            </a:r>
            <a:r>
              <a:rPr lang="it">
                <a:solidFill>
                  <a:schemeClr val="lt2"/>
                </a:solidFill>
              </a:rPr>
              <a:t> capacity is needed. Otherwise the system wastes more capacity monitoring than the one it gains by selecting the optimal </a:t>
            </a:r>
            <a:r>
              <a:rPr i="1" lang="it">
                <a:solidFill>
                  <a:schemeClr val="lt2"/>
                </a:solidFill>
              </a:rPr>
              <a:t>DL</a:t>
            </a:r>
            <a:r>
              <a:rPr lang="it">
                <a:solidFill>
                  <a:schemeClr val="lt2"/>
                </a:solidFill>
              </a:rPr>
              <a:t>. With lower values of </a:t>
            </a:r>
            <a:r>
              <a:rPr i="1" lang="it">
                <a:solidFill>
                  <a:schemeClr val="lt2"/>
                </a:solidFill>
              </a:rPr>
              <a:t>nDL</a:t>
            </a:r>
            <a:r>
              <a:rPr lang="it">
                <a:solidFill>
                  <a:schemeClr val="lt2"/>
                </a:solidFill>
              </a:rPr>
              <a:t>, for instance with values lower than 3, there’s no gain at all in using a monitored system, even with a malus of only 10% of the transmission capacity.</a:t>
            </a:r>
            <a:endParaRPr>
              <a:solidFill>
                <a:schemeClr val="lt2"/>
              </a:solidFill>
            </a:endParaRPr>
          </a:p>
        </p:txBody>
      </p:sp>
      <p:pic>
        <p:nvPicPr>
          <p:cNvPr id="132" name="Google Shape;132;p20"/>
          <p:cNvPicPr preferRelativeResize="0"/>
          <p:nvPr/>
        </p:nvPicPr>
        <p:blipFill rotWithShape="1">
          <a:blip r:embed="rId3">
            <a:alphaModFix/>
          </a:blip>
          <a:srcRect b="573" l="0" r="0" t="583"/>
          <a:stretch/>
        </p:blipFill>
        <p:spPr>
          <a:xfrm>
            <a:off x="4794825" y="2422900"/>
            <a:ext cx="4050087" cy="2401775"/>
          </a:xfrm>
          <a:prstGeom prst="rect">
            <a:avLst/>
          </a:prstGeom>
          <a:noFill/>
          <a:ln>
            <a:noFill/>
          </a:ln>
        </p:spPr>
      </p:pic>
      <p:sp>
        <p:nvSpPr>
          <p:cNvPr id="133" name="Google Shape;133;p20"/>
          <p:cNvSpPr/>
          <p:nvPr/>
        </p:nvSpPr>
        <p:spPr>
          <a:xfrm>
            <a:off x="499000" y="1151525"/>
            <a:ext cx="8175900" cy="1202700"/>
          </a:xfrm>
          <a:prstGeom prst="roundRect">
            <a:avLst>
              <a:gd fmla="val 4930" name="adj"/>
            </a:avLst>
          </a:prstGeom>
          <a:noFill/>
          <a:ln cap="flat" cmpd="sng" w="127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solidFill>
                <a:schemeClr val="lt1"/>
              </a:solidFill>
              <a:latin typeface="Calibri"/>
              <a:ea typeface="Calibri"/>
              <a:cs typeface="Calibri"/>
              <a:sym typeface="Calibri"/>
            </a:endParaRPr>
          </a:p>
        </p:txBody>
      </p:sp>
      <p:pic>
        <p:nvPicPr>
          <p:cNvPr id="134" name="Google Shape;134;p20"/>
          <p:cNvPicPr preferRelativeResize="0"/>
          <p:nvPr/>
        </p:nvPicPr>
        <p:blipFill>
          <a:blip r:embed="rId4">
            <a:alphaModFix/>
          </a:blip>
          <a:stretch>
            <a:fillRect/>
          </a:stretch>
        </p:blipFill>
        <p:spPr>
          <a:xfrm>
            <a:off x="241100" y="2422900"/>
            <a:ext cx="4275826" cy="24017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p:nvPr/>
        </p:nvSpPr>
        <p:spPr>
          <a:xfrm>
            <a:off x="369300" y="1021863"/>
            <a:ext cx="5913300" cy="1638600"/>
          </a:xfrm>
          <a:prstGeom prst="roundRect">
            <a:avLst>
              <a:gd fmla="val 4930" name="adj"/>
            </a:avLst>
          </a:prstGeom>
          <a:noFill/>
          <a:ln cap="flat" cmpd="sng" w="127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solidFill>
                <a:schemeClr val="lt1"/>
              </a:solidFill>
              <a:latin typeface="Calibri"/>
              <a:ea typeface="Calibri"/>
              <a:cs typeface="Calibri"/>
              <a:sym typeface="Calibri"/>
            </a:endParaRPr>
          </a:p>
        </p:txBody>
      </p:sp>
      <p:sp>
        <p:nvSpPr>
          <p:cNvPr id="140" name="Google Shape;140;p21"/>
          <p:cNvSpPr txBox="1"/>
          <p:nvPr/>
        </p:nvSpPr>
        <p:spPr>
          <a:xfrm>
            <a:off x="500039" y="2700713"/>
            <a:ext cx="2573100" cy="238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100"/>
          </a:p>
        </p:txBody>
      </p:sp>
      <p:sp>
        <p:nvSpPr>
          <p:cNvPr id="141" name="Google Shape;141;p21"/>
          <p:cNvSpPr txBox="1"/>
          <p:nvPr/>
        </p:nvSpPr>
        <p:spPr>
          <a:xfrm>
            <a:off x="499000" y="313225"/>
            <a:ext cx="6563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3000">
                <a:solidFill>
                  <a:schemeClr val="lt2"/>
                </a:solidFill>
              </a:rPr>
              <a:t>Different implementation</a:t>
            </a:r>
            <a:endParaRPr b="1" sz="3000">
              <a:solidFill>
                <a:schemeClr val="lt2"/>
              </a:solidFill>
            </a:endParaRPr>
          </a:p>
        </p:txBody>
      </p:sp>
      <p:cxnSp>
        <p:nvCxnSpPr>
          <p:cNvPr id="142" name="Google Shape;142;p21"/>
          <p:cNvCxnSpPr/>
          <p:nvPr/>
        </p:nvCxnSpPr>
        <p:spPr>
          <a:xfrm>
            <a:off x="499000" y="959725"/>
            <a:ext cx="8175900" cy="12900"/>
          </a:xfrm>
          <a:prstGeom prst="straightConnector1">
            <a:avLst/>
          </a:prstGeom>
          <a:noFill/>
          <a:ln cap="flat" cmpd="sng" w="9525">
            <a:solidFill>
              <a:schemeClr val="accent3"/>
            </a:solidFill>
            <a:prstDash val="solid"/>
            <a:round/>
            <a:headEnd len="med" w="med" type="none"/>
            <a:tailEnd len="med" w="med" type="none"/>
          </a:ln>
        </p:spPr>
      </p:cxnSp>
      <p:sp>
        <p:nvSpPr>
          <p:cNvPr id="143" name="Google Shape;143;p21"/>
          <p:cNvSpPr txBox="1"/>
          <p:nvPr/>
        </p:nvSpPr>
        <p:spPr>
          <a:xfrm>
            <a:off x="369300" y="1126575"/>
            <a:ext cx="5980800" cy="2512800"/>
          </a:xfrm>
          <a:prstGeom prst="rect">
            <a:avLst/>
          </a:prstGeom>
          <a:noFill/>
          <a:ln>
            <a:noFill/>
          </a:ln>
        </p:spPr>
        <p:txBody>
          <a:bodyPr anchorCtr="0" anchor="t" bIns="18000" lIns="91425" spcFirstLastPara="1" rIns="91425" wrap="square" tIns="0">
            <a:noAutofit/>
          </a:bodyPr>
          <a:lstStyle/>
          <a:p>
            <a:pPr indent="0" lvl="0" marL="0" rtl="0" algn="l">
              <a:spcBef>
                <a:spcPts val="1200"/>
              </a:spcBef>
              <a:spcAft>
                <a:spcPts val="0"/>
              </a:spcAft>
              <a:buNone/>
            </a:pPr>
            <a:r>
              <a:rPr lang="it">
                <a:solidFill>
                  <a:schemeClr val="lt1"/>
                </a:solidFill>
              </a:rPr>
              <a:t>Another possible interpretation of the </a:t>
            </a:r>
            <a:r>
              <a:rPr i="1" lang="it">
                <a:solidFill>
                  <a:schemeClr val="lt1"/>
                </a:solidFill>
              </a:rPr>
              <a:t>malus </a:t>
            </a:r>
            <a:r>
              <a:rPr lang="it">
                <a:solidFill>
                  <a:schemeClr val="lt1"/>
                </a:solidFill>
              </a:rPr>
              <a:t>and of the overall monitored mode is discussed. In this version, there isn’t a constant </a:t>
            </a:r>
            <a:r>
              <a:rPr i="1" lang="it">
                <a:solidFill>
                  <a:schemeClr val="lt1"/>
                </a:solidFill>
              </a:rPr>
              <a:t>X% </a:t>
            </a:r>
            <a:r>
              <a:rPr lang="it">
                <a:solidFill>
                  <a:schemeClr val="lt1"/>
                </a:solidFill>
              </a:rPr>
              <a:t>malus on the capacity, but instead an </a:t>
            </a:r>
            <a:r>
              <a:rPr i="1" lang="it">
                <a:solidFill>
                  <a:schemeClr val="lt1"/>
                </a:solidFill>
              </a:rPr>
              <a:t>X</a:t>
            </a:r>
            <a:r>
              <a:rPr lang="it">
                <a:solidFill>
                  <a:schemeClr val="lt1"/>
                </a:solidFill>
              </a:rPr>
              <a:t> seconds monitoring time (malus) every </a:t>
            </a:r>
            <a:r>
              <a:rPr i="1" lang="it">
                <a:solidFill>
                  <a:schemeClr val="lt1"/>
                </a:solidFill>
              </a:rPr>
              <a:t>m</a:t>
            </a:r>
            <a:r>
              <a:rPr lang="it">
                <a:solidFill>
                  <a:schemeClr val="lt1"/>
                </a:solidFill>
              </a:rPr>
              <a:t> seconds, where </a:t>
            </a:r>
            <a:r>
              <a:rPr i="1" lang="it">
                <a:solidFill>
                  <a:schemeClr val="lt1"/>
                </a:solidFill>
              </a:rPr>
              <a:t>m</a:t>
            </a:r>
            <a:r>
              <a:rPr lang="it">
                <a:solidFill>
                  <a:schemeClr val="lt1"/>
                </a:solidFill>
              </a:rPr>
              <a:t> is the monitoring period of the system. </a:t>
            </a:r>
            <a:endParaRPr>
              <a:solidFill>
                <a:schemeClr val="lt1"/>
              </a:solidFill>
            </a:endParaRPr>
          </a:p>
          <a:p>
            <a:pPr indent="0" lvl="0" marL="0" rtl="0" algn="l">
              <a:spcBef>
                <a:spcPts val="1200"/>
              </a:spcBef>
              <a:spcAft>
                <a:spcPts val="0"/>
              </a:spcAft>
              <a:buNone/>
            </a:pPr>
            <a:r>
              <a:rPr lang="it">
                <a:solidFill>
                  <a:schemeClr val="lt1"/>
                </a:solidFill>
              </a:rPr>
              <a:t>The system monitors the capacity of all the </a:t>
            </a:r>
            <a:r>
              <a:rPr i="1" lang="it">
                <a:solidFill>
                  <a:schemeClr val="lt1"/>
                </a:solidFill>
              </a:rPr>
              <a:t>DLs</a:t>
            </a:r>
            <a:r>
              <a:rPr lang="it">
                <a:solidFill>
                  <a:schemeClr val="lt1"/>
                </a:solidFill>
              </a:rPr>
              <a:t> every </a:t>
            </a:r>
            <a:r>
              <a:rPr i="1" lang="it">
                <a:solidFill>
                  <a:schemeClr val="lt1"/>
                </a:solidFill>
              </a:rPr>
              <a:t>m </a:t>
            </a:r>
            <a:r>
              <a:rPr lang="it">
                <a:solidFill>
                  <a:schemeClr val="lt1"/>
                </a:solidFill>
              </a:rPr>
              <a:t>seconds, and the monitoring takes </a:t>
            </a:r>
            <a:r>
              <a:rPr i="1" lang="it">
                <a:solidFill>
                  <a:schemeClr val="lt1"/>
                </a:solidFill>
              </a:rPr>
              <a:t>X</a:t>
            </a:r>
            <a:r>
              <a:rPr lang="it">
                <a:solidFill>
                  <a:schemeClr val="lt1"/>
                </a:solidFill>
              </a:rPr>
              <a:t> seconds to complete, where X = k + nDL*c ;</a:t>
            </a:r>
            <a:endParaRPr sz="1600">
              <a:solidFill>
                <a:schemeClr val="lt1"/>
              </a:solidFill>
            </a:endParaRPr>
          </a:p>
          <a:p>
            <a:pPr indent="0" lvl="0" marL="0" rtl="0" algn="l">
              <a:spcBef>
                <a:spcPts val="1200"/>
              </a:spcBef>
              <a:spcAft>
                <a:spcPts val="1200"/>
              </a:spcAft>
              <a:buNone/>
            </a:pPr>
            <a:r>
              <a:t/>
            </a:r>
            <a:endParaRPr sz="1200">
              <a:solidFill>
                <a:schemeClr val="lt1"/>
              </a:solidFill>
            </a:endParaRPr>
          </a:p>
        </p:txBody>
      </p:sp>
      <p:pic>
        <p:nvPicPr>
          <p:cNvPr id="144" name="Google Shape;144;p21"/>
          <p:cNvPicPr preferRelativeResize="0"/>
          <p:nvPr/>
        </p:nvPicPr>
        <p:blipFill>
          <a:blip r:embed="rId3">
            <a:alphaModFix/>
          </a:blip>
          <a:stretch>
            <a:fillRect/>
          </a:stretch>
        </p:blipFill>
        <p:spPr>
          <a:xfrm>
            <a:off x="4922013" y="2984900"/>
            <a:ext cx="3908400" cy="1905000"/>
          </a:xfrm>
          <a:prstGeom prst="rect">
            <a:avLst/>
          </a:prstGeom>
          <a:noFill/>
          <a:ln>
            <a:noFill/>
          </a:ln>
        </p:spPr>
      </p:pic>
      <p:pic>
        <p:nvPicPr>
          <p:cNvPr id="145" name="Google Shape;145;p21"/>
          <p:cNvPicPr preferRelativeResize="0"/>
          <p:nvPr/>
        </p:nvPicPr>
        <p:blipFill rotWithShape="1">
          <a:blip r:embed="rId4">
            <a:alphaModFix/>
          </a:blip>
          <a:srcRect b="268" l="0" r="0" t="258"/>
          <a:stretch/>
        </p:blipFill>
        <p:spPr>
          <a:xfrm>
            <a:off x="369288" y="2984900"/>
            <a:ext cx="3908400" cy="1905000"/>
          </a:xfrm>
          <a:prstGeom prst="rect">
            <a:avLst/>
          </a:prstGeom>
          <a:noFill/>
          <a:ln>
            <a:noFill/>
          </a:ln>
        </p:spPr>
      </p:pic>
      <p:pic>
        <p:nvPicPr>
          <p:cNvPr id="146" name="Google Shape;146;p21" title="Points scored"/>
          <p:cNvPicPr preferRelativeResize="0"/>
          <p:nvPr/>
        </p:nvPicPr>
        <p:blipFill>
          <a:blip r:embed="rId5">
            <a:alphaModFix/>
          </a:blip>
          <a:stretch>
            <a:fillRect/>
          </a:stretch>
        </p:blipFill>
        <p:spPr>
          <a:xfrm>
            <a:off x="4922025" y="2700725"/>
            <a:ext cx="3908375" cy="2189175"/>
          </a:xfrm>
          <a:prstGeom prst="rect">
            <a:avLst/>
          </a:prstGeom>
          <a:noFill/>
          <a:ln>
            <a:noFill/>
          </a:ln>
        </p:spPr>
      </p:pic>
      <p:pic>
        <p:nvPicPr>
          <p:cNvPr id="147" name="Google Shape;147;p21"/>
          <p:cNvPicPr preferRelativeResize="0"/>
          <p:nvPr/>
        </p:nvPicPr>
        <p:blipFill rotWithShape="1">
          <a:blip r:embed="rId6">
            <a:alphaModFix/>
          </a:blip>
          <a:srcRect b="0" l="0" r="0" t="13562"/>
          <a:stretch/>
        </p:blipFill>
        <p:spPr>
          <a:xfrm>
            <a:off x="6350100" y="1181638"/>
            <a:ext cx="2324800" cy="1319071"/>
          </a:xfrm>
          <a:prstGeom prst="rect">
            <a:avLst/>
          </a:prstGeom>
          <a:noFill/>
          <a:ln>
            <a:noFill/>
          </a:ln>
        </p:spPr>
      </p:pic>
      <p:pic>
        <p:nvPicPr>
          <p:cNvPr id="148" name="Google Shape;148;p21"/>
          <p:cNvPicPr preferRelativeResize="0"/>
          <p:nvPr/>
        </p:nvPicPr>
        <p:blipFill rotWithShape="1">
          <a:blip r:embed="rId7">
            <a:alphaModFix/>
          </a:blip>
          <a:srcRect b="768" l="0" r="0" t="758"/>
          <a:stretch/>
        </p:blipFill>
        <p:spPr>
          <a:xfrm>
            <a:off x="323200" y="2700725"/>
            <a:ext cx="4398375" cy="2189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nvSpPr>
        <p:spPr>
          <a:xfrm>
            <a:off x="500039" y="2700713"/>
            <a:ext cx="2573100" cy="238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100"/>
          </a:p>
        </p:txBody>
      </p:sp>
      <p:sp>
        <p:nvSpPr>
          <p:cNvPr id="154" name="Google Shape;154;p22"/>
          <p:cNvSpPr txBox="1"/>
          <p:nvPr/>
        </p:nvSpPr>
        <p:spPr>
          <a:xfrm>
            <a:off x="499000" y="313225"/>
            <a:ext cx="6563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3000">
                <a:solidFill>
                  <a:schemeClr val="lt2"/>
                </a:solidFill>
              </a:rPr>
              <a:t>Factorial analysis</a:t>
            </a:r>
            <a:endParaRPr b="1" sz="3000">
              <a:solidFill>
                <a:schemeClr val="lt2"/>
              </a:solidFill>
            </a:endParaRPr>
          </a:p>
        </p:txBody>
      </p:sp>
      <p:cxnSp>
        <p:nvCxnSpPr>
          <p:cNvPr id="155" name="Google Shape;155;p22"/>
          <p:cNvCxnSpPr/>
          <p:nvPr/>
        </p:nvCxnSpPr>
        <p:spPr>
          <a:xfrm>
            <a:off x="499000" y="959725"/>
            <a:ext cx="8175900" cy="12900"/>
          </a:xfrm>
          <a:prstGeom prst="straightConnector1">
            <a:avLst/>
          </a:prstGeom>
          <a:noFill/>
          <a:ln cap="flat" cmpd="sng" w="9525">
            <a:solidFill>
              <a:schemeClr val="accent3"/>
            </a:solidFill>
            <a:prstDash val="solid"/>
            <a:round/>
            <a:headEnd len="med" w="med" type="none"/>
            <a:tailEnd len="med" w="med" type="none"/>
          </a:ln>
        </p:spPr>
      </p:cxnSp>
      <p:sp>
        <p:nvSpPr>
          <p:cNvPr id="156" name="Google Shape;156;p22"/>
          <p:cNvSpPr txBox="1"/>
          <p:nvPr/>
        </p:nvSpPr>
        <p:spPr>
          <a:xfrm>
            <a:off x="473400" y="1151525"/>
            <a:ext cx="8175900" cy="11544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it" sz="1300">
                <a:solidFill>
                  <a:schemeClr val="lt2"/>
                </a:solidFill>
              </a:rPr>
              <a:t>As expected, and as can be seen in the graph, t mean is negligible, while X and nDL are the main parameters influencing the results. Moreover, X is clearly the most important one, as well as the easiest to work on.</a:t>
            </a:r>
            <a:endParaRPr sz="1300">
              <a:solidFill>
                <a:schemeClr val="lt2"/>
              </a:solidFill>
            </a:endParaRPr>
          </a:p>
          <a:p>
            <a:pPr indent="0" lvl="0" marL="0" rtl="0" algn="l">
              <a:spcBef>
                <a:spcPts val="1200"/>
              </a:spcBef>
              <a:spcAft>
                <a:spcPts val="1200"/>
              </a:spcAft>
              <a:buNone/>
            </a:pPr>
            <a:r>
              <a:t/>
            </a:r>
            <a:endParaRPr>
              <a:solidFill>
                <a:schemeClr val="lt2"/>
              </a:solidFill>
            </a:endParaRPr>
          </a:p>
        </p:txBody>
      </p:sp>
      <p:pic>
        <p:nvPicPr>
          <p:cNvPr id="157" name="Google Shape;157;p22"/>
          <p:cNvPicPr preferRelativeResize="0"/>
          <p:nvPr/>
        </p:nvPicPr>
        <p:blipFill rotWithShape="1">
          <a:blip r:embed="rId3">
            <a:alphaModFix/>
          </a:blip>
          <a:srcRect b="3827" l="0" r="0" t="0"/>
          <a:stretch/>
        </p:blipFill>
        <p:spPr>
          <a:xfrm>
            <a:off x="473389" y="2032875"/>
            <a:ext cx="3424025" cy="2811150"/>
          </a:xfrm>
          <a:prstGeom prst="rect">
            <a:avLst/>
          </a:prstGeom>
          <a:noFill/>
          <a:ln>
            <a:noFill/>
          </a:ln>
        </p:spPr>
      </p:pic>
      <p:sp>
        <p:nvSpPr>
          <p:cNvPr id="158" name="Google Shape;158;p22"/>
          <p:cNvSpPr/>
          <p:nvPr/>
        </p:nvSpPr>
        <p:spPr>
          <a:xfrm>
            <a:off x="498850" y="1073600"/>
            <a:ext cx="8175900" cy="858300"/>
          </a:xfrm>
          <a:prstGeom prst="roundRect">
            <a:avLst>
              <a:gd fmla="val 4930" name="adj"/>
            </a:avLst>
          </a:prstGeom>
          <a:noFill/>
          <a:ln cap="flat" cmpd="sng" w="127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solidFill>
                <a:schemeClr val="lt1"/>
              </a:solidFill>
              <a:latin typeface="Calibri"/>
              <a:ea typeface="Calibri"/>
              <a:cs typeface="Calibri"/>
              <a:sym typeface="Calibri"/>
            </a:endParaRPr>
          </a:p>
        </p:txBody>
      </p:sp>
      <p:sp>
        <p:nvSpPr>
          <p:cNvPr id="159" name="Google Shape;159;p22"/>
          <p:cNvSpPr txBox="1"/>
          <p:nvPr/>
        </p:nvSpPr>
        <p:spPr>
          <a:xfrm>
            <a:off x="4004700" y="2305925"/>
            <a:ext cx="4644600" cy="18471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it">
                <a:solidFill>
                  <a:schemeClr val="lt1"/>
                </a:solidFill>
              </a:rPr>
              <a:t>In a real implementation of such a system, </a:t>
            </a:r>
            <a:r>
              <a:rPr i="1" lang="it">
                <a:solidFill>
                  <a:schemeClr val="lt1"/>
                </a:solidFill>
              </a:rPr>
              <a:t>nDL</a:t>
            </a:r>
            <a:r>
              <a:rPr lang="it">
                <a:solidFill>
                  <a:schemeClr val="lt1"/>
                </a:solidFill>
              </a:rPr>
              <a:t> won’t probably vary that much. </a:t>
            </a:r>
            <a:endParaRPr>
              <a:solidFill>
                <a:schemeClr val="lt1"/>
              </a:solidFill>
            </a:endParaRPr>
          </a:p>
          <a:p>
            <a:pPr indent="0" lvl="0" marL="0" rtl="0" algn="l">
              <a:spcBef>
                <a:spcPts val="1200"/>
              </a:spcBef>
              <a:spcAft>
                <a:spcPts val="1200"/>
              </a:spcAft>
              <a:buNone/>
            </a:pPr>
            <a:r>
              <a:rPr lang="it">
                <a:solidFill>
                  <a:schemeClr val="lt1"/>
                </a:solidFill>
              </a:rPr>
              <a:t>As such, the best way to achieve better performance would be trying to reduce the capacity occupancy of the monitoring stream of data as much as possible, either by reducing the size of packets as much as possible or by finding a less capacity consuming monitoring algorithm. </a:t>
            </a:r>
            <a:endParaRPr/>
          </a:p>
        </p:txBody>
      </p:sp>
      <p:sp>
        <p:nvSpPr>
          <p:cNvPr id="160" name="Google Shape;160;p22"/>
          <p:cNvSpPr/>
          <p:nvPr/>
        </p:nvSpPr>
        <p:spPr>
          <a:xfrm>
            <a:off x="4004700" y="2305925"/>
            <a:ext cx="4670100" cy="1847100"/>
          </a:xfrm>
          <a:prstGeom prst="roundRect">
            <a:avLst>
              <a:gd fmla="val 4930" name="adj"/>
            </a:avLst>
          </a:prstGeom>
          <a:noFill/>
          <a:ln cap="flat" cmpd="sng" w="127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