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92" r:id="rId3"/>
    <p:sldId id="393" r:id="rId4"/>
    <p:sldId id="394" r:id="rId5"/>
    <p:sldId id="395" r:id="rId6"/>
    <p:sldId id="396" r:id="rId7"/>
    <p:sldId id="398" r:id="rId8"/>
    <p:sldId id="3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6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1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9C88-F85A-4666-9879-3BF38E1C1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B88B1-B104-49FF-ADF5-0CE8B8831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575DE-E098-486F-AB11-BD4F3423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5802-F63B-4498-8BBC-F7F8908D75CC}" type="datetimeFigureOut">
              <a:rPr lang="en-SG" smtClean="0"/>
              <a:t>16/3/2022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D0840-4D79-42A9-9C45-FFE50600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D5069-CD63-491E-A3BE-CC2429F1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C319-52F2-4B1F-8416-1C9215E380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204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56931-16D2-4613-BFCB-A6BD5283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2A4E5-982C-4818-AB05-593E4E438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49C7B-1FAC-4B66-945C-64E79170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5802-F63B-4498-8BBC-F7F8908D75CC}" type="datetimeFigureOut">
              <a:rPr lang="en-SG" smtClean="0"/>
              <a:t>16/3/2022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CDAFF-CD3E-4EC5-ABD3-59B0464B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73F77-F5D6-4F63-B9CE-58EA950F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C319-52F2-4B1F-8416-1C9215E380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955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7C9364-0EB1-4D2A-A7CA-8D73E4B06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5187F-D3E8-4E7E-8D49-18BCB4349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C7EFA-BF61-4830-B897-8B14237B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5802-F63B-4498-8BBC-F7F8908D75CC}" type="datetimeFigureOut">
              <a:rPr lang="en-SG" smtClean="0"/>
              <a:t>16/3/2022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6510C-F6E2-4C0F-AF8D-98A1904F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34AA-E5D6-4492-BEAE-0A8639CC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C319-52F2-4B1F-8416-1C9215E380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5617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85900" y="2395726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14861" y="2395725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43822" y="2395724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7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D927-1769-44C4-AA15-5DE5007D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114D6-F2FE-4697-8B00-F4C82EF6D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6AE38-6900-4E6E-955D-CBFD93D5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5802-F63B-4498-8BBC-F7F8908D75CC}" type="datetimeFigureOut">
              <a:rPr lang="en-SG" smtClean="0"/>
              <a:t>16/3/2022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E386-687F-46BA-A470-3342A551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4FFCB-2730-415D-97C0-4B546D3B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C319-52F2-4B1F-8416-1C9215E380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395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0215C-05A1-466A-BC48-06D7F1D5F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A222D-56E7-4BAC-BCBC-CB1610054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95C5F-C1CE-4365-9298-4223838E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5802-F63B-4498-8BBC-F7F8908D75CC}" type="datetimeFigureOut">
              <a:rPr lang="en-SG" smtClean="0"/>
              <a:t>16/3/2022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601B1-A0C9-461A-B944-867448648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76C5E-D541-462E-B2C6-CCB4D906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C319-52F2-4B1F-8416-1C9215E380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611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1F99-7486-48AC-8B8D-50ED5B55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7200A-3FB5-4930-8A9A-2118AF9DB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E47D3-F8DA-4C7D-9FC3-DD32A7FCF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4B0C2-9905-4720-9062-014E10353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5802-F63B-4498-8BBC-F7F8908D75CC}" type="datetimeFigureOut">
              <a:rPr lang="en-SG" smtClean="0"/>
              <a:t>16/3/2022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7B4AB-00CD-4933-9F29-0085FAB2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9A11C-19F5-495D-8E28-2B5827FC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C319-52F2-4B1F-8416-1C9215E380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448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1206-346A-4F12-B72D-BD20CB9B5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A3A74-66F6-418C-B91E-B9C25F58F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F5C36-BD22-473E-B781-81E1CBC97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45079C-6361-4F13-B1EE-68784D8E5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C5E7E-83F6-4790-B592-D11CCB11C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8A125-F15C-4645-AC53-9C9391D4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5802-F63B-4498-8BBC-F7F8908D75CC}" type="datetimeFigureOut">
              <a:rPr lang="en-SG" smtClean="0"/>
              <a:t>16/3/2022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9ABB3E-066D-4F26-8B69-35E94B26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E639A-8481-45D4-A6AF-57F31489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C319-52F2-4B1F-8416-1C9215E380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820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FBF5-75CB-41A1-AEDF-7531CA74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7AF67-D53C-4744-88EC-F4C379E6A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5802-F63B-4498-8BBC-F7F8908D75CC}" type="datetimeFigureOut">
              <a:rPr lang="en-SG" smtClean="0"/>
              <a:t>16/3/2022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A2148-CA04-4D34-A292-251F4019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5B483-FB0A-4E67-93D3-7D33CB87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C319-52F2-4B1F-8416-1C9215E380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449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51B967-8BCD-4D2A-9B47-AC397BBB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5802-F63B-4498-8BBC-F7F8908D75CC}" type="datetimeFigureOut">
              <a:rPr lang="en-SG" smtClean="0"/>
              <a:t>16/3/2022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08D24F-F612-4E14-943A-849D1DFF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62866-863E-465C-BCA5-DBD79E1F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C319-52F2-4B1F-8416-1C9215E380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247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DD32-3AE1-4A25-905B-AA701D2C9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8E69D-3FD7-4128-A73F-B495CF9D6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D2CE7-A2FD-418F-8AA2-32DF2C41E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60722-3159-4ABE-A8D2-DEA210D3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5802-F63B-4498-8BBC-F7F8908D75CC}" type="datetimeFigureOut">
              <a:rPr lang="en-SG" smtClean="0"/>
              <a:t>16/3/2022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500DC-F5F1-4BEA-9E19-4046DAD6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A3867-96DB-49EE-B328-C2485B35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C319-52F2-4B1F-8416-1C9215E380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275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8210-D19B-4498-B7EA-7BB023B11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77570C-CBAA-4D75-B0E1-EB2E65432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0B203-1818-4353-856C-E718540F2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5966A-838B-4D31-B986-41529C0F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5802-F63B-4498-8BBC-F7F8908D75CC}" type="datetimeFigureOut">
              <a:rPr lang="en-SG" smtClean="0"/>
              <a:t>16/3/2022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5341B-6D7D-4F20-8F4B-29533D951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1DDE6-B433-4098-B86E-34F1E95F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C319-52F2-4B1F-8416-1C9215E380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72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03553-A062-4D2F-A2AD-9A19107FE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4F157-46DB-4802-9772-A315784BC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536DC-84D9-4C2C-BE1D-451D179A9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05802-F63B-4498-8BBC-F7F8908D75CC}" type="datetimeFigureOut">
              <a:rPr lang="en-SG" smtClean="0"/>
              <a:t>16/3/2022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AF68B-74D3-493D-A96C-C9E8D78BD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CA7F9-BB48-46AD-8037-3B61FBBB8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2C319-52F2-4B1F-8416-1C9215E380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543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3805" y="827537"/>
            <a:ext cx="8324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How to write a Business problem statement</a:t>
            </a:r>
          </a:p>
        </p:txBody>
      </p:sp>
      <p:sp>
        <p:nvSpPr>
          <p:cNvPr id="3" name="7 CuadroTexto"/>
          <p:cNvSpPr txBox="1"/>
          <p:nvPr/>
        </p:nvSpPr>
        <p:spPr>
          <a:xfrm>
            <a:off x="1877130" y="1973711"/>
            <a:ext cx="8437738" cy="3357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Writing a business problem statement is a technique that Business analysts use in improving operations etc. within a company.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It is the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description of an existing issue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which needs to be addressed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and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provides context for the problems that will be addressed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Problem statements can be described in a single statement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followed by a real example to emphasize the issue. When developing an understanding of the problems to be resolved think across the seven broad areas.</a:t>
            </a:r>
          </a:p>
        </p:txBody>
      </p:sp>
    </p:spTree>
    <p:extLst>
      <p:ext uri="{BB962C8B-B14F-4D97-AF65-F5344CB8AC3E}">
        <p14:creationId xmlns:p14="http://schemas.microsoft.com/office/powerpoint/2010/main" val="104770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3804" y="549432"/>
            <a:ext cx="8324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Business Problem Statement Categories</a:t>
            </a:r>
          </a:p>
        </p:txBody>
      </p:sp>
      <p:sp>
        <p:nvSpPr>
          <p:cNvPr id="3" name="7 CuadroTexto"/>
          <p:cNvSpPr txBox="1"/>
          <p:nvPr/>
        </p:nvSpPr>
        <p:spPr>
          <a:xfrm>
            <a:off x="6095999" y="1134207"/>
            <a:ext cx="5923085" cy="5434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1. Strategy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Poor alignment with business objectives.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Initiatives are currently not aligned to an overall vision.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Siloed implementation of projects.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3">
                  <a:lumMod val="7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2. Service / Products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Impediment to service delivery due to untimely retrieval of information.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Slow responsiveness in engaging sales leads due to untimely retrieval of information 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High level of product returns due to errors made on sales orders.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59EECC-A87A-4293-87B9-347DA88D9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31" y="2132785"/>
            <a:ext cx="5154437" cy="343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1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3804" y="549432"/>
            <a:ext cx="8324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Business Problem Statement Categories</a:t>
            </a:r>
          </a:p>
        </p:txBody>
      </p:sp>
      <p:sp>
        <p:nvSpPr>
          <p:cNvPr id="3" name="7 CuadroTexto"/>
          <p:cNvSpPr txBox="1"/>
          <p:nvPr/>
        </p:nvSpPr>
        <p:spPr>
          <a:xfrm>
            <a:off x="6095999" y="1802422"/>
            <a:ext cx="5923085" cy="3772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3. People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Inadequate training of staff and/or lack of capacity for staff to support areas of the business experiencing bottlenecks.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Poorly defined roles and responsibilities creates confusion and poor responsiveness to operational demands.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Poor service delivery due to staff capacity and training issues.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9960B-36F1-433E-B88B-14EF686E9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01" y="2127737"/>
            <a:ext cx="5022608" cy="334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3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3804" y="549432"/>
            <a:ext cx="8324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Business Problem Statement Categories</a:t>
            </a:r>
          </a:p>
        </p:txBody>
      </p:sp>
      <p:sp>
        <p:nvSpPr>
          <p:cNvPr id="3" name="7 CuadroTexto"/>
          <p:cNvSpPr txBox="1"/>
          <p:nvPr/>
        </p:nvSpPr>
        <p:spPr>
          <a:xfrm>
            <a:off x="1553308" y="1556237"/>
            <a:ext cx="9419492" cy="4603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4. Processes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Myriad of duplicated business processes and applications.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Intensive manual processing due to physical handling of paperwork, mail outs and manual coordination of events.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Double data entry and manual maintenance of data in spread sheets or personal databases.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5. Applications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Poorly developed functionality due to inadequate definition of business and functional requirements.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Out of date functionality caused by a constantly evolving business climate.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Little or no application support due to proprietary or redundant software.</a:t>
            </a:r>
          </a:p>
        </p:txBody>
      </p:sp>
    </p:spTree>
    <p:extLst>
      <p:ext uri="{BB962C8B-B14F-4D97-AF65-F5344CB8AC3E}">
        <p14:creationId xmlns:p14="http://schemas.microsoft.com/office/powerpoint/2010/main" val="114706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3804" y="549432"/>
            <a:ext cx="8324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Business Problem Statement Categories</a:t>
            </a:r>
          </a:p>
        </p:txBody>
      </p:sp>
      <p:sp>
        <p:nvSpPr>
          <p:cNvPr id="3" name="7 CuadroTexto"/>
          <p:cNvSpPr txBox="1"/>
          <p:nvPr/>
        </p:nvSpPr>
        <p:spPr>
          <a:xfrm>
            <a:off x="1386252" y="1556237"/>
            <a:ext cx="9419492" cy="4603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6. Information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Unstructured information and content stored on various devices making search and retrieval very difficult.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No metadata attached to information making search and retrieval difficult.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Disparate methods of coding the same types of datasets in disparate repositories.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3">
                  <a:lumMod val="7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7. Infrastructure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Not a lot known about all systems making the strategic coordination of maintenance difficult.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Multiple applications are supported on multiple systems creating unnecessary maintenance overheads by supporting duplicate systems.</a:t>
            </a:r>
          </a:p>
        </p:txBody>
      </p:sp>
    </p:spTree>
    <p:extLst>
      <p:ext uri="{BB962C8B-B14F-4D97-AF65-F5344CB8AC3E}">
        <p14:creationId xmlns:p14="http://schemas.microsoft.com/office/powerpoint/2010/main" val="301396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31F699-790D-4F27-B44E-97ECE896F8CE}"/>
              </a:ext>
            </a:extLst>
          </p:cNvPr>
          <p:cNvSpPr txBox="1"/>
          <p:nvPr/>
        </p:nvSpPr>
        <p:spPr>
          <a:xfrm>
            <a:off x="2048104" y="2008955"/>
            <a:ext cx="83243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When you have understood the problems at hand, describe the risks associated with each to fully emphasize the potential impacts on the business (e.g., costs, inefficiencies and lost opportunities).</a:t>
            </a:r>
          </a:p>
        </p:txBody>
      </p:sp>
    </p:spTree>
    <p:extLst>
      <p:ext uri="{BB962C8B-B14F-4D97-AF65-F5344CB8AC3E}">
        <p14:creationId xmlns:p14="http://schemas.microsoft.com/office/powerpoint/2010/main" val="56610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31F699-790D-4F27-B44E-97ECE896F8CE}"/>
              </a:ext>
            </a:extLst>
          </p:cNvPr>
          <p:cNvSpPr txBox="1"/>
          <p:nvPr/>
        </p:nvSpPr>
        <p:spPr>
          <a:xfrm>
            <a:off x="2048104" y="2008955"/>
            <a:ext cx="83243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When you have understood the problems at hand, describe the risks associated with each to fully emphasize the potential impacts on the business (e.g., costs, inefficiencies and lost opportunities).</a:t>
            </a:r>
          </a:p>
        </p:txBody>
      </p:sp>
    </p:spTree>
    <p:extLst>
      <p:ext uri="{BB962C8B-B14F-4D97-AF65-F5344CB8AC3E}">
        <p14:creationId xmlns:p14="http://schemas.microsoft.com/office/powerpoint/2010/main" val="68395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C4C280-620D-40B9-BF0B-8E0C235D8876}"/>
              </a:ext>
            </a:extLst>
          </p:cNvPr>
          <p:cNvSpPr txBox="1"/>
          <p:nvPr/>
        </p:nvSpPr>
        <p:spPr>
          <a:xfrm>
            <a:off x="1933804" y="549432"/>
            <a:ext cx="8324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Business Problem Statement Exercise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18BD8-FCCE-4F91-A7D0-557ACD3AC741}"/>
              </a:ext>
            </a:extLst>
          </p:cNvPr>
          <p:cNvSpPr txBox="1"/>
          <p:nvPr/>
        </p:nvSpPr>
        <p:spPr>
          <a:xfrm>
            <a:off x="1391014" y="1457203"/>
            <a:ext cx="9409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Think about a certain inconvenience in your life, and break it down. You can start with </a:t>
            </a:r>
            <a:r>
              <a:rPr lang="en-SG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“How can we” or “How might we” questions before placing yourself in the shoes of the user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0989B7-678C-4AA6-B38B-60B5327D3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42" y="3537438"/>
            <a:ext cx="10917115" cy="2183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7A5507-81DF-4A85-8FBD-D7B9416B5B88}"/>
              </a:ext>
            </a:extLst>
          </p:cNvPr>
          <p:cNvSpPr txBox="1"/>
          <p:nvPr/>
        </p:nvSpPr>
        <p:spPr>
          <a:xfrm>
            <a:off x="1607274" y="2314578"/>
            <a:ext cx="9206048" cy="95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I am ______________ , I’m trying to _______________, But _________________ 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because ______________, which makes me feel 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25289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511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Jeremiah Lim</dc:creator>
  <cp:lastModifiedBy>Jeremiah Lim</cp:lastModifiedBy>
  <cp:revision>1</cp:revision>
  <dcterms:created xsi:type="dcterms:W3CDTF">2022-03-16T14:24:59Z</dcterms:created>
  <dcterms:modified xsi:type="dcterms:W3CDTF">2022-03-16T14:30:44Z</dcterms:modified>
</cp:coreProperties>
</file>