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759" r:id="rId2"/>
    <p:sldId id="757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5E2B"/>
    <a:srgbClr val="00517F"/>
    <a:srgbClr val="10162F"/>
    <a:srgbClr val="008FDE"/>
    <a:srgbClr val="0037A4"/>
    <a:srgbClr val="000000"/>
    <a:srgbClr val="FFFFFF"/>
    <a:srgbClr val="47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9" autoAdjust="0"/>
    <p:restoredTop sz="71968" autoAdjust="0"/>
  </p:normalViewPr>
  <p:slideViewPr>
    <p:cSldViewPr snapToGrid="0">
      <p:cViewPr varScale="1">
        <p:scale>
          <a:sx n="28" d="100"/>
          <a:sy n="28" d="100"/>
        </p:scale>
        <p:origin x="13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6" name="Shape 2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27884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68258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3124200" y="-38100"/>
            <a:ext cx="18135600" cy="1209669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+mn-lt"/>
                <a:ea typeface="+mn-ea"/>
                <a:cs typeface="+mn-cs"/>
                <a:sym typeface="Helvetica Neue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+mn-lt"/>
                <a:ea typeface="+mn-ea"/>
                <a:cs typeface="+mn-cs"/>
                <a:sym typeface="Helvetica Neue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+mn-lt"/>
                <a:ea typeface="+mn-ea"/>
                <a:cs typeface="+mn-cs"/>
                <a:sym typeface="Helvetica Neue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+mn-lt"/>
                <a:ea typeface="+mn-ea"/>
                <a:cs typeface="+mn-cs"/>
                <a:sym typeface="Helvetica Neue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0" y="0"/>
            <a:ext cx="24384000" cy="1626446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EQ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1192" y="13081000"/>
            <a:ext cx="488916" cy="4719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7730572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Text"/>
          <p:cNvSpPr txBox="1">
            <a:spLocks noGrp="1"/>
          </p:cNvSpPr>
          <p:nvPr>
            <p:ph type="title"/>
          </p:nvPr>
        </p:nvSpPr>
        <p:spPr>
          <a:xfrm>
            <a:off x="3548062" y="2875358"/>
            <a:ext cx="17287877" cy="4554142"/>
          </a:xfrm>
          <a:prstGeom prst="rect">
            <a:avLst/>
          </a:prstGeom>
        </p:spPr>
        <p:txBody>
          <a:bodyPr lIns="71436" tIns="71436" rIns="71436" bIns="71436" anchor="b"/>
          <a:lstStyle>
            <a:lvl1pPr defTabSz="584200">
              <a:defRPr sz="1000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48062" y="7411639"/>
            <a:ext cx="17287877" cy="1821658"/>
          </a:xfrm>
          <a:prstGeom prst="rect">
            <a:avLst/>
          </a:prstGeom>
        </p:spPr>
        <p:txBody>
          <a:bodyPr lIns="71436" tIns="71436" rIns="71436" bIns="71436" anchor="t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7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7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7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7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7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2883" y="13037343"/>
            <a:ext cx="460375" cy="498475"/>
          </a:xfrm>
          <a:prstGeom prst="rect">
            <a:avLst/>
          </a:prstGeom>
        </p:spPr>
        <p:txBody>
          <a:bodyPr lIns="71436" tIns="71436" rIns="71436" bIns="71436"/>
          <a:lstStyle>
            <a:lvl1pPr defTabSz="584200"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earch Engine Optimization (SEO) Training Course"/>
          <p:cNvSpPr txBox="1"/>
          <p:nvPr/>
        </p:nvSpPr>
        <p:spPr>
          <a:xfrm>
            <a:off x="18054731" y="12694047"/>
            <a:ext cx="5943997" cy="44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>
            <a:lvl1pPr algn="r" defTabSz="584200">
              <a:defRPr sz="2000" b="0">
                <a:solidFill>
                  <a:srgbClr val="53585F">
                    <a:alpha val="50000"/>
                  </a:srgbClr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Search Engine Optimization (SEO) Training Course</a:t>
            </a:r>
          </a:p>
        </p:txBody>
      </p:sp>
      <p:sp>
        <p:nvSpPr>
          <p:cNvPr id="20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5"/>
          </a:xfrm>
          <a:prstGeom prst="rect">
            <a:avLst/>
          </a:prstGeom>
        </p:spPr>
        <p:txBody>
          <a:bodyPr lIns="71436" tIns="71436" rIns="71436" bIns="71436"/>
          <a:lstStyle>
            <a:lvl1pPr defTabSz="584200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5"/>
          </a:xfrm>
          <a:prstGeom prst="rect">
            <a:avLst/>
          </a:prstGeom>
        </p:spPr>
        <p:txBody>
          <a:bodyPr lIns="71436" tIns="71436" rIns="71436" bIns="71436"/>
          <a:lstStyle>
            <a:lvl1pPr defTabSz="584200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P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5"/>
          </a:xfrm>
          <a:prstGeom prst="rect">
            <a:avLst/>
          </a:prstGeom>
        </p:spPr>
        <p:txBody>
          <a:bodyPr lIns="71436" tIns="71436" rIns="71436" bIns="71436"/>
          <a:lstStyle>
            <a:lvl1pPr defTabSz="584200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5"/>
          </a:xfrm>
          <a:prstGeom prst="rect">
            <a:avLst/>
          </a:prstGeom>
        </p:spPr>
        <p:txBody>
          <a:bodyPr lIns="71436" tIns="71436" rIns="71436" bIns="71436"/>
          <a:lstStyle>
            <a:lvl1pPr defTabSz="584200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B3B7-30F9-BA92-D39F-D0896CA6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458D0-83B7-06DA-982C-996CB36F0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D561C-7B0E-1A34-DB53-18AC2690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44E1-6316-4BCF-AC50-84395CE499E2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526BF-F0EC-1330-79ED-CC62ABC9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8F06A-DA09-A62A-5A13-D0E5793A3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41192" y="13081000"/>
            <a:ext cx="488916" cy="471924"/>
          </a:xfrm>
        </p:spPr>
        <p:txBody>
          <a:bodyPr/>
          <a:lstStyle/>
          <a:p>
            <a:fld id="{3802D7D9-0A47-4DF2-827E-7AD68CF2AE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40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 algn="l" defTabSz="584200">
              <a:defRPr sz="5600" b="1">
                <a:solidFill>
                  <a:srgbClr val="F66E4C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+mn-lt"/>
                <a:ea typeface="+mn-ea"/>
                <a:cs typeface="+mn-cs"/>
                <a:sym typeface="Helvetica Neue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+mn-lt"/>
                <a:ea typeface="+mn-ea"/>
                <a:cs typeface="+mn-cs"/>
                <a:sym typeface="Helvetica Neue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+mn-lt"/>
                <a:ea typeface="+mn-ea"/>
                <a:cs typeface="+mn-cs"/>
                <a:sym typeface="Helvetica Neue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+mn-lt"/>
                <a:ea typeface="+mn-ea"/>
                <a:cs typeface="+mn-cs"/>
                <a:sym typeface="Helvetica Neue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lnSpc>
                <a:spcPct val="100000"/>
              </a:lnSpc>
              <a:spcBef>
                <a:spcPts val="4500"/>
              </a:spcBef>
              <a:defRPr sz="3800">
                <a:latin typeface="+mn-lt"/>
                <a:ea typeface="+mn-ea"/>
                <a:cs typeface="+mn-cs"/>
                <a:sym typeface="Helvetica Neue"/>
              </a:defRPr>
            </a:lvl1pPr>
            <a:lvl2pPr marL="1117600" indent="-558800">
              <a:lnSpc>
                <a:spcPct val="100000"/>
              </a:lnSpc>
              <a:spcBef>
                <a:spcPts val="4500"/>
              </a:spcBef>
              <a:defRPr sz="3800">
                <a:latin typeface="+mn-lt"/>
                <a:ea typeface="+mn-ea"/>
                <a:cs typeface="+mn-cs"/>
                <a:sym typeface="Helvetica Neue"/>
              </a:defRPr>
            </a:lvl2pPr>
            <a:lvl3pPr marL="1676400" indent="-558800">
              <a:lnSpc>
                <a:spcPct val="100000"/>
              </a:lnSpc>
              <a:spcBef>
                <a:spcPts val="4500"/>
              </a:spcBef>
              <a:defRPr sz="3800">
                <a:latin typeface="+mn-lt"/>
                <a:ea typeface="+mn-ea"/>
                <a:cs typeface="+mn-cs"/>
                <a:sym typeface="Helvetica Neue"/>
              </a:defRPr>
            </a:lvl3pPr>
            <a:lvl4pPr marL="2235200" indent="-558800">
              <a:lnSpc>
                <a:spcPct val="100000"/>
              </a:lnSpc>
              <a:spcBef>
                <a:spcPts val="4500"/>
              </a:spcBef>
              <a:defRPr sz="3800">
                <a:latin typeface="+mn-lt"/>
                <a:ea typeface="+mn-ea"/>
                <a:cs typeface="+mn-cs"/>
                <a:sym typeface="Helvetica Neue"/>
              </a:defRPr>
            </a:lvl4pPr>
            <a:lvl5pPr marL="2794000" indent="-558800">
              <a:lnSpc>
                <a:spcPct val="100000"/>
              </a:lnSpc>
              <a:spcBef>
                <a:spcPts val="4500"/>
              </a:spcBef>
              <a:defRPr sz="38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15681340" y="7035800"/>
            <a:ext cx="8396679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200" i="1">
                <a:latin typeface="+mn-lt"/>
                <a:ea typeface="+mn-ea"/>
                <a:cs typeface="+mn-cs"/>
                <a:sym typeface="Helvetica Neue"/>
              </a:defRPr>
            </a:lvl1pPr>
            <a:lvl2pPr marL="1025769" indent="-390769" algn="ctr">
              <a:lnSpc>
                <a:spcPct val="100000"/>
              </a:lnSpc>
              <a:spcBef>
                <a:spcPts val="0"/>
              </a:spcBef>
              <a:defRPr sz="3200" i="1">
                <a:latin typeface="+mn-lt"/>
                <a:ea typeface="+mn-ea"/>
                <a:cs typeface="+mn-cs"/>
                <a:sym typeface="Helvetica Neue"/>
              </a:defRPr>
            </a:lvl2pPr>
            <a:lvl3pPr marL="1660769" indent="-390769" algn="ctr">
              <a:lnSpc>
                <a:spcPct val="100000"/>
              </a:lnSpc>
              <a:spcBef>
                <a:spcPts val="0"/>
              </a:spcBef>
              <a:defRPr sz="3200" i="1">
                <a:latin typeface="+mn-lt"/>
                <a:ea typeface="+mn-ea"/>
                <a:cs typeface="+mn-cs"/>
                <a:sym typeface="Helvetica Neue"/>
              </a:defRPr>
            </a:lvl3pPr>
            <a:lvl4pPr marL="2295769" indent="-390769" algn="ctr">
              <a:lnSpc>
                <a:spcPct val="100000"/>
              </a:lnSpc>
              <a:spcBef>
                <a:spcPts val="0"/>
              </a:spcBef>
              <a:defRPr sz="3200" i="1">
                <a:latin typeface="+mn-lt"/>
                <a:ea typeface="+mn-ea"/>
                <a:cs typeface="+mn-cs"/>
                <a:sym typeface="Helvetica Neue"/>
              </a:defRPr>
            </a:lvl4pPr>
            <a:lvl5pPr marL="2930769" indent="-390769" algn="ctr">
              <a:lnSpc>
                <a:spcPct val="100000"/>
              </a:lnSpc>
              <a:spcBef>
                <a:spcPts val="0"/>
              </a:spcBef>
              <a:defRPr sz="3200" i="1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75" r:id="rId11"/>
    <p:sldLayoutId id="2147483663" r:id="rId12"/>
    <p:sldLayoutId id="2147483670" r:id="rId13"/>
    <p:sldLayoutId id="2147483672" r:id="rId14"/>
    <p:sldLayoutId id="2147483673" r:id="rId15"/>
    <p:sldLayoutId id="2147483674" r:id="rId16"/>
    <p:sldLayoutId id="2147483676" r:id="rId17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254000" marR="0" indent="-254000" algn="l" defTabSz="825500" rtl="0" latinLnBrk="0">
        <a:lnSpc>
          <a:spcPct val="12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899582" marR="0" indent="-264582" algn="l" defTabSz="825500" rtl="0" latinLnBrk="0">
        <a:lnSpc>
          <a:spcPct val="12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1534582" marR="0" indent="-264582" algn="l" defTabSz="825500" rtl="0" latinLnBrk="0">
        <a:lnSpc>
          <a:spcPct val="12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2169583" marR="0" indent="-264583" algn="l" defTabSz="825500" rtl="0" latinLnBrk="0">
        <a:lnSpc>
          <a:spcPct val="12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2804583" marR="0" indent="-264583" algn="l" defTabSz="825500" rtl="0" latinLnBrk="0">
        <a:lnSpc>
          <a:spcPct val="12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3419230" marR="0" indent="-244230" algn="l" defTabSz="825500" rtl="0" latinLnBrk="0">
        <a:lnSpc>
          <a:spcPct val="12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4054230" marR="0" indent="-244230" algn="l" defTabSz="825500" rtl="0" latinLnBrk="0">
        <a:lnSpc>
          <a:spcPct val="12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4689230" marR="0" indent="-244230" algn="l" defTabSz="825500" rtl="0" latinLnBrk="0">
        <a:lnSpc>
          <a:spcPct val="12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5324230" marR="0" indent="-244230" algn="l" defTabSz="825500" rtl="0" latinLnBrk="0">
        <a:lnSpc>
          <a:spcPct val="12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C310BA-6FFF-3D58-5C21-ABE4BF0EDD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0643147"/>
              </p:ext>
            </p:extLst>
          </p:nvPr>
        </p:nvGraphicFramePr>
        <p:xfrm>
          <a:off x="1885043" y="1746758"/>
          <a:ext cx="21005800" cy="62430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1528">
                  <a:extLst>
                    <a:ext uri="{9D8B030D-6E8A-4147-A177-3AD203B41FA5}">
                      <a16:colId xmlns:a16="http://schemas.microsoft.com/office/drawing/2014/main" val="2711652394"/>
                    </a:ext>
                  </a:extLst>
                </a:gridCol>
                <a:gridCol w="2832829">
                  <a:extLst>
                    <a:ext uri="{9D8B030D-6E8A-4147-A177-3AD203B41FA5}">
                      <a16:colId xmlns:a16="http://schemas.microsoft.com/office/drawing/2014/main" val="52917313"/>
                    </a:ext>
                  </a:extLst>
                </a:gridCol>
                <a:gridCol w="2939143">
                  <a:extLst>
                    <a:ext uri="{9D8B030D-6E8A-4147-A177-3AD203B41FA5}">
                      <a16:colId xmlns:a16="http://schemas.microsoft.com/office/drawing/2014/main" val="1220276143"/>
                    </a:ext>
                  </a:extLst>
                </a:gridCol>
                <a:gridCol w="4131128">
                  <a:extLst>
                    <a:ext uri="{9D8B030D-6E8A-4147-A177-3AD203B41FA5}">
                      <a16:colId xmlns:a16="http://schemas.microsoft.com/office/drawing/2014/main" val="899564545"/>
                    </a:ext>
                  </a:extLst>
                </a:gridCol>
                <a:gridCol w="9191172">
                  <a:extLst>
                    <a:ext uri="{9D8B030D-6E8A-4147-A177-3AD203B41FA5}">
                      <a16:colId xmlns:a16="http://schemas.microsoft.com/office/drawing/2014/main" val="198810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2200" b="1" dirty="0">
                          <a:effectLst/>
                        </a:rPr>
                        <a:t>Stage</a:t>
                      </a:r>
                      <a:endParaRPr lang="en-SG" sz="22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2200" b="1" dirty="0">
                          <a:effectLst/>
                        </a:rPr>
                        <a:t>Actions</a:t>
                      </a:r>
                      <a:endParaRPr lang="en-SG" sz="22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2200" b="1" dirty="0">
                          <a:effectLst/>
                        </a:rPr>
                        <a:t>Touchpoints</a:t>
                      </a:r>
                      <a:endParaRPr lang="en-SG" sz="22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2200" b="1" dirty="0" err="1">
                          <a:effectLst/>
                        </a:rPr>
                        <a:t>Painpoints</a:t>
                      </a:r>
                      <a:endParaRPr lang="en-SG" sz="22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2200" b="1" dirty="0">
                          <a:effectLst/>
                        </a:rPr>
                        <a:t>Say Think Do Feel </a:t>
                      </a:r>
                      <a:endParaRPr lang="en-SG" sz="22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700493"/>
                  </a:ext>
                </a:extLst>
              </a:tr>
              <a:tr h="13081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 b="1" dirty="0">
                          <a:effectLst/>
                        </a:rPr>
                        <a:t>1. Awareness</a:t>
                      </a:r>
                      <a:endParaRPr lang="en-SG" sz="16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SG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SG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SG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SG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634075"/>
                  </a:ext>
                </a:extLst>
              </a:tr>
              <a:tr h="13195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 b="1" dirty="0">
                          <a:effectLst/>
                        </a:rPr>
                        <a:t>2. Consideration</a:t>
                      </a:r>
                      <a:endParaRPr lang="en-SG" sz="16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SG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SG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SG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SG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977922"/>
                  </a:ext>
                </a:extLst>
              </a:tr>
              <a:tr h="5251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 b="1" dirty="0">
                          <a:effectLst/>
                        </a:rPr>
                        <a:t>3. Decision</a:t>
                      </a:r>
                      <a:endParaRPr lang="en-SG" sz="16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SG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SG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SG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SG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452668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 b="1" dirty="0">
                          <a:effectLst/>
                        </a:rPr>
                        <a:t>4. Onboarding</a:t>
                      </a:r>
                      <a:endParaRPr lang="en-SG" sz="16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SG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SG" sz="2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SG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SG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125734"/>
                  </a:ext>
                </a:extLst>
              </a:tr>
              <a:tr h="95821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 b="1" dirty="0">
                          <a:effectLst/>
                        </a:rPr>
                        <a:t>5. Engagement</a:t>
                      </a:r>
                      <a:endParaRPr lang="en-SG" sz="16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SG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SG" sz="2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SG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SG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35333"/>
                  </a:ext>
                </a:extLst>
              </a:tr>
              <a:tr h="95821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 b="1" dirty="0">
                          <a:effectLst/>
                        </a:rPr>
                        <a:t>6. Advocacy</a:t>
                      </a:r>
                      <a:endParaRPr lang="en-SG" sz="16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SG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SG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SG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SG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433687"/>
                  </a:ext>
                </a:extLst>
              </a:tr>
            </a:tbl>
          </a:graphicData>
        </a:graphic>
      </p:graphicFrame>
      <p:sp>
        <p:nvSpPr>
          <p:cNvPr id="5" name="What is Keyword Research?">
            <a:extLst>
              <a:ext uri="{FF2B5EF4-FFF2-40B4-BE49-F238E27FC236}">
                <a16:creationId xmlns:a16="http://schemas.microsoft.com/office/drawing/2014/main" id="{03AA6A38-BA1D-BAF1-0706-55232410E56C}"/>
              </a:ext>
            </a:extLst>
          </p:cNvPr>
          <p:cNvSpPr txBox="1"/>
          <p:nvPr/>
        </p:nvSpPr>
        <p:spPr>
          <a:xfrm>
            <a:off x="1885043" y="267387"/>
            <a:ext cx="15065019" cy="100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6" tIns="71436" rIns="71436" bIns="71436" anchor="ctr">
            <a:spAutoFit/>
          </a:bodyPr>
          <a:lstStyle>
            <a:lvl1pPr>
              <a:lnSpc>
                <a:spcPct val="100000"/>
              </a:lnSpc>
              <a:defRPr sz="5600" b="1">
                <a:solidFill>
                  <a:srgbClr val="F66E4C"/>
                </a:solidFill>
              </a:defRPr>
            </a:lvl1pPr>
          </a:lstStyle>
          <a:p>
            <a:pPr algn="l"/>
            <a:r>
              <a:rPr lang="en-SG" dirty="0">
                <a:solidFill>
                  <a:srgbClr val="00517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(Persona Name) Customer Journey Map</a:t>
            </a:r>
          </a:p>
        </p:txBody>
      </p:sp>
    </p:spTree>
    <p:extLst>
      <p:ext uri="{BB962C8B-B14F-4D97-AF65-F5344CB8AC3E}">
        <p14:creationId xmlns:p14="http://schemas.microsoft.com/office/powerpoint/2010/main" val="3986068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C310BA-6FFF-3D58-5C21-ABE4BF0EDD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838250"/>
              </p:ext>
            </p:extLst>
          </p:nvPr>
        </p:nvGraphicFramePr>
        <p:xfrm>
          <a:off x="1885043" y="1746758"/>
          <a:ext cx="21005800" cy="109056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1528">
                  <a:extLst>
                    <a:ext uri="{9D8B030D-6E8A-4147-A177-3AD203B41FA5}">
                      <a16:colId xmlns:a16="http://schemas.microsoft.com/office/drawing/2014/main" val="2711652394"/>
                    </a:ext>
                  </a:extLst>
                </a:gridCol>
                <a:gridCol w="2832829">
                  <a:extLst>
                    <a:ext uri="{9D8B030D-6E8A-4147-A177-3AD203B41FA5}">
                      <a16:colId xmlns:a16="http://schemas.microsoft.com/office/drawing/2014/main" val="52917313"/>
                    </a:ext>
                  </a:extLst>
                </a:gridCol>
                <a:gridCol w="2939143">
                  <a:extLst>
                    <a:ext uri="{9D8B030D-6E8A-4147-A177-3AD203B41FA5}">
                      <a16:colId xmlns:a16="http://schemas.microsoft.com/office/drawing/2014/main" val="1220276143"/>
                    </a:ext>
                  </a:extLst>
                </a:gridCol>
                <a:gridCol w="4131128">
                  <a:extLst>
                    <a:ext uri="{9D8B030D-6E8A-4147-A177-3AD203B41FA5}">
                      <a16:colId xmlns:a16="http://schemas.microsoft.com/office/drawing/2014/main" val="899564545"/>
                    </a:ext>
                  </a:extLst>
                </a:gridCol>
                <a:gridCol w="9191172">
                  <a:extLst>
                    <a:ext uri="{9D8B030D-6E8A-4147-A177-3AD203B41FA5}">
                      <a16:colId xmlns:a16="http://schemas.microsoft.com/office/drawing/2014/main" val="198810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2200" b="1" dirty="0">
                          <a:effectLst/>
                        </a:rPr>
                        <a:t>Stage</a:t>
                      </a:r>
                      <a:endParaRPr lang="en-SG" sz="22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2200" b="1" dirty="0">
                          <a:effectLst/>
                        </a:rPr>
                        <a:t>Actions</a:t>
                      </a:r>
                      <a:endParaRPr lang="en-SG" sz="22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2200" b="1" dirty="0">
                          <a:effectLst/>
                        </a:rPr>
                        <a:t>Touchpoints</a:t>
                      </a:r>
                      <a:endParaRPr lang="en-SG" sz="22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2200" b="1" dirty="0" err="1">
                          <a:effectLst/>
                        </a:rPr>
                        <a:t>Painpoints</a:t>
                      </a:r>
                      <a:endParaRPr lang="en-SG" sz="22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2200" b="1" dirty="0">
                          <a:effectLst/>
                        </a:rPr>
                        <a:t>Say Think Do Feel </a:t>
                      </a:r>
                      <a:endParaRPr lang="en-SG" sz="22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700493"/>
                  </a:ext>
                </a:extLst>
              </a:tr>
              <a:tr h="13081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 b="1" dirty="0">
                          <a:effectLst/>
                        </a:rPr>
                        <a:t>1. Awareness</a:t>
                      </a:r>
                      <a:endParaRPr lang="en-SG" sz="16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Feels the need to improve fitness and manage work stress.</a:t>
                      </a:r>
                      <a:endParaRPr lang="en-SG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Google search, social media ads</a:t>
                      </a:r>
                      <a:endParaRPr lang="en-SG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Overwhelmed by the number of fitness options available.</a:t>
                      </a:r>
                      <a:endParaRPr lang="en-SG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Say: "I need to get back in shape." </a:t>
                      </a:r>
                      <a:endParaRPr lang="en-SG" sz="2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Think: "There are so many options, what should I choose?" </a:t>
                      </a:r>
                      <a:endParaRPr lang="en-SG" sz="2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Do: Browse online for fitness options. </a:t>
                      </a:r>
                      <a:endParaRPr lang="en-SG" sz="2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Feel: Overwhelmed, motivated.</a:t>
                      </a:r>
                      <a:endParaRPr lang="en-SG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634075"/>
                  </a:ext>
                </a:extLst>
              </a:tr>
              <a:tr h="13195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 b="1" dirty="0">
                          <a:effectLst/>
                        </a:rPr>
                        <a:t>2. Consideration</a:t>
                      </a:r>
                      <a:endParaRPr lang="en-SG" sz="16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Discovers Equilibrium MMA through an online ad and friend’s recommendation.</a:t>
                      </a:r>
                      <a:endParaRPr lang="en-SG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Equilibrium MMA website, online reviews</a:t>
                      </a:r>
                      <a:endParaRPr lang="en-SG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Confused by the variety of classes; uncertain which suits him.</a:t>
                      </a:r>
                      <a:endParaRPr lang="en-SG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Say: “Where is the Book a trial form??" </a:t>
                      </a:r>
                      <a:endParaRPr lang="en-SG" sz="2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Think: "Which class would be best for a beginner like me?" </a:t>
                      </a:r>
                      <a:endParaRPr lang="en-SG" sz="2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Do: Research more about the classes. </a:t>
                      </a:r>
                      <a:endParaRPr lang="en-SG" sz="2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Feel: Curious, unsure.</a:t>
                      </a:r>
                      <a:endParaRPr lang="en-SG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977922"/>
                  </a:ext>
                </a:extLst>
              </a:tr>
              <a:tr h="5251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 b="1" dirty="0">
                          <a:effectLst/>
                        </a:rPr>
                        <a:t>3. Decision</a:t>
                      </a:r>
                      <a:endParaRPr lang="en-SG" sz="16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Impressed by class variety; signs up for a trial class.</a:t>
                      </a:r>
                      <a:endParaRPr lang="en-SG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200" dirty="0" err="1">
                          <a:effectLst/>
                        </a:rPr>
                        <a:t>Equilibrium</a:t>
                      </a:r>
                      <a:r>
                        <a:rPr lang="fr-FR" sz="2200" dirty="0">
                          <a:effectLst/>
                        </a:rPr>
                        <a:t> MMA </a:t>
                      </a:r>
                      <a:r>
                        <a:rPr lang="fr-FR" sz="2200" dirty="0" err="1">
                          <a:effectLst/>
                        </a:rPr>
                        <a:t>website</a:t>
                      </a:r>
                      <a:r>
                        <a:rPr lang="fr-FR" sz="2200" dirty="0">
                          <a:effectLst/>
                        </a:rPr>
                        <a:t>, email confirmation</a:t>
                      </a:r>
                      <a:endParaRPr lang="en-SG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Worries about feeling out of place as a beginner.</a:t>
                      </a:r>
                      <a:endParaRPr lang="en-SG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Say: "I'll give it a try." Think: "What if I'm not fit enough?" </a:t>
                      </a:r>
                      <a:endParaRPr lang="en-SG" sz="2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Do: Register for a trial class. </a:t>
                      </a:r>
                      <a:endParaRPr lang="en-SG" sz="2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Feel: Nervous, hopeful.</a:t>
                      </a:r>
                      <a:endParaRPr lang="en-SG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452668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 b="1" dirty="0">
                          <a:effectLst/>
                        </a:rPr>
                        <a:t>4. Onboarding</a:t>
                      </a:r>
                      <a:endParaRPr lang="en-SG" sz="16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Attends first class; enjoys the workout and community.</a:t>
                      </a:r>
                      <a:endParaRPr lang="en-SG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2200">
                          <a:effectLst/>
                        </a:rPr>
                        <a:t>Front desk staff, trainers</a:t>
                      </a:r>
                      <a:endParaRPr lang="en-SG" sz="2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Nervous about the initial learning curve; fears not keeping up.</a:t>
                      </a:r>
                      <a:endParaRPr lang="en-SG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Say: "That was tough but fun!" </a:t>
                      </a:r>
                      <a:endParaRPr lang="en-SG" sz="2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Think: "Everyone here seems so skilled." </a:t>
                      </a:r>
                      <a:endParaRPr lang="en-SG" sz="2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Do: Attend classes regularly. </a:t>
                      </a:r>
                      <a:endParaRPr lang="en-SG" sz="2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Feel: Encouraged, motivated.</a:t>
                      </a:r>
                      <a:endParaRPr lang="en-SG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125734"/>
                  </a:ext>
                </a:extLst>
              </a:tr>
              <a:tr h="95821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 b="1" dirty="0">
                          <a:effectLst/>
                        </a:rPr>
                        <a:t>5. Engagement</a:t>
                      </a:r>
                      <a:endParaRPr lang="en-SG" sz="16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Becomes a regular attendee; interacts with trainers and members.</a:t>
                      </a:r>
                      <a:endParaRPr lang="en-SG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2200">
                          <a:effectLst/>
                        </a:rPr>
                        <a:t>In-person classes, social media</a:t>
                      </a:r>
                      <a:endParaRPr lang="en-SG" sz="2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Struggles to fit classes into a busy schedule; feels guilty when missing classes.</a:t>
                      </a:r>
                      <a:endParaRPr lang="en-SG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Say: "I feel stronger and more focused." </a:t>
                      </a:r>
                      <a:endParaRPr lang="en-SG" sz="2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Think: "I need to balance my schedule better." </a:t>
                      </a:r>
                      <a:endParaRPr lang="en-SG" sz="2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Do: Adjust schedule to make time for classes. </a:t>
                      </a:r>
                      <a:endParaRPr lang="en-SG" sz="2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Feel: Satisfied, determined.</a:t>
                      </a:r>
                      <a:endParaRPr lang="en-SG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35333"/>
                  </a:ext>
                </a:extLst>
              </a:tr>
              <a:tr h="95821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 b="1" dirty="0">
                          <a:effectLst/>
                        </a:rPr>
                        <a:t>6. Advocacy</a:t>
                      </a:r>
                      <a:endParaRPr lang="en-SG" sz="16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Highly satisfied; starts recommending Equilibrium MMA to friends.</a:t>
                      </a:r>
                      <a:endParaRPr lang="en-SG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2200" dirty="0">
                          <a:effectLst/>
                        </a:rPr>
                        <a:t>Word-of-mouth, social media posts</a:t>
                      </a:r>
                      <a:endParaRPr lang="en-SG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Concerned about how to effectively convey his positive experience.</a:t>
                      </a:r>
                      <a:endParaRPr lang="en-SG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Say: "You should try Equilibrium MMA, it's great!" </a:t>
                      </a:r>
                      <a:endParaRPr lang="en-SG" sz="2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Think: "How can I convince my friends to join?" </a:t>
                      </a:r>
                      <a:endParaRPr lang="en-SG" sz="2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Do: Post positive reviews online. </a:t>
                      </a:r>
                      <a:endParaRPr lang="en-SG" sz="2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Feel: Proud, enthusiastic.</a:t>
                      </a:r>
                      <a:endParaRPr lang="en-SG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433687"/>
                  </a:ext>
                </a:extLst>
              </a:tr>
            </a:tbl>
          </a:graphicData>
        </a:graphic>
      </p:graphicFrame>
      <p:sp>
        <p:nvSpPr>
          <p:cNvPr id="5" name="What is Keyword Research?">
            <a:extLst>
              <a:ext uri="{FF2B5EF4-FFF2-40B4-BE49-F238E27FC236}">
                <a16:creationId xmlns:a16="http://schemas.microsoft.com/office/drawing/2014/main" id="{03AA6A38-BA1D-BAF1-0706-55232410E56C}"/>
              </a:ext>
            </a:extLst>
          </p:cNvPr>
          <p:cNvSpPr txBox="1"/>
          <p:nvPr/>
        </p:nvSpPr>
        <p:spPr>
          <a:xfrm>
            <a:off x="1885043" y="267387"/>
            <a:ext cx="15065019" cy="100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6" tIns="71436" rIns="71436" bIns="71436" anchor="ctr">
            <a:spAutoFit/>
          </a:bodyPr>
          <a:lstStyle>
            <a:lvl1pPr>
              <a:lnSpc>
                <a:spcPct val="100000"/>
              </a:lnSpc>
              <a:defRPr sz="5600" b="1">
                <a:solidFill>
                  <a:srgbClr val="F66E4C"/>
                </a:solidFill>
              </a:defRPr>
            </a:lvl1pPr>
          </a:lstStyle>
          <a:p>
            <a:pPr algn="l"/>
            <a:r>
              <a:rPr lang="en-SG" dirty="0">
                <a:solidFill>
                  <a:srgbClr val="00517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(Persona Name) Customer Journey Map</a:t>
            </a:r>
          </a:p>
        </p:txBody>
      </p:sp>
    </p:spTree>
    <p:extLst>
      <p:ext uri="{BB962C8B-B14F-4D97-AF65-F5344CB8AC3E}">
        <p14:creationId xmlns:p14="http://schemas.microsoft.com/office/powerpoint/2010/main" val="1261791396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ustom 2">
      <a:majorFont>
        <a:latin typeface="Poppins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7632</TotalTime>
  <Words>447</Words>
  <Application>Microsoft Office PowerPoint</Application>
  <PresentationFormat>Custom</PresentationFormat>
  <Paragraphs>65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Avenir Next Regular</vt:lpstr>
      <vt:lpstr>Gill Sans Light</vt:lpstr>
      <vt:lpstr>Helvetica Neue</vt:lpstr>
      <vt:lpstr>Helvetica Neue Light</vt:lpstr>
      <vt:lpstr>Helvetica Neue Medium</vt:lpstr>
      <vt:lpstr>Calibri</vt:lpstr>
      <vt:lpstr>Helvetica Light</vt:lpstr>
      <vt:lpstr>Poppins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 optimisation (SEO)</dc:title>
  <dc:creator>Jeremiah Lim</dc:creator>
  <cp:lastModifiedBy>Jeremiah Lim</cp:lastModifiedBy>
  <cp:revision>235</cp:revision>
  <dcterms:modified xsi:type="dcterms:W3CDTF">2024-08-14T06:37:30Z</dcterms:modified>
</cp:coreProperties>
</file>