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7" r:id="rId5"/>
    <p:sldId id="261" r:id="rId6"/>
    <p:sldId id="264" r:id="rId7"/>
    <p:sldId id="269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4"/>
    <p:restoredTop sz="94700"/>
  </p:normalViewPr>
  <p:slideViewPr>
    <p:cSldViewPr snapToGrid="0">
      <p:cViewPr varScale="1">
        <p:scale>
          <a:sx n="118" d="100"/>
          <a:sy n="11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974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1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B58-25C6-8088-1282-B7C358E1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0F92-F936-9B7E-88CB-82AD45FA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5C7F-551D-C240-27A7-88DBE172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FF61-A64E-2F13-8358-154B180D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3C2D-72C3-580E-47BA-FA4440D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2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36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9F012-6BBD-C341-AFCE-412F534A0C8C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3AAE9-E4B2-F940-8A96-BBEC1EDE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object-oriented-programmin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14DC-26D5-F672-88A8-71CD5F15F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 to Object-Oriented Programming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32CD0-7B99-AB4F-28F4-38F992496E67}"/>
              </a:ext>
            </a:extLst>
          </p:cNvPr>
          <p:cNvSpPr txBox="1"/>
          <p:nvPr/>
        </p:nvSpPr>
        <p:spPr>
          <a:xfrm>
            <a:off x="2815929" y="4412973"/>
            <a:ext cx="6560142" cy="193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Week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AB570-6AF6-42E8-BD2E-2EA7BBCF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081" y="4980710"/>
            <a:ext cx="1877290" cy="187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47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009F-3F17-F97F-EC71-EB7E9742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9AE4-09A8-34E8-99D9-ABFC3F0D34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IE" b="0" i="0" dirty="0" err="1">
                <a:solidFill>
                  <a:srgbClr val="000000"/>
                </a:solidFill>
                <a:effectLst/>
              </a:rPr>
              <a:t>GeeksforGeeks</a:t>
            </a:r>
            <a:r>
              <a:rPr lang="en-IE" b="0" i="0" dirty="0">
                <a:solidFill>
                  <a:srgbClr val="000000"/>
                </a:solidFill>
                <a:effectLst/>
              </a:rPr>
              <a:t> (2016).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Python OOPs Concepts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GeeksforGeeks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www.geeksforgeeks.org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/python-oops-concepts/.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‌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brilliant.org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Object-Oriented Programming | Brilliant Math &amp; Science Wiki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Available at: </a:t>
            </a:r>
            <a:r>
              <a:rPr lang="en-IE" b="0" i="0" dirty="0">
                <a:solidFill>
                  <a:srgbClr val="000000"/>
                </a:solidFill>
                <a:effectLst/>
                <a:hlinkClick r:id="rId2"/>
              </a:rPr>
              <a:t>https://brilliant.org/wiki/object-oriented-programming/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IE" b="0" i="0" dirty="0" err="1">
                <a:solidFill>
                  <a:srgbClr val="000000"/>
                </a:solidFill>
                <a:effectLst/>
              </a:rPr>
              <a:t>ocoyucanpuebla.gob.mx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(n.d.). </a:t>
            </a:r>
            <a:r>
              <a:rPr lang="en-IE" b="0" i="1" dirty="0" err="1">
                <a:solidFill>
                  <a:srgbClr val="000000"/>
                </a:solidFill>
                <a:effectLst/>
              </a:rPr>
              <a:t>Ayuntamiento</a:t>
            </a:r>
            <a:r>
              <a:rPr lang="en-IE" b="0" i="1" dirty="0">
                <a:solidFill>
                  <a:srgbClr val="000000"/>
                </a:solidFill>
                <a:effectLst/>
              </a:rPr>
              <a:t> de </a:t>
            </a:r>
            <a:r>
              <a:rPr lang="en-IE" b="0" i="1" dirty="0" err="1">
                <a:solidFill>
                  <a:srgbClr val="000000"/>
                </a:solidFill>
                <a:effectLst/>
              </a:rPr>
              <a:t>Ocoyucan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ocoyucanpuebla.gob.mx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/?q=object-oriented-programming-or-oop-paradigm-explanation-outline-diagram-zz-EMjmo0Hz [Accessed 5 Apr. 2024].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GIPHY.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Rabbit Hopping GIFs - Find &amp; Share on GIPHY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giphy.com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/explore/rabbit-hopping [Accessed 5 Apr. 2024].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Press, A.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Today in History, July 27, 1940: Bugs Bunny first appeared in Warner Bros. cartoon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The Enquirer.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eu.cincinnati.com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/story/aerial-journalism/2019/07/27/today-history-july-27-1953-armistice-ends-korean-war/1827764001/ [Accessed 5 Apr. 2024].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‌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Disneyclips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Thumper Clip Art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www.disneyclips.com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/images5/bambi4.html [Accessed 5 Apr. 2024].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‌Batman Wiki.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Batman (Lego Movie)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Available at: https://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batman.fandom.com</a:t>
            </a:r>
            <a:r>
              <a:rPr lang="en-IE" b="0" i="0" dirty="0">
                <a:solidFill>
                  <a:srgbClr val="000000"/>
                </a:solidFill>
                <a:effectLst/>
              </a:rPr>
              <a:t>/wiki/Batman_(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Lego_Movie</a:t>
            </a:r>
            <a:r>
              <a:rPr lang="en-IE" b="0" i="0" dirty="0">
                <a:solidFill>
                  <a:srgbClr val="000000"/>
                </a:solidFill>
                <a:effectLst/>
              </a:rPr>
              <a:t>) [Accessed 5 Apr. 2024].</a:t>
            </a:r>
          </a:p>
          <a:p>
            <a:pPr algn="l"/>
            <a:r>
              <a:rPr lang="en-IE" b="0" i="0" dirty="0">
                <a:solidFill>
                  <a:srgbClr val="000000"/>
                </a:solidFill>
                <a:effectLst/>
              </a:rPr>
              <a:t>Sinker, M. (n.d.). </a:t>
            </a:r>
            <a:r>
              <a:rPr lang="en-IE" b="0" i="1" dirty="0">
                <a:solidFill>
                  <a:srgbClr val="000000"/>
                </a:solidFill>
                <a:effectLst/>
              </a:rPr>
              <a:t>Beatrix Potter</a:t>
            </a:r>
            <a:r>
              <a:rPr lang="en-IE" b="0" i="0" dirty="0">
                <a:solidFill>
                  <a:srgbClr val="000000"/>
                </a:solidFill>
                <a:effectLst/>
              </a:rPr>
              <a:t>. [online] 4columns.org. Available at: https://4columns.org/sinker-mark/</a:t>
            </a:r>
            <a:r>
              <a:rPr lang="en-IE" b="0" i="0" dirty="0" err="1">
                <a:solidFill>
                  <a:srgbClr val="000000"/>
                </a:solidFill>
                <a:effectLst/>
              </a:rPr>
              <a:t>beatrix</a:t>
            </a:r>
            <a:r>
              <a:rPr lang="en-IE" b="0" i="0" dirty="0">
                <a:solidFill>
                  <a:srgbClr val="000000"/>
                </a:solidFill>
                <a:effectLst/>
              </a:rPr>
              <a:t>-potter [Accessed 5 Apr. 2024].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F2BC-D80F-C746-E468-D7F1C01F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4B9A-B30F-26E8-9604-3DD3E0F0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/>
          <a:p>
            <a:r>
              <a:rPr lang="en-US" sz="2400" dirty="0"/>
              <a:t>Object-oriented programming (OOP) is a way of writing programs that organizes the code into reusable pieces called “objects”</a:t>
            </a:r>
          </a:p>
          <a:p>
            <a:r>
              <a:rPr lang="en-US" sz="2400" dirty="0"/>
              <a:t>These objects represent real-world things.</a:t>
            </a:r>
          </a:p>
          <a:p>
            <a:r>
              <a:rPr lang="en-US" sz="2400" dirty="0"/>
              <a:t>They have both data (attributes) and actions (methods) associated with them. </a:t>
            </a:r>
          </a:p>
        </p:txBody>
      </p:sp>
      <p:pic>
        <p:nvPicPr>
          <p:cNvPr id="8" name="Picture 7" descr="A diagram of a dog&#10;&#10;Description automatically generated">
            <a:extLst>
              <a:ext uri="{FF2B5EF4-FFF2-40B4-BE49-F238E27FC236}">
                <a16:creationId xmlns:a16="http://schemas.microsoft.com/office/drawing/2014/main" id="{3BA50678-2ECB-6582-147F-E4343D88F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" b="-1"/>
          <a:stretch/>
        </p:blipFill>
        <p:spPr>
          <a:xfrm>
            <a:off x="5988494" y="1367701"/>
            <a:ext cx="4915163" cy="4913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32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FD78-436B-4FFC-43AB-8C207F53B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83C3B-FDAA-803D-4469-078AE289E777}"/>
              </a:ext>
            </a:extLst>
          </p:cNvPr>
          <p:cNvSpPr txBox="1"/>
          <p:nvPr/>
        </p:nvSpPr>
        <p:spPr>
          <a:xfrm>
            <a:off x="6712502" y="3198167"/>
            <a:ext cx="526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https://www.online-python.com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41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4A9A-7F1C-1DAC-CCAB-D54A83EF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IE" i="0">
                <a:effectLst/>
                <a:highlight>
                  <a:srgbClr val="FFFFFF"/>
                </a:highlight>
              </a:rPr>
              <a:t>Classes &amp; Objects</a:t>
            </a:r>
            <a:br>
              <a:rPr lang="en-IE" i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C3FD-C69D-7B68-3CE4-CD07CB4DCC5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469346"/>
            <a:ext cx="10259291" cy="4297680"/>
          </a:xfrm>
        </p:spPr>
        <p:txBody>
          <a:bodyPr anchor="t">
            <a:normAutofit/>
          </a:bodyPr>
          <a:lstStyle/>
          <a:p>
            <a:pPr marL="342900"/>
            <a:r>
              <a:rPr lang="en-IE" dirty="0">
                <a:highlight>
                  <a:srgbClr val="FFFFFF"/>
                </a:highlight>
              </a:rPr>
              <a:t>Classes</a:t>
            </a:r>
          </a:p>
          <a:p>
            <a:pPr marL="1143000" lvl="1" indent="-342900"/>
            <a:r>
              <a:rPr lang="en-IE" dirty="0">
                <a:highlight>
                  <a:srgbClr val="FFFFFF"/>
                </a:highlight>
              </a:rPr>
              <a:t>Blueprint for creating objects, providing initial value (variables) and implementations of behaviour (methods) </a:t>
            </a:r>
          </a:p>
          <a:p>
            <a:pPr marL="685800" indent="-342900"/>
            <a:r>
              <a:rPr lang="en-IE" dirty="0">
                <a:highlight>
                  <a:srgbClr val="FFFFFF"/>
                </a:highlight>
              </a:rPr>
              <a:t>Objects</a:t>
            </a:r>
          </a:p>
          <a:p>
            <a:pPr marL="1143000" lvl="1" indent="-342900"/>
            <a:r>
              <a:rPr lang="en-IE" i="0" dirty="0">
                <a:effectLst/>
                <a:highlight>
                  <a:srgbClr val="FFFFFF"/>
                </a:highlight>
              </a:rPr>
              <a:t>Instance of a class. </a:t>
            </a:r>
          </a:p>
          <a:p>
            <a:pPr marL="1143000" lvl="1" indent="-342900"/>
            <a:r>
              <a:rPr lang="en-IE" i="0" dirty="0">
                <a:effectLst/>
                <a:highlight>
                  <a:srgbClr val="FFFFFF"/>
                </a:highlight>
              </a:rPr>
              <a:t>Do not have to know all the internal details of the code. </a:t>
            </a:r>
          </a:p>
          <a:p>
            <a:pPr marL="1143000" lvl="1" indent="-342900"/>
            <a:r>
              <a:rPr lang="en-IE" dirty="0">
                <a:highlight>
                  <a:srgbClr val="FFFFFF"/>
                </a:highlight>
              </a:rPr>
              <a:t>More than one instance of the same class can exist at any one time -&gt; multiple objects from the same class.</a:t>
            </a:r>
          </a:p>
          <a:p>
            <a:endParaRPr lang="en-US" dirty="0"/>
          </a:p>
          <a:p>
            <a:pPr marL="1143000" lvl="1" indent="-342900"/>
            <a:endParaRPr lang="en-IE" dirty="0">
              <a:highlight>
                <a:srgbClr val="FFFFFF"/>
              </a:highlight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127B64F-B1A2-E4F2-E4F5-7A2ACF99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35" y="3850245"/>
            <a:ext cx="13077205" cy="300775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42960-DEB4-156C-1018-3C1FF6E0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637" y="4476256"/>
            <a:ext cx="2175163" cy="15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E1A2-2174-5FC9-65C5-20F27956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Variables/Attributes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7AD76-2640-E535-3363-C920B6D467D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740399" y="2355293"/>
            <a:ext cx="5942849" cy="4297680"/>
          </a:xfrm>
        </p:spPr>
        <p:txBody>
          <a:bodyPr>
            <a:normAutofit/>
          </a:bodyPr>
          <a:lstStyle/>
          <a:p>
            <a:pPr marL="1143000" lvl="1"/>
            <a:r>
              <a:rPr lang="en-US" dirty="0"/>
              <a:t>Characteristics of an object</a:t>
            </a:r>
          </a:p>
          <a:p>
            <a:pPr marL="1143000" lvl="1"/>
            <a:r>
              <a:rPr lang="en-US" dirty="0"/>
              <a:t>Passed in as arguments to an object</a:t>
            </a:r>
          </a:p>
          <a:p>
            <a:pPr marL="1143000" lvl="1"/>
            <a:r>
              <a:rPr lang="en-IE" b="0" i="0" dirty="0">
                <a:effectLst/>
              </a:rPr>
              <a:t>For example, a Rabbit object has several pieces of information associated with it that a user can extract</a:t>
            </a:r>
          </a:p>
          <a:p>
            <a:pPr marL="1508760" lvl="2"/>
            <a:r>
              <a:rPr lang="en-IE" b="0" i="0" dirty="0">
                <a:effectLst/>
              </a:rPr>
              <a:t>A class attribute, which is the same for every rabbit, i.e. fluffy tail and long ears</a:t>
            </a:r>
          </a:p>
          <a:p>
            <a:pPr marL="1508760" lvl="2"/>
            <a:r>
              <a:rPr lang="en-IE" dirty="0"/>
              <a:t>An instance variable,  i.e. name, which is unique to every rabbit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E190E8A-2654-5224-D34B-70C04D79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48" y="205027"/>
            <a:ext cx="1422400" cy="2374900"/>
          </a:xfrm>
          <a:prstGeom prst="rect">
            <a:avLst/>
          </a:prstGeom>
        </p:spPr>
      </p:pic>
      <p:pic>
        <p:nvPicPr>
          <p:cNvPr id="4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58ABB9-4BFA-201D-05BB-71B0F9EC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3" y="1774372"/>
            <a:ext cx="5841120" cy="4517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15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E0CF-B981-0ABE-D5B7-8AE3A26C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Methods/Procedures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F91B-990A-DDA5-FB00-94F2DCDA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64651" y="1690688"/>
            <a:ext cx="3947159" cy="4297680"/>
          </a:xfrm>
        </p:spPr>
        <p:txBody>
          <a:bodyPr>
            <a:normAutofit/>
          </a:bodyPr>
          <a:lstStyle/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dirty="0"/>
              <a:t>Equivalent to a function. 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IE" i="0" dirty="0">
                <a:effectLst/>
                <a:highlight>
                  <a:srgbClr val="FFFFFF"/>
                </a:highlight>
              </a:rPr>
              <a:t>E.g., the </a:t>
            </a:r>
            <a:r>
              <a:rPr lang="en-IE" dirty="0"/>
              <a:t>Rabbit</a:t>
            </a:r>
            <a:r>
              <a:rPr lang="en-IE" i="0" dirty="0">
                <a:effectLst/>
                <a:highlight>
                  <a:srgbClr val="FFFFFF"/>
                </a:highlight>
              </a:rPr>
              <a:t> object might have a method for running (</a:t>
            </a:r>
            <a:r>
              <a:rPr lang="en-IE" dirty="0"/>
              <a:t>hop)</a:t>
            </a:r>
            <a:r>
              <a:rPr lang="en-IE" i="0" dirty="0">
                <a:effectLst/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07510D-0A60-AF4E-7FA5-09F9706E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90" y="1135352"/>
            <a:ext cx="9162261" cy="393977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1239C-5792-03EB-5819-85F22E59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55" y="4123662"/>
            <a:ext cx="1902922" cy="19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EE3B-27E3-3425-05CE-A2C07E8F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For Example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642D2C-91C8-C557-24D5-E105B86806F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D4D043E-048B-A033-C263-CDC7C039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4809"/>
          <a:stretch/>
        </p:blipFill>
        <p:spPr>
          <a:xfrm>
            <a:off x="0" y="0"/>
            <a:ext cx="1106548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666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D42-0CBD-739A-0FDC-73E011D9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0" y="-30256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291C55-8FDF-0ABC-8238-EAB2E53F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8420" y="775854"/>
            <a:ext cx="8689292" cy="5992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600" b="1" dirty="0">
                <a:effectLst/>
              </a:rPr>
              <a:t>Task 1: Define the Dog Class</a:t>
            </a:r>
          </a:p>
          <a:p>
            <a:r>
              <a:rPr lang="en-IE" sz="1600" dirty="0">
                <a:effectLst/>
              </a:rPr>
              <a:t>Create a Python class named Dog with the following specifications:</a:t>
            </a:r>
          </a:p>
          <a:p>
            <a:pPr marL="800100" lvl="1" indent="-342900"/>
            <a:r>
              <a:rPr lang="en-IE" dirty="0">
                <a:effectLst/>
              </a:rPr>
              <a:t>Add a class attribute named attr1 and set its value to the string "mammal".</a:t>
            </a:r>
          </a:p>
          <a:p>
            <a:pPr marL="800100" lvl="1" indent="-342900"/>
            <a:r>
              <a:rPr lang="en-IE" dirty="0">
                <a:effectLst/>
              </a:rPr>
              <a:t>Define an instance attribute name which will be initialised through the constructor.</a:t>
            </a:r>
          </a:p>
          <a:p>
            <a:pPr marL="800100" lvl="1" indent="-342900"/>
            <a:r>
              <a:rPr lang="en-IE" dirty="0">
                <a:effectLst/>
              </a:rPr>
              <a:t>Implement a method named speak() which prints "My name is [dog's name]" where [dog's name] is replaced with the value of the name attribute.</a:t>
            </a:r>
          </a:p>
          <a:p>
            <a:pPr marL="0" indent="0">
              <a:buNone/>
            </a:pPr>
            <a:r>
              <a:rPr lang="en-IE" sz="1600" b="1" dirty="0">
                <a:effectLst/>
              </a:rPr>
              <a:t>Task 2: Create Dog Instances</a:t>
            </a:r>
          </a:p>
          <a:p>
            <a:r>
              <a:rPr lang="en-IE" sz="1600" dirty="0">
                <a:effectLst/>
              </a:rPr>
              <a:t>Instantiate two objects of the Dog class with the following names:</a:t>
            </a:r>
          </a:p>
          <a:p>
            <a:pPr marL="800100" lvl="1" indent="-342900"/>
            <a:r>
              <a:rPr lang="en-IE" dirty="0">
                <a:effectLst/>
              </a:rPr>
              <a:t>Rodger</a:t>
            </a:r>
          </a:p>
          <a:p>
            <a:pPr marL="800100" lvl="1" indent="-342900"/>
            <a:r>
              <a:rPr lang="en-IE" dirty="0"/>
              <a:t>Tommy</a:t>
            </a:r>
            <a:endParaRPr lang="en-IE" dirty="0">
              <a:effectLst/>
            </a:endParaRPr>
          </a:p>
          <a:p>
            <a:pPr marL="0" indent="0">
              <a:buNone/>
            </a:pPr>
            <a:r>
              <a:rPr lang="en-IE" sz="1600" b="1" dirty="0">
                <a:effectLst/>
              </a:rPr>
              <a:t>Task 3: Access Class Methods</a:t>
            </a:r>
          </a:p>
          <a:p>
            <a:r>
              <a:rPr lang="en-IE" sz="1600" dirty="0">
                <a:effectLst/>
              </a:rPr>
              <a:t>Call the speak() method on each object created in Task 2.</a:t>
            </a:r>
          </a:p>
          <a:p>
            <a:r>
              <a:rPr lang="en-IE" sz="1600" b="1" dirty="0"/>
              <a:t>Challenge: Create a new class</a:t>
            </a:r>
          </a:p>
          <a:p>
            <a:r>
              <a:rPr lang="en-IE" sz="1600" dirty="0"/>
              <a:t>Create a new class (of your choosing)! And add in class attributes, instance attributes and methods that describe the class </a:t>
            </a:r>
          </a:p>
        </p:txBody>
      </p:sp>
    </p:spTree>
    <p:extLst>
      <p:ext uri="{BB962C8B-B14F-4D97-AF65-F5344CB8AC3E}">
        <p14:creationId xmlns:p14="http://schemas.microsoft.com/office/powerpoint/2010/main" val="164198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9B4-B9FE-D4CF-7CD3-6B8F8F51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1" name="Content Placeholder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0819B4-5A67-8358-B7CB-C2E1A711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974" y="536002"/>
            <a:ext cx="6501122" cy="5785996"/>
          </a:xfrm>
          <a:noFill/>
        </p:spPr>
      </p:pic>
    </p:spTree>
    <p:extLst>
      <p:ext uri="{BB962C8B-B14F-4D97-AF65-F5344CB8AC3E}">
        <p14:creationId xmlns:p14="http://schemas.microsoft.com/office/powerpoint/2010/main" val="2097265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685</TotalTime>
  <Words>693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Tw Cen MT</vt:lpstr>
      <vt:lpstr>Custom</vt:lpstr>
      <vt:lpstr>Introduction to Object-Oriented Programming </vt:lpstr>
      <vt:lpstr>What is Object-Oriented Programming?</vt:lpstr>
      <vt:lpstr>Features of OOP</vt:lpstr>
      <vt:lpstr> Classes &amp; Objects </vt:lpstr>
      <vt:lpstr>Variables/Attributes</vt:lpstr>
      <vt:lpstr>Methods/Procedures </vt:lpstr>
      <vt:lpstr>For Example </vt:lpstr>
      <vt:lpstr>Exercise </vt:lpstr>
      <vt:lpstr>Solution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Object-Oriented Programming </dc:title>
  <dc:creator>Emma Burgess</dc:creator>
  <cp:lastModifiedBy>Emma Burgess</cp:lastModifiedBy>
  <cp:revision>32</cp:revision>
  <dcterms:created xsi:type="dcterms:W3CDTF">2024-04-05T16:45:02Z</dcterms:created>
  <dcterms:modified xsi:type="dcterms:W3CDTF">2024-04-25T11:58:58Z</dcterms:modified>
</cp:coreProperties>
</file>