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5" r:id="rId5"/>
    <p:sldId id="267" r:id="rId6"/>
    <p:sldId id="266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98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13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2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134-EC82-4585-851B-6A215065DCC7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F9FE5D-86F2-4BFB-B237-B3FBE749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F1F-901B-4073-9D9B-AB2C04DCA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Decomposed Gaussian Process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38ECD-59C1-45E2-9C44-45137F677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4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8779-CA4A-4ED3-AFFF-728C93D7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28FE3-6173-44AD-957D-3F18D23A8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1. We decide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and run one year of treatment with the SEIS model to predict the outcome.</a:t>
                </a:r>
              </a:p>
              <a:p>
                <a:r>
                  <a:rPr lang="en-US" dirty="0"/>
                  <a:t>2. Then we observe the </a:t>
                </a:r>
                <a:r>
                  <a:rPr lang="en-US" b="1" dirty="0">
                    <a:solidFill>
                      <a:srgbClr val="0070C0"/>
                    </a:solidFill>
                  </a:rPr>
                  <a:t>individual</a:t>
                </a:r>
                <a:r>
                  <a:rPr lang="en-US" dirty="0"/>
                  <a:t> unknown error function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bSup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the error terms.</a:t>
                </a:r>
              </a:p>
              <a:p>
                <a:r>
                  <a:rPr lang="en-US" dirty="0"/>
                  <a:t>3. Based on these outcomes, we can decide another policy and run another test.</a:t>
                </a:r>
              </a:p>
              <a:p>
                <a:endParaRPr lang="en-US" dirty="0"/>
              </a:p>
              <a:p>
                <a:r>
                  <a:rPr lang="en-US" dirty="0"/>
                  <a:t>We are comparing to another terminology:</a:t>
                </a:r>
              </a:p>
              <a:p>
                <a:pPr lvl="1"/>
                <a:r>
                  <a:rPr lang="en-US" dirty="0"/>
                  <a:t>1. We do not decompose the disease by age group but just look at the total infected population and run policy.</a:t>
                </a:r>
              </a:p>
              <a:p>
                <a:pPr lvl="1"/>
                <a:r>
                  <a:rPr lang="en-US" dirty="0"/>
                  <a:t>2’. We observe the </a:t>
                </a:r>
                <a:r>
                  <a:rPr lang="en-US" b="1" dirty="0">
                    <a:solidFill>
                      <a:srgbClr val="0070C0"/>
                    </a:solidFill>
                  </a:rPr>
                  <a:t>entire</a:t>
                </a:r>
                <a:r>
                  <a:rPr lang="en-US" dirty="0"/>
                  <a:t> unknown error function (here it would be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b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) and learn the error terms.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28FE3-6173-44AD-957D-3F18D23A8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 r="-638" b="-1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2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957-8699-420E-88CD-0F1B59F1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2B2C-2616-4EDA-9AB9-308EBE615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 the error terms are time-invariant.</a:t>
                </a:r>
              </a:p>
              <a:p>
                <a:pPr lvl="1"/>
                <a:r>
                  <a:rPr lang="en-US" dirty="0"/>
                  <a:t>i.e. every year, we decide a new policy, the error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b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b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</m:oMath>
                </a14:m>
                <a:r>
                  <a:rPr lang="en-US" dirty="0"/>
                  <a:t> are the same.</a:t>
                </a:r>
              </a:p>
              <a:p>
                <a:r>
                  <a:rPr lang="en-US" dirty="0"/>
                  <a:t>We need to care about the cumulative effect:</a:t>
                </a:r>
              </a:p>
              <a:p>
                <a:pPr lvl="1"/>
                <a:r>
                  <a:rPr lang="en-US" dirty="0"/>
                  <a:t>The regret in the first year will transmit (it will directly increase the infected population in the second year and thus incur a higher infected population in the following years.)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B2B2C-2616-4EDA-9AB9-308EBE615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9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8D73-9722-4F23-84D0-D7EE2380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FFAB-AEAC-4D76-B490-F70AE8EC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whole thing is actually the same as previous except we change the treatment period from 25 years to 1 year.</a:t>
            </a:r>
          </a:p>
          <a:p>
            <a:r>
              <a:rPr lang="en-US" dirty="0"/>
              <a:t>And we are aiming to minimizing over the following 100 years (i.e. run 100 trials and learn from them to continuously update the policy)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22D9-DBAE-4237-A90D-D4524E7E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(</a:t>
            </a:r>
            <a:r>
              <a:rPr lang="en-US" dirty="0" err="1"/>
              <a:t>todo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9D099-A49B-4346-95E7-4113EB6C1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the best of my knowledge, active learning usually involves exploring the most informative point.</a:t>
                </a:r>
              </a:p>
              <a:p>
                <a:pPr lvl="1"/>
                <a:r>
                  <a:rPr lang="en-US" dirty="0"/>
                  <a:t>i.e. the policy with highest information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which can be written down analytically.</a:t>
                </a:r>
              </a:p>
              <a:p>
                <a:r>
                  <a:rPr lang="en-US" dirty="0"/>
                  <a:t>In our decomposed Gaussian process regression, we can imitate it and do the similar step. At lease this decomposed method is always better than approximating the entire one.</a:t>
                </a:r>
              </a:p>
              <a:p>
                <a:pPr lvl="1"/>
                <a:r>
                  <a:rPr lang="en-US" dirty="0"/>
                  <a:t>So it will also lead to a faster active learning.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9D099-A49B-4346-95E7-4113EB6C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8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A6C-DC9F-4BA6-A083-F42C40BE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sell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61978-3225-41FD-BB76-FDD2A3041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can decompose a continuous function (an outcome of Gaussian process)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Then the approximation based on the realization of each individual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better and also more efficient than the approximation only based on the entire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result is correct and can be applied to both online learning and active learning.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61978-3225-41FD-BB76-FDD2A3041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2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D323-DC2D-4B24-94C0-BFDEEC62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E08C-D809-43E9-8C34-A5115E05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 1 (not restricted to online learning)</a:t>
            </a:r>
          </a:p>
          <a:p>
            <a:pPr lvl="1"/>
            <a:r>
              <a:rPr lang="en-US" dirty="0"/>
              <a:t>Approximating the target function via individual </a:t>
            </a:r>
            <a:r>
              <a:rPr lang="en-US" dirty="0" err="1"/>
              <a:t>subfunctions</a:t>
            </a:r>
            <a:r>
              <a:rPr lang="en-US" dirty="0"/>
              <a:t> would give a better approximation (lower variance).</a:t>
            </a:r>
          </a:p>
          <a:p>
            <a:pPr lvl="1"/>
            <a:endParaRPr lang="en-US" dirty="0"/>
          </a:p>
          <a:p>
            <a:r>
              <a:rPr lang="en-US" dirty="0"/>
              <a:t>Theorem 2</a:t>
            </a:r>
          </a:p>
          <a:p>
            <a:pPr lvl="1"/>
            <a:r>
              <a:rPr lang="en-US" dirty="0"/>
              <a:t>If we apply the GP-UCB algorithm to approximate the individual </a:t>
            </a:r>
            <a:r>
              <a:rPr lang="en-US" dirty="0" err="1"/>
              <a:t>subfunctions</a:t>
            </a:r>
            <a:r>
              <a:rPr lang="en-US" dirty="0"/>
              <a:t>, the whole algorithm is also a no-regret algorithm.</a:t>
            </a:r>
          </a:p>
          <a:p>
            <a:pPr lvl="1"/>
            <a:r>
              <a:rPr lang="en-US" dirty="0"/>
              <a:t>We have the same regret order as directly approximating the entire function. But empirically our method beats the naïve one.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3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7B71-8776-4836-8EF6-F75446F4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C4E92D-E1CF-4C0F-9C61-9DEF50617821}"/>
              </a:ext>
            </a:extLst>
          </p:cNvPr>
          <p:cNvSpPr/>
          <p:nvPr/>
        </p:nvSpPr>
        <p:spPr>
          <a:xfrm>
            <a:off x="781538" y="3352801"/>
            <a:ext cx="1883508" cy="7659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C2E36-6735-4665-A72B-6404150DFBDC}"/>
              </a:ext>
            </a:extLst>
          </p:cNvPr>
          <p:cNvSpPr txBox="1"/>
          <p:nvPr/>
        </p:nvSpPr>
        <p:spPr>
          <a:xfrm>
            <a:off x="859692" y="357636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TB prevention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5DB518-2FDD-495B-80FA-30CA1F88592B}"/>
              </a:ext>
            </a:extLst>
          </p:cNvPr>
          <p:cNvSpPr/>
          <p:nvPr/>
        </p:nvSpPr>
        <p:spPr>
          <a:xfrm rot="16200000">
            <a:off x="2178539" y="4269154"/>
            <a:ext cx="269631" cy="211016"/>
          </a:xfrm>
          <a:prstGeom prst="rightArrow">
            <a:avLst>
              <a:gd name="adj1" fmla="val 57408"/>
              <a:gd name="adj2" fmla="val 50000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B985E4-7A3C-4B04-AD99-9C995F9FEE1F}"/>
              </a:ext>
            </a:extLst>
          </p:cNvPr>
          <p:cNvSpPr/>
          <p:nvPr/>
        </p:nvSpPr>
        <p:spPr>
          <a:xfrm>
            <a:off x="1195754" y="4657969"/>
            <a:ext cx="1703754" cy="648677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1EB97-2F5F-4077-84F2-455ACBA20D20}"/>
              </a:ext>
            </a:extLst>
          </p:cNvPr>
          <p:cNvSpPr txBox="1"/>
          <p:nvPr/>
        </p:nvSpPr>
        <p:spPr>
          <a:xfrm>
            <a:off x="1242646" y="4739667"/>
            <a:ext cx="160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Controlled input: clearance rate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135E9-5C38-4E58-8AC6-7254A503FF26}"/>
              </a:ext>
            </a:extLst>
          </p:cNvPr>
          <p:cNvSpPr/>
          <p:nvPr/>
        </p:nvSpPr>
        <p:spPr>
          <a:xfrm rot="18406642">
            <a:off x="2611878" y="2976895"/>
            <a:ext cx="1075680" cy="211016"/>
          </a:xfrm>
          <a:prstGeom prst="rightArrow">
            <a:avLst>
              <a:gd name="adj1" fmla="val 57408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8C0C3E-A41F-437D-857B-E3FE1687F15F}"/>
              </a:ext>
            </a:extLst>
          </p:cNvPr>
          <p:cNvSpPr/>
          <p:nvPr/>
        </p:nvSpPr>
        <p:spPr>
          <a:xfrm>
            <a:off x="3589856" y="2205488"/>
            <a:ext cx="2896913" cy="7659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975EF-9C29-45DF-82CB-E87BE641F323}"/>
              </a:ext>
            </a:extLst>
          </p:cNvPr>
          <p:cNvSpPr txBox="1"/>
          <p:nvPr/>
        </p:nvSpPr>
        <p:spPr>
          <a:xfrm>
            <a:off x="3694817" y="2265276"/>
            <a:ext cx="26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SEIS model optimization</a:t>
            </a:r>
          </a:p>
          <a:p>
            <a:r>
              <a:rPr lang="en-US" dirty="0"/>
              <a:t>(Bryan 2018)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42C7C3-21E7-4F5F-B282-3EEB027A4DDA}"/>
              </a:ext>
            </a:extLst>
          </p:cNvPr>
          <p:cNvSpPr/>
          <p:nvPr/>
        </p:nvSpPr>
        <p:spPr>
          <a:xfrm>
            <a:off x="3589856" y="3293986"/>
            <a:ext cx="2896913" cy="103554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E933-A516-4AC1-9587-FBF2961469EB}"/>
              </a:ext>
            </a:extLst>
          </p:cNvPr>
          <p:cNvSpPr txBox="1"/>
          <p:nvPr/>
        </p:nvSpPr>
        <p:spPr>
          <a:xfrm>
            <a:off x="3694817" y="3353775"/>
            <a:ext cx="265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box optimization</a:t>
            </a:r>
          </a:p>
          <a:p>
            <a:r>
              <a:rPr lang="en-US" dirty="0"/>
              <a:t>GP regression, online learning (Srinivas 2010)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981911-4DBE-48E1-B4BE-88EC10EC22A9}"/>
              </a:ext>
            </a:extLst>
          </p:cNvPr>
          <p:cNvSpPr/>
          <p:nvPr/>
        </p:nvSpPr>
        <p:spPr>
          <a:xfrm rot="788462">
            <a:off x="2817435" y="3706249"/>
            <a:ext cx="679172" cy="211016"/>
          </a:xfrm>
          <a:prstGeom prst="rightArrow">
            <a:avLst>
              <a:gd name="adj1" fmla="val 57408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2F89DA-66FF-4ECB-89A5-5EAA8860B7EA}"/>
              </a:ext>
            </a:extLst>
          </p:cNvPr>
          <p:cNvSpPr/>
          <p:nvPr/>
        </p:nvSpPr>
        <p:spPr>
          <a:xfrm>
            <a:off x="6609587" y="2911607"/>
            <a:ext cx="382954" cy="937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8820E2-D31C-4C3C-98E1-8410D514945E}"/>
              </a:ext>
            </a:extLst>
          </p:cNvPr>
          <p:cNvSpPr/>
          <p:nvPr/>
        </p:nvSpPr>
        <p:spPr>
          <a:xfrm>
            <a:off x="7209145" y="2588442"/>
            <a:ext cx="2896913" cy="14599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59618-10E2-4DFE-B5DE-9A04A1122975}"/>
              </a:ext>
            </a:extLst>
          </p:cNvPr>
          <p:cNvSpPr txBox="1"/>
          <p:nvPr/>
        </p:nvSpPr>
        <p:spPr>
          <a:xfrm>
            <a:off x="7331963" y="2752636"/>
            <a:ext cx="265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structure of SEIS and the method of GP-UCB (in online learning).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ED83B6-1EB0-4772-99A3-16FF50053537}"/>
              </a:ext>
            </a:extLst>
          </p:cNvPr>
          <p:cNvSpPr txBox="1"/>
          <p:nvPr/>
        </p:nvSpPr>
        <p:spPr>
          <a:xfrm>
            <a:off x="5453458" y="1805522"/>
            <a:ext cx="13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Imperfect!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77C4B-98B2-4E73-9BF0-ED46A685CED6}"/>
              </a:ext>
            </a:extLst>
          </p:cNvPr>
          <p:cNvSpPr txBox="1"/>
          <p:nvPr/>
        </p:nvSpPr>
        <p:spPr>
          <a:xfrm>
            <a:off x="5453458" y="4370097"/>
            <a:ext cx="13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Expensive!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C5094-CB81-4C33-AA14-6BF61463B558}"/>
              </a:ext>
            </a:extLst>
          </p:cNvPr>
          <p:cNvSpPr txBox="1"/>
          <p:nvPr/>
        </p:nvSpPr>
        <p:spPr>
          <a:xfrm>
            <a:off x="7728683" y="2219109"/>
            <a:ext cx="185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Hybrid method</a:t>
            </a:r>
          </a:p>
        </p:txBody>
      </p:sp>
    </p:spTree>
    <p:extLst>
      <p:ext uri="{BB962C8B-B14F-4D97-AF65-F5344CB8AC3E}">
        <p14:creationId xmlns:p14="http://schemas.microsoft.com/office/powerpoint/2010/main" val="295924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7B71-8776-4836-8EF6-F75446F4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C4E92D-E1CF-4C0F-9C61-9DEF50617821}"/>
              </a:ext>
            </a:extLst>
          </p:cNvPr>
          <p:cNvSpPr/>
          <p:nvPr/>
        </p:nvSpPr>
        <p:spPr>
          <a:xfrm>
            <a:off x="781538" y="3352801"/>
            <a:ext cx="1883508" cy="7659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C2E36-6735-4665-A72B-6404150DFBDC}"/>
              </a:ext>
            </a:extLst>
          </p:cNvPr>
          <p:cNvSpPr txBox="1"/>
          <p:nvPr/>
        </p:nvSpPr>
        <p:spPr>
          <a:xfrm>
            <a:off x="859692" y="3576364"/>
            <a:ext cx="181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function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5DB518-2FDD-495B-80FA-30CA1F88592B}"/>
              </a:ext>
            </a:extLst>
          </p:cNvPr>
          <p:cNvSpPr/>
          <p:nvPr/>
        </p:nvSpPr>
        <p:spPr>
          <a:xfrm rot="16200000">
            <a:off x="2178539" y="4269154"/>
            <a:ext cx="269631" cy="211016"/>
          </a:xfrm>
          <a:prstGeom prst="rightArrow">
            <a:avLst>
              <a:gd name="adj1" fmla="val 57408"/>
              <a:gd name="adj2" fmla="val 50000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B985E4-7A3C-4B04-AD99-9C995F9FEE1F}"/>
              </a:ext>
            </a:extLst>
          </p:cNvPr>
          <p:cNvSpPr/>
          <p:nvPr/>
        </p:nvSpPr>
        <p:spPr>
          <a:xfrm>
            <a:off x="1195754" y="4657970"/>
            <a:ext cx="1703754" cy="461108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1EB97-2F5F-4077-84F2-455ACBA20D20}"/>
              </a:ext>
            </a:extLst>
          </p:cNvPr>
          <p:cNvSpPr txBox="1"/>
          <p:nvPr/>
        </p:nvSpPr>
        <p:spPr>
          <a:xfrm>
            <a:off x="1242646" y="4739667"/>
            <a:ext cx="160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Controlled input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135E9-5C38-4E58-8AC6-7254A503FF26}"/>
              </a:ext>
            </a:extLst>
          </p:cNvPr>
          <p:cNvSpPr/>
          <p:nvPr/>
        </p:nvSpPr>
        <p:spPr>
          <a:xfrm rot="18406642">
            <a:off x="2611878" y="2976895"/>
            <a:ext cx="1075680" cy="211016"/>
          </a:xfrm>
          <a:prstGeom prst="rightArrow">
            <a:avLst>
              <a:gd name="adj1" fmla="val 57408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8C0C3E-A41F-437D-857B-E3FE1687F15F}"/>
              </a:ext>
            </a:extLst>
          </p:cNvPr>
          <p:cNvSpPr/>
          <p:nvPr/>
        </p:nvSpPr>
        <p:spPr>
          <a:xfrm>
            <a:off x="3589856" y="2205488"/>
            <a:ext cx="2896913" cy="7659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975EF-9C29-45DF-82CB-E87BE641F323}"/>
              </a:ext>
            </a:extLst>
          </p:cNvPr>
          <p:cNvSpPr txBox="1"/>
          <p:nvPr/>
        </p:nvSpPr>
        <p:spPr>
          <a:xfrm>
            <a:off x="3634390" y="2265276"/>
            <a:ext cx="279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Structural behavior analysis and optimization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42C7C3-21E7-4F5F-B282-3EEB027A4DDA}"/>
              </a:ext>
            </a:extLst>
          </p:cNvPr>
          <p:cNvSpPr/>
          <p:nvPr/>
        </p:nvSpPr>
        <p:spPr>
          <a:xfrm>
            <a:off x="3589856" y="3293986"/>
            <a:ext cx="2896913" cy="103554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E933-A516-4AC1-9587-FBF2961469EB}"/>
              </a:ext>
            </a:extLst>
          </p:cNvPr>
          <p:cNvSpPr txBox="1"/>
          <p:nvPr/>
        </p:nvSpPr>
        <p:spPr>
          <a:xfrm>
            <a:off x="3712674" y="3350091"/>
            <a:ext cx="265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box function approximation and optimization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981911-4DBE-48E1-B4BE-88EC10EC22A9}"/>
              </a:ext>
            </a:extLst>
          </p:cNvPr>
          <p:cNvSpPr/>
          <p:nvPr/>
        </p:nvSpPr>
        <p:spPr>
          <a:xfrm rot="788462">
            <a:off x="2817435" y="3706249"/>
            <a:ext cx="679172" cy="211016"/>
          </a:xfrm>
          <a:prstGeom prst="rightArrow">
            <a:avLst>
              <a:gd name="adj1" fmla="val 57408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2F89DA-66FF-4ECB-89A5-5EAA8860B7EA}"/>
              </a:ext>
            </a:extLst>
          </p:cNvPr>
          <p:cNvSpPr/>
          <p:nvPr/>
        </p:nvSpPr>
        <p:spPr>
          <a:xfrm>
            <a:off x="6609587" y="2911607"/>
            <a:ext cx="382954" cy="937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8820E2-D31C-4C3C-98E1-8410D514945E}"/>
              </a:ext>
            </a:extLst>
          </p:cNvPr>
          <p:cNvSpPr/>
          <p:nvPr/>
        </p:nvSpPr>
        <p:spPr>
          <a:xfrm>
            <a:off x="7209145" y="2588442"/>
            <a:ext cx="2927409" cy="14599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59618-10E2-4DFE-B5DE-9A04A1122975}"/>
              </a:ext>
            </a:extLst>
          </p:cNvPr>
          <p:cNvSpPr txBox="1"/>
          <p:nvPr/>
        </p:nvSpPr>
        <p:spPr>
          <a:xfrm>
            <a:off x="7331963" y="2752636"/>
            <a:ext cx="28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structural behavior, we can use the non-structural method to correct the model.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E05A3-9A44-48EC-90AF-08C79D9717F4}"/>
              </a:ext>
            </a:extLst>
          </p:cNvPr>
          <p:cNvSpPr txBox="1"/>
          <p:nvPr/>
        </p:nvSpPr>
        <p:spPr>
          <a:xfrm>
            <a:off x="5453458" y="1805522"/>
            <a:ext cx="13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Imperfect!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A0DFE-2064-4B69-AF02-1C84F450D7BF}"/>
              </a:ext>
            </a:extLst>
          </p:cNvPr>
          <p:cNvSpPr txBox="1"/>
          <p:nvPr/>
        </p:nvSpPr>
        <p:spPr>
          <a:xfrm>
            <a:off x="5453458" y="4370097"/>
            <a:ext cx="13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Expensive!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431EC5-07C0-42A0-A191-4AC0C4AE8064}"/>
              </a:ext>
            </a:extLst>
          </p:cNvPr>
          <p:cNvSpPr txBox="1"/>
          <p:nvPr/>
        </p:nvSpPr>
        <p:spPr>
          <a:xfrm>
            <a:off x="7728683" y="2219109"/>
            <a:ext cx="185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Hybrid method</a:t>
            </a:r>
          </a:p>
        </p:txBody>
      </p:sp>
    </p:spTree>
    <p:extLst>
      <p:ext uri="{BB962C8B-B14F-4D97-AF65-F5344CB8AC3E}">
        <p14:creationId xmlns:p14="http://schemas.microsoft.com/office/powerpoint/2010/main" val="68658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ABF8-ECF7-4813-9ABA-5B9A1348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9D3D1-5789-413B-B4AA-599B3F159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policy (clearance rate) is in groups-level. So we should try to approximate the function in groups-level, which is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leads to a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29D3D1-5789-413B-B4AA-599B3F159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9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4BF1-855D-4458-92B5-0142B504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2836-6D28-4DC0-81E6-56DF8896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(modified):</a:t>
            </a:r>
          </a:p>
          <a:p>
            <a:pPr lvl="1"/>
            <a:r>
              <a:rPr lang="en-US" dirty="0"/>
              <a:t>We want to minimize the total infected population in the following 100 years.</a:t>
            </a:r>
          </a:p>
          <a:p>
            <a:pPr lvl="1"/>
            <a:r>
              <a:rPr lang="en-US" dirty="0"/>
              <a:t>We assume the disease behalves roughly like the SEIS population model (see the next slide) but not perfectly. So we add correction term to capture the error.</a:t>
            </a:r>
          </a:p>
          <a:p>
            <a:pPr lvl="1"/>
            <a:r>
              <a:rPr lang="en-US" dirty="0"/>
              <a:t>We can change the policy yearly (or monthly) based on the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63586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F328-AEC4-48D3-94D9-D4466AD9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SEIS Population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D3982-6DAF-411D-929F-D27365AD0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be the infected population in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Similar to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(healthy population)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(latent population).</a:t>
                </a:r>
              </a:p>
              <a:p>
                <a:r>
                  <a:rPr lang="en-US" dirty="0"/>
                  <a:t>In SEIS model, with given parameters activation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transmitting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D3982-6DAF-411D-929F-D27365AD0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0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B64C-9B4C-4F0F-931F-E33F6C40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SEIS Population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EB7CD-8793-41E0-8BF9-3EBF79389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Assuming there is still a small error and uncertainty in the SEIS model: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b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trike="sngStrike" dirty="0">
                    <a:effectLst/>
                  </a:rPr>
                  <a:t>For simplification, we assume these error correction terms are independent to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trike="sngStrike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trike="sngStrike" smtClean="0"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trike="sngStrike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trike="sngStrike" smtClean="0">
                        <a:effectLst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trike="sngStrike" dirty="0">
                    <a:effectLst/>
                  </a:rPr>
                  <a:t> and also time-invariant.</a:t>
                </a:r>
              </a:p>
              <a:p>
                <a:r>
                  <a:rPr lang="en-US" strike="sngStrike" dirty="0">
                    <a:effectLst/>
                  </a:rPr>
                  <a:t>So we only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bSup>
                    <m:d>
                      <m:dPr>
                        <m:ctrlP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d>
                    <m:r>
                      <a:rPr lang="en-US" b="1" i="1" strike="sngStrike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trike="sngStrike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bSup>
                    <m:d>
                      <m:dPr>
                        <m:ctrlP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d>
                    <m:r>
                      <a:rPr lang="en-US" b="1" i="0" strike="sngStrike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trike="sngStrike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trike="sngStrike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bSup>
                    <m:r>
                      <a:rPr lang="en-US" b="1" i="1" strike="sngStrike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trike="sngStrike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b="1" i="1" strike="sngStrike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strike="sngStrike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EB7CD-8793-41E0-8BF9-3EBF79389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181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895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</vt:lpstr>
      <vt:lpstr>Decomposed Gaussian Process Regression</vt:lpstr>
      <vt:lpstr>What we want to sell</vt:lpstr>
      <vt:lpstr>Theorem</vt:lpstr>
      <vt:lpstr>Story</vt:lpstr>
      <vt:lpstr>Story</vt:lpstr>
      <vt:lpstr>Story</vt:lpstr>
      <vt:lpstr>Online Learning</vt:lpstr>
      <vt:lpstr>SEIS Population Model</vt:lpstr>
      <vt:lpstr>SEIS Population Model</vt:lpstr>
      <vt:lpstr>Terminology</vt:lpstr>
      <vt:lpstr>Some Assumption</vt:lpstr>
      <vt:lpstr>Some Assumption</vt:lpstr>
      <vt:lpstr>Active Learning (todo)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Decomposed Gaussian Process Regression</dc:title>
  <dc:creator>kai wang</dc:creator>
  <cp:lastModifiedBy>kai wang</cp:lastModifiedBy>
  <cp:revision>14</cp:revision>
  <dcterms:created xsi:type="dcterms:W3CDTF">2018-05-15T05:05:50Z</dcterms:created>
  <dcterms:modified xsi:type="dcterms:W3CDTF">2018-05-17T17:41:39Z</dcterms:modified>
</cp:coreProperties>
</file>