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0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77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8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487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2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1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564A-FE4C-4D60-90F7-2D0FBC77898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407FBB-3312-4D17-8F83-1F96036A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1726-9162-4E48-96DE-18DEB8BE7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497" y="2404531"/>
            <a:ext cx="9465733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Utilize Side Information: Decomposed</a:t>
            </a:r>
            <a:br>
              <a:rPr lang="en-US" dirty="0"/>
            </a:br>
            <a:r>
              <a:rPr lang="en-US" dirty="0"/>
              <a:t>Gaussian Process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66103-377D-4334-B140-A0B3F0047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 Wang, Bryan Wilder, Sze-</a:t>
            </a:r>
            <a:r>
              <a:rPr lang="en-US" dirty="0" err="1"/>
              <a:t>Chuan</a:t>
            </a:r>
            <a:r>
              <a:rPr lang="en-US" dirty="0"/>
              <a:t> Suen, Milind </a:t>
            </a:r>
            <a:r>
              <a:rPr lang="en-US" dirty="0" err="1"/>
              <a:t>Tambe</a:t>
            </a:r>
            <a:r>
              <a:rPr lang="en-US" dirty="0"/>
              <a:t>, </a:t>
            </a:r>
            <a:r>
              <a:rPr lang="en-US" dirty="0" err="1"/>
              <a:t>Bistra</a:t>
            </a:r>
            <a:r>
              <a:rPr lang="en-US" dirty="0"/>
              <a:t> </a:t>
            </a:r>
            <a:r>
              <a:rPr lang="en-US" dirty="0" err="1"/>
              <a:t>Dilkina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3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FC9E-731E-48E2-A9DC-18B83823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C9FB8-48C1-4848-8E4D-F8262BD485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8248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is a matrix of linear function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is the difference (error)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/>
                  <a:t>We assume this function to be a Gaussian process with certain kernel (e.g. radius based kernel)</a:t>
                </a:r>
              </a:p>
              <a:p>
                <a:pPr lvl="1"/>
                <a:r>
                  <a:rPr lang="en-US" dirty="0"/>
                  <a:t>So we can use Gaussian process regression to approximate this difference (error)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C9FB8-48C1-4848-8E4D-F8262BD48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82481" cy="3880773"/>
              </a:xfrm>
              <a:blipFill>
                <a:blip r:embed="rId2"/>
                <a:stretch>
                  <a:fillRect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5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206D-9992-4DC4-97BB-960C2D5C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Fragmentation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ED945-56D2-49C3-9413-53D462ABDD95}"/>
                  </a:ext>
                </a:extLst>
              </p:cNvPr>
              <p:cNvSpPr txBox="1"/>
              <p:nvPr/>
            </p:nvSpPr>
            <p:spPr>
              <a:xfrm>
                <a:off x="9222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ED945-56D2-49C3-9413-53D462ABD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5" y="2227384"/>
                <a:ext cx="5705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41026-172B-4405-A687-DB409DA4B269}"/>
                  </a:ext>
                </a:extLst>
              </p:cNvPr>
              <p:cNvSpPr txBox="1"/>
              <p:nvPr/>
            </p:nvSpPr>
            <p:spPr>
              <a:xfrm>
                <a:off x="20144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41026-172B-4405-A687-DB409DA4B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15" y="2227384"/>
                <a:ext cx="5705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AD6DF-EDCB-4430-B374-B56DADEC89A4}"/>
                  </a:ext>
                </a:extLst>
              </p:cNvPr>
              <p:cNvSpPr txBox="1"/>
              <p:nvPr/>
            </p:nvSpPr>
            <p:spPr>
              <a:xfrm>
                <a:off x="31066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AD6DF-EDCB-4430-B374-B56DADEC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15" y="2227384"/>
                <a:ext cx="5705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5F1F1-7DF3-4D81-8D8E-5E194230358A}"/>
                  </a:ext>
                </a:extLst>
              </p:cNvPr>
              <p:cNvSpPr txBox="1"/>
              <p:nvPr/>
            </p:nvSpPr>
            <p:spPr>
              <a:xfrm>
                <a:off x="6295291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5F1F1-7DF3-4D81-8D8E-5E1942303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91" y="2227384"/>
                <a:ext cx="5705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912645-764A-45E5-B7C8-9B5410BC38A2}"/>
              </a:ext>
            </a:extLst>
          </p:cNvPr>
          <p:cNvSpPr txBox="1"/>
          <p:nvPr/>
        </p:nvSpPr>
        <p:spPr>
          <a:xfrm>
            <a:off x="4700953" y="2227384"/>
            <a:ext cx="57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D478E709-EF66-4B4C-89FE-12BFA885ADEF}"/>
              </a:ext>
            </a:extLst>
          </p:cNvPr>
          <p:cNvSpPr/>
          <p:nvPr/>
        </p:nvSpPr>
        <p:spPr>
          <a:xfrm>
            <a:off x="1386254" y="2227384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E715B29-4691-4094-B036-3AABF660C2A4}"/>
              </a:ext>
            </a:extLst>
          </p:cNvPr>
          <p:cNvSpPr/>
          <p:nvPr/>
        </p:nvSpPr>
        <p:spPr>
          <a:xfrm>
            <a:off x="2516553" y="2227383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E9AE7A9-14BD-4276-9146-0B8B6F707D7B}"/>
              </a:ext>
            </a:extLst>
          </p:cNvPr>
          <p:cNvSpPr/>
          <p:nvPr/>
        </p:nvSpPr>
        <p:spPr>
          <a:xfrm>
            <a:off x="5704254" y="2216664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25C0D-AD10-4398-AC6C-DB6D911F056A}"/>
                  </a:ext>
                </a:extLst>
              </p:cNvPr>
              <p:cNvSpPr txBox="1"/>
              <p:nvPr/>
            </p:nvSpPr>
            <p:spPr>
              <a:xfrm>
                <a:off x="1257300" y="182969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25C0D-AD10-4398-AC6C-DB6D911F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1829693"/>
                <a:ext cx="99255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1676B-5906-4AAF-9A9A-714B29C2161F}"/>
                  </a:ext>
                </a:extLst>
              </p:cNvPr>
              <p:cNvSpPr txBox="1"/>
              <p:nvPr/>
            </p:nvSpPr>
            <p:spPr>
              <a:xfrm>
                <a:off x="2387599" y="182969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1676B-5906-4AAF-9A9A-714B29C2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99" y="1829693"/>
                <a:ext cx="99255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B709-7B88-42D9-B830-ABCD4767802F}"/>
                  </a:ext>
                </a:extLst>
              </p:cNvPr>
              <p:cNvSpPr txBox="1"/>
              <p:nvPr/>
            </p:nvSpPr>
            <p:spPr>
              <a:xfrm>
                <a:off x="5575300" y="180825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B709-7B88-42D9-B830-ABCD47678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0" y="1808253"/>
                <a:ext cx="992553" cy="369332"/>
              </a:xfrm>
              <a:prstGeom prst="rect">
                <a:avLst/>
              </a:prstGeom>
              <a:blipFill>
                <a:blip r:embed="rId8"/>
                <a:stretch>
                  <a:fillRect r="-18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51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206D-9992-4DC4-97BB-960C2D5C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Fragmentation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ED945-56D2-49C3-9413-53D462ABDD95}"/>
                  </a:ext>
                </a:extLst>
              </p:cNvPr>
              <p:cNvSpPr txBox="1"/>
              <p:nvPr/>
            </p:nvSpPr>
            <p:spPr>
              <a:xfrm>
                <a:off x="9222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ED945-56D2-49C3-9413-53D462ABD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5" y="2227384"/>
                <a:ext cx="5705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41026-172B-4405-A687-DB409DA4B269}"/>
                  </a:ext>
                </a:extLst>
              </p:cNvPr>
              <p:cNvSpPr txBox="1"/>
              <p:nvPr/>
            </p:nvSpPr>
            <p:spPr>
              <a:xfrm>
                <a:off x="20144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41026-172B-4405-A687-DB409DA4B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15" y="2227384"/>
                <a:ext cx="5705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AD6DF-EDCB-4430-B374-B56DADEC89A4}"/>
                  </a:ext>
                </a:extLst>
              </p:cNvPr>
              <p:cNvSpPr txBox="1"/>
              <p:nvPr/>
            </p:nvSpPr>
            <p:spPr>
              <a:xfrm>
                <a:off x="31066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AD6DF-EDCB-4430-B374-B56DADEC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15" y="2227384"/>
                <a:ext cx="5705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5F1F1-7DF3-4D81-8D8E-5E194230358A}"/>
                  </a:ext>
                </a:extLst>
              </p:cNvPr>
              <p:cNvSpPr txBox="1"/>
              <p:nvPr/>
            </p:nvSpPr>
            <p:spPr>
              <a:xfrm>
                <a:off x="6295291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5F1F1-7DF3-4D81-8D8E-5E1942303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91" y="2227384"/>
                <a:ext cx="5705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912645-764A-45E5-B7C8-9B5410BC38A2}"/>
              </a:ext>
            </a:extLst>
          </p:cNvPr>
          <p:cNvSpPr txBox="1"/>
          <p:nvPr/>
        </p:nvSpPr>
        <p:spPr>
          <a:xfrm>
            <a:off x="4700953" y="2227384"/>
            <a:ext cx="57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D478E709-EF66-4B4C-89FE-12BFA885ADEF}"/>
              </a:ext>
            </a:extLst>
          </p:cNvPr>
          <p:cNvSpPr/>
          <p:nvPr/>
        </p:nvSpPr>
        <p:spPr>
          <a:xfrm>
            <a:off x="1386254" y="2227384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E715B29-4691-4094-B036-3AABF660C2A4}"/>
              </a:ext>
            </a:extLst>
          </p:cNvPr>
          <p:cNvSpPr/>
          <p:nvPr/>
        </p:nvSpPr>
        <p:spPr>
          <a:xfrm>
            <a:off x="2516553" y="2227383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E9AE7A9-14BD-4276-9146-0B8B6F707D7B}"/>
              </a:ext>
            </a:extLst>
          </p:cNvPr>
          <p:cNvSpPr/>
          <p:nvPr/>
        </p:nvSpPr>
        <p:spPr>
          <a:xfrm>
            <a:off x="5704254" y="2216664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25C0D-AD10-4398-AC6C-DB6D911F056A}"/>
                  </a:ext>
                </a:extLst>
              </p:cNvPr>
              <p:cNvSpPr txBox="1"/>
              <p:nvPr/>
            </p:nvSpPr>
            <p:spPr>
              <a:xfrm>
                <a:off x="1257300" y="182969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25C0D-AD10-4398-AC6C-DB6D911F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1829693"/>
                <a:ext cx="99255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1676B-5906-4AAF-9A9A-714B29C2161F}"/>
                  </a:ext>
                </a:extLst>
              </p:cNvPr>
              <p:cNvSpPr txBox="1"/>
              <p:nvPr/>
            </p:nvSpPr>
            <p:spPr>
              <a:xfrm>
                <a:off x="2387599" y="182969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1676B-5906-4AAF-9A9A-714B29C2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99" y="1829693"/>
                <a:ext cx="99255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B709-7B88-42D9-B830-ABCD4767802F}"/>
                  </a:ext>
                </a:extLst>
              </p:cNvPr>
              <p:cNvSpPr txBox="1"/>
              <p:nvPr/>
            </p:nvSpPr>
            <p:spPr>
              <a:xfrm>
                <a:off x="5575300" y="180825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B709-7B88-42D9-B830-ABCD47678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0" y="1808253"/>
                <a:ext cx="992553" cy="369332"/>
              </a:xfrm>
              <a:prstGeom prst="rect">
                <a:avLst/>
              </a:prstGeom>
              <a:blipFill>
                <a:blip r:embed="rId8"/>
                <a:stretch>
                  <a:fillRect r="-18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594D4CC-FEEA-4212-89E5-B66998A3A232}"/>
              </a:ext>
            </a:extLst>
          </p:cNvPr>
          <p:cNvSpPr/>
          <p:nvPr/>
        </p:nvSpPr>
        <p:spPr>
          <a:xfrm rot="12674188">
            <a:off x="2024687" y="2568915"/>
            <a:ext cx="167667" cy="26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1A59D-93F6-4D02-81E4-7EEB420611BC}"/>
                  </a:ext>
                </a:extLst>
              </p:cNvPr>
              <p:cNvSpPr txBox="1"/>
              <p:nvPr/>
            </p:nvSpPr>
            <p:spPr>
              <a:xfrm>
                <a:off x="1233532" y="2781161"/>
                <a:ext cx="9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1A59D-93F6-4D02-81E4-7EEB42061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32" y="2781161"/>
                <a:ext cx="99873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604AA410-22CE-421B-9D31-D1D42C2EB810}"/>
              </a:ext>
            </a:extLst>
          </p:cNvPr>
          <p:cNvSpPr/>
          <p:nvPr/>
        </p:nvSpPr>
        <p:spPr>
          <a:xfrm rot="12674188">
            <a:off x="3128773" y="2568915"/>
            <a:ext cx="167667" cy="26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3B63DD-1983-45D6-A297-F3C5C7AC3BDE}"/>
                  </a:ext>
                </a:extLst>
              </p:cNvPr>
              <p:cNvSpPr txBox="1"/>
              <p:nvPr/>
            </p:nvSpPr>
            <p:spPr>
              <a:xfrm>
                <a:off x="2337618" y="2781161"/>
                <a:ext cx="9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3B63DD-1983-45D6-A297-F3C5C7AC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18" y="2781161"/>
                <a:ext cx="998735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A2562DD1-1764-4471-99C0-6EB21B9F9518}"/>
              </a:ext>
            </a:extLst>
          </p:cNvPr>
          <p:cNvSpPr/>
          <p:nvPr/>
        </p:nvSpPr>
        <p:spPr>
          <a:xfrm rot="12674188">
            <a:off x="6353997" y="2568915"/>
            <a:ext cx="167667" cy="26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40904-4E52-4E45-9CF8-E26F0157B558}"/>
                  </a:ext>
                </a:extLst>
              </p:cNvPr>
              <p:cNvSpPr txBox="1"/>
              <p:nvPr/>
            </p:nvSpPr>
            <p:spPr>
              <a:xfrm>
                <a:off x="5562842" y="2781161"/>
                <a:ext cx="9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40904-4E52-4E45-9CF8-E26F0157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842" y="2781161"/>
                <a:ext cx="998735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206D-9992-4DC4-97BB-960C2D5C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Fragmentation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ED945-56D2-49C3-9413-53D462ABDD95}"/>
                  </a:ext>
                </a:extLst>
              </p:cNvPr>
              <p:cNvSpPr txBox="1"/>
              <p:nvPr/>
            </p:nvSpPr>
            <p:spPr>
              <a:xfrm>
                <a:off x="9222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ED945-56D2-49C3-9413-53D462ABD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5" y="2227384"/>
                <a:ext cx="5705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41026-172B-4405-A687-DB409DA4B269}"/>
                  </a:ext>
                </a:extLst>
              </p:cNvPr>
              <p:cNvSpPr txBox="1"/>
              <p:nvPr/>
            </p:nvSpPr>
            <p:spPr>
              <a:xfrm>
                <a:off x="20144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41026-172B-4405-A687-DB409DA4B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15" y="2227384"/>
                <a:ext cx="5705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AD6DF-EDCB-4430-B374-B56DADEC89A4}"/>
                  </a:ext>
                </a:extLst>
              </p:cNvPr>
              <p:cNvSpPr txBox="1"/>
              <p:nvPr/>
            </p:nvSpPr>
            <p:spPr>
              <a:xfrm>
                <a:off x="31066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AD6DF-EDCB-4430-B374-B56DADEC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15" y="2227384"/>
                <a:ext cx="5705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5F1F1-7DF3-4D81-8D8E-5E194230358A}"/>
                  </a:ext>
                </a:extLst>
              </p:cNvPr>
              <p:cNvSpPr txBox="1"/>
              <p:nvPr/>
            </p:nvSpPr>
            <p:spPr>
              <a:xfrm>
                <a:off x="6295291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5F1F1-7DF3-4D81-8D8E-5E1942303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91" y="2227384"/>
                <a:ext cx="5705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912645-764A-45E5-B7C8-9B5410BC38A2}"/>
              </a:ext>
            </a:extLst>
          </p:cNvPr>
          <p:cNvSpPr txBox="1"/>
          <p:nvPr/>
        </p:nvSpPr>
        <p:spPr>
          <a:xfrm>
            <a:off x="4700953" y="2227384"/>
            <a:ext cx="57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D478E709-EF66-4B4C-89FE-12BFA885ADEF}"/>
              </a:ext>
            </a:extLst>
          </p:cNvPr>
          <p:cNvSpPr/>
          <p:nvPr/>
        </p:nvSpPr>
        <p:spPr>
          <a:xfrm>
            <a:off x="1386254" y="2227384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E715B29-4691-4094-B036-3AABF660C2A4}"/>
              </a:ext>
            </a:extLst>
          </p:cNvPr>
          <p:cNvSpPr/>
          <p:nvPr/>
        </p:nvSpPr>
        <p:spPr>
          <a:xfrm>
            <a:off x="2516553" y="2227383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E9AE7A9-14BD-4276-9146-0B8B6F707D7B}"/>
              </a:ext>
            </a:extLst>
          </p:cNvPr>
          <p:cNvSpPr/>
          <p:nvPr/>
        </p:nvSpPr>
        <p:spPr>
          <a:xfrm>
            <a:off x="5704254" y="2216664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25C0D-AD10-4398-AC6C-DB6D911F056A}"/>
                  </a:ext>
                </a:extLst>
              </p:cNvPr>
              <p:cNvSpPr txBox="1"/>
              <p:nvPr/>
            </p:nvSpPr>
            <p:spPr>
              <a:xfrm>
                <a:off x="1257300" y="182969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25C0D-AD10-4398-AC6C-DB6D911F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1829693"/>
                <a:ext cx="99255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1676B-5906-4AAF-9A9A-714B29C2161F}"/>
                  </a:ext>
                </a:extLst>
              </p:cNvPr>
              <p:cNvSpPr txBox="1"/>
              <p:nvPr/>
            </p:nvSpPr>
            <p:spPr>
              <a:xfrm>
                <a:off x="2387599" y="182969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1676B-5906-4AAF-9A9A-714B29C2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99" y="1829693"/>
                <a:ext cx="99255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B709-7B88-42D9-B830-ABCD4767802F}"/>
                  </a:ext>
                </a:extLst>
              </p:cNvPr>
              <p:cNvSpPr txBox="1"/>
              <p:nvPr/>
            </p:nvSpPr>
            <p:spPr>
              <a:xfrm>
                <a:off x="5575300" y="180825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B709-7B88-42D9-B830-ABCD47678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0" y="1808253"/>
                <a:ext cx="992553" cy="369332"/>
              </a:xfrm>
              <a:prstGeom prst="rect">
                <a:avLst/>
              </a:prstGeom>
              <a:blipFill>
                <a:blip r:embed="rId8"/>
                <a:stretch>
                  <a:fillRect r="-18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594D4CC-FEEA-4212-89E5-B66998A3A232}"/>
              </a:ext>
            </a:extLst>
          </p:cNvPr>
          <p:cNvSpPr/>
          <p:nvPr/>
        </p:nvSpPr>
        <p:spPr>
          <a:xfrm rot="12674188">
            <a:off x="2024687" y="2568915"/>
            <a:ext cx="167667" cy="26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1A59D-93F6-4D02-81E4-7EEB420611BC}"/>
                  </a:ext>
                </a:extLst>
              </p:cNvPr>
              <p:cNvSpPr txBox="1"/>
              <p:nvPr/>
            </p:nvSpPr>
            <p:spPr>
              <a:xfrm>
                <a:off x="1233532" y="2781161"/>
                <a:ext cx="9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1A59D-93F6-4D02-81E4-7EEB42061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32" y="2781161"/>
                <a:ext cx="99873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604AA410-22CE-421B-9D31-D1D42C2EB810}"/>
              </a:ext>
            </a:extLst>
          </p:cNvPr>
          <p:cNvSpPr/>
          <p:nvPr/>
        </p:nvSpPr>
        <p:spPr>
          <a:xfrm rot="12674188">
            <a:off x="3128773" y="2568915"/>
            <a:ext cx="167667" cy="26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3B63DD-1983-45D6-A297-F3C5C7AC3BDE}"/>
                  </a:ext>
                </a:extLst>
              </p:cNvPr>
              <p:cNvSpPr txBox="1"/>
              <p:nvPr/>
            </p:nvSpPr>
            <p:spPr>
              <a:xfrm>
                <a:off x="2337618" y="2781161"/>
                <a:ext cx="9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3B63DD-1983-45D6-A297-F3C5C7AC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18" y="2781161"/>
                <a:ext cx="998735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A2562DD1-1764-4471-99C0-6EB21B9F9518}"/>
              </a:ext>
            </a:extLst>
          </p:cNvPr>
          <p:cNvSpPr/>
          <p:nvPr/>
        </p:nvSpPr>
        <p:spPr>
          <a:xfrm rot="12674188">
            <a:off x="6353997" y="2568915"/>
            <a:ext cx="167667" cy="26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40904-4E52-4E45-9CF8-E26F0157B558}"/>
                  </a:ext>
                </a:extLst>
              </p:cNvPr>
              <p:cNvSpPr txBox="1"/>
              <p:nvPr/>
            </p:nvSpPr>
            <p:spPr>
              <a:xfrm>
                <a:off x="5562842" y="2781161"/>
                <a:ext cx="9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40904-4E52-4E45-9CF8-E26F0157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842" y="2781161"/>
                <a:ext cx="998735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4193A0-2679-4DAF-AFC8-F76498302751}"/>
                  </a:ext>
                </a:extLst>
              </p:cNvPr>
              <p:cNvSpPr txBox="1"/>
              <p:nvPr/>
            </p:nvSpPr>
            <p:spPr>
              <a:xfrm>
                <a:off x="603736" y="4032738"/>
                <a:ext cx="6531710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−2 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…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4193A0-2679-4DAF-AFC8-F76498302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6" y="4032738"/>
                <a:ext cx="6531710" cy="1512978"/>
              </a:xfrm>
              <a:prstGeom prst="rect">
                <a:avLst/>
              </a:prstGeom>
              <a:blipFill>
                <a:blip r:embed="rId12"/>
                <a:stretch>
                  <a:fillRect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96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206D-9992-4DC4-97BB-960C2D5C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Fragmentation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ED945-56D2-49C3-9413-53D462ABDD95}"/>
                  </a:ext>
                </a:extLst>
              </p:cNvPr>
              <p:cNvSpPr txBox="1"/>
              <p:nvPr/>
            </p:nvSpPr>
            <p:spPr>
              <a:xfrm>
                <a:off x="9222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ED945-56D2-49C3-9413-53D462ABD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5" y="2227384"/>
                <a:ext cx="5705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41026-172B-4405-A687-DB409DA4B269}"/>
                  </a:ext>
                </a:extLst>
              </p:cNvPr>
              <p:cNvSpPr txBox="1"/>
              <p:nvPr/>
            </p:nvSpPr>
            <p:spPr>
              <a:xfrm>
                <a:off x="20144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41026-172B-4405-A687-DB409DA4B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15" y="2227384"/>
                <a:ext cx="5705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AD6DF-EDCB-4430-B374-B56DADEC89A4}"/>
                  </a:ext>
                </a:extLst>
              </p:cNvPr>
              <p:cNvSpPr txBox="1"/>
              <p:nvPr/>
            </p:nvSpPr>
            <p:spPr>
              <a:xfrm>
                <a:off x="3106615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AD6DF-EDCB-4430-B374-B56DADEC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15" y="2227384"/>
                <a:ext cx="5705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5F1F1-7DF3-4D81-8D8E-5E194230358A}"/>
                  </a:ext>
                </a:extLst>
              </p:cNvPr>
              <p:cNvSpPr txBox="1"/>
              <p:nvPr/>
            </p:nvSpPr>
            <p:spPr>
              <a:xfrm>
                <a:off x="6295291" y="2227384"/>
                <a:ext cx="570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D5F1F1-7DF3-4D81-8D8E-5E1942303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91" y="2227384"/>
                <a:ext cx="5705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912645-764A-45E5-B7C8-9B5410BC38A2}"/>
              </a:ext>
            </a:extLst>
          </p:cNvPr>
          <p:cNvSpPr txBox="1"/>
          <p:nvPr/>
        </p:nvSpPr>
        <p:spPr>
          <a:xfrm>
            <a:off x="4700953" y="2227384"/>
            <a:ext cx="57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D478E709-EF66-4B4C-89FE-12BFA885ADEF}"/>
              </a:ext>
            </a:extLst>
          </p:cNvPr>
          <p:cNvSpPr/>
          <p:nvPr/>
        </p:nvSpPr>
        <p:spPr>
          <a:xfrm>
            <a:off x="1386254" y="2227384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E715B29-4691-4094-B036-3AABF660C2A4}"/>
              </a:ext>
            </a:extLst>
          </p:cNvPr>
          <p:cNvSpPr/>
          <p:nvPr/>
        </p:nvSpPr>
        <p:spPr>
          <a:xfrm>
            <a:off x="2516553" y="2227383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E9AE7A9-14BD-4276-9146-0B8B6F707D7B}"/>
              </a:ext>
            </a:extLst>
          </p:cNvPr>
          <p:cNvSpPr/>
          <p:nvPr/>
        </p:nvSpPr>
        <p:spPr>
          <a:xfrm>
            <a:off x="5704254" y="2216664"/>
            <a:ext cx="734646" cy="1563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25C0D-AD10-4398-AC6C-DB6D911F056A}"/>
                  </a:ext>
                </a:extLst>
              </p:cNvPr>
              <p:cNvSpPr txBox="1"/>
              <p:nvPr/>
            </p:nvSpPr>
            <p:spPr>
              <a:xfrm>
                <a:off x="1257300" y="182969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25C0D-AD10-4398-AC6C-DB6D911F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1829693"/>
                <a:ext cx="99255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1676B-5906-4AAF-9A9A-714B29C2161F}"/>
                  </a:ext>
                </a:extLst>
              </p:cNvPr>
              <p:cNvSpPr txBox="1"/>
              <p:nvPr/>
            </p:nvSpPr>
            <p:spPr>
              <a:xfrm>
                <a:off x="2387599" y="182969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61676B-5906-4AAF-9A9A-714B29C2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99" y="1829693"/>
                <a:ext cx="99255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B709-7B88-42D9-B830-ABCD4767802F}"/>
                  </a:ext>
                </a:extLst>
              </p:cNvPr>
              <p:cNvSpPr txBox="1"/>
              <p:nvPr/>
            </p:nvSpPr>
            <p:spPr>
              <a:xfrm>
                <a:off x="5575300" y="1808253"/>
                <a:ext cx="992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6B709-7B88-42D9-B830-ABCD47678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0" y="1808253"/>
                <a:ext cx="992553" cy="369332"/>
              </a:xfrm>
              <a:prstGeom prst="rect">
                <a:avLst/>
              </a:prstGeom>
              <a:blipFill>
                <a:blip r:embed="rId8"/>
                <a:stretch>
                  <a:fillRect r="-18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594D4CC-FEEA-4212-89E5-B66998A3A232}"/>
              </a:ext>
            </a:extLst>
          </p:cNvPr>
          <p:cNvSpPr/>
          <p:nvPr/>
        </p:nvSpPr>
        <p:spPr>
          <a:xfrm rot="12674188">
            <a:off x="2024687" y="2568915"/>
            <a:ext cx="167667" cy="26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1A59D-93F6-4D02-81E4-7EEB420611BC}"/>
                  </a:ext>
                </a:extLst>
              </p:cNvPr>
              <p:cNvSpPr txBox="1"/>
              <p:nvPr/>
            </p:nvSpPr>
            <p:spPr>
              <a:xfrm>
                <a:off x="1233532" y="2781161"/>
                <a:ext cx="9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1A59D-93F6-4D02-81E4-7EEB42061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32" y="2781161"/>
                <a:ext cx="99873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604AA410-22CE-421B-9D31-D1D42C2EB810}"/>
              </a:ext>
            </a:extLst>
          </p:cNvPr>
          <p:cNvSpPr/>
          <p:nvPr/>
        </p:nvSpPr>
        <p:spPr>
          <a:xfrm rot="12674188">
            <a:off x="3128773" y="2568915"/>
            <a:ext cx="167667" cy="26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3B63DD-1983-45D6-A297-F3C5C7AC3BDE}"/>
                  </a:ext>
                </a:extLst>
              </p:cNvPr>
              <p:cNvSpPr txBox="1"/>
              <p:nvPr/>
            </p:nvSpPr>
            <p:spPr>
              <a:xfrm>
                <a:off x="2337618" y="2781161"/>
                <a:ext cx="9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3B63DD-1983-45D6-A297-F3C5C7AC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18" y="2781161"/>
                <a:ext cx="998735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A2562DD1-1764-4471-99C0-6EB21B9F9518}"/>
              </a:ext>
            </a:extLst>
          </p:cNvPr>
          <p:cNvSpPr/>
          <p:nvPr/>
        </p:nvSpPr>
        <p:spPr>
          <a:xfrm rot="12674188">
            <a:off x="6353997" y="2568915"/>
            <a:ext cx="167667" cy="26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40904-4E52-4E45-9CF8-E26F0157B558}"/>
                  </a:ext>
                </a:extLst>
              </p:cNvPr>
              <p:cNvSpPr txBox="1"/>
              <p:nvPr/>
            </p:nvSpPr>
            <p:spPr>
              <a:xfrm>
                <a:off x="5562842" y="2781161"/>
                <a:ext cx="9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40904-4E52-4E45-9CF8-E26F0157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842" y="2781161"/>
                <a:ext cx="998735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4193A0-2679-4DAF-AFC8-F76498302751}"/>
                  </a:ext>
                </a:extLst>
              </p:cNvPr>
              <p:cNvSpPr txBox="1"/>
              <p:nvPr/>
            </p:nvSpPr>
            <p:spPr>
              <a:xfrm>
                <a:off x="603736" y="4032738"/>
                <a:ext cx="6531710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−2 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…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4193A0-2679-4DAF-AFC8-F76498302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6" y="4032738"/>
                <a:ext cx="6531710" cy="1512978"/>
              </a:xfrm>
              <a:prstGeom prst="rect">
                <a:avLst/>
              </a:prstGeom>
              <a:blipFill>
                <a:blip r:embed="rId12"/>
                <a:stretch>
                  <a:fillRect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B5E66-6299-448B-9BC2-0E02515F79DB}"/>
                  </a:ext>
                </a:extLst>
              </p:cNvPr>
              <p:cNvSpPr txBox="1"/>
              <p:nvPr/>
            </p:nvSpPr>
            <p:spPr>
              <a:xfrm>
                <a:off x="603736" y="5654491"/>
                <a:ext cx="6830377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B5E66-6299-448B-9BC2-0E02515F7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6" y="5654491"/>
                <a:ext cx="6830377" cy="7630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09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A2E8-51AD-4093-BCB0-CEC6257A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44F1A-0385-41ED-8970-878650C2C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58783" cy="3880773"/>
              </a:xfrm>
            </p:spPr>
            <p:txBody>
              <a:bodyPr/>
              <a:lstStyle/>
              <a:p>
                <a:r>
                  <a:rPr lang="en-US" dirty="0"/>
                  <a:t>So we know the total infected population in the following T years would be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44F1A-0385-41ED-8970-878650C2C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58783" cy="3880773"/>
              </a:xfrm>
              <a:blipFill>
                <a:blip r:embed="rId2"/>
                <a:stretch>
                  <a:fillRect l="-865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65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A2E8-51AD-4093-BCB0-CEC6257A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44F1A-0385-41ED-8970-878650C2C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80881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we know the total infected population in the following T years would be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Since we are assuming each simpler Gaussian process to have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entire kernel of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44F1A-0385-41ED-8970-878650C2C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80881" cy="3880773"/>
              </a:xfrm>
              <a:blipFill>
                <a:blip r:embed="rId2"/>
                <a:stretch>
                  <a:fillRect l="-824" t="-1413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5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4AA9-1448-4052-955F-B4391D30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938D0-B1C4-42FC-A6F7-A8125B8B6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can finally do the Gaussian process regression…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938D0-B1C4-42FC-A6F7-A8125B8B6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57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F4EC-5693-45DF-9170-08F52EAE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9E10B-674A-473C-A2ED-2AA976AF1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have two options.</a:t>
                </a:r>
              </a:p>
              <a:p>
                <a:pPr lvl="1"/>
                <a:r>
                  <a:rPr lang="en-US" dirty="0"/>
                  <a:t>1. run Gaussian process regression on the entire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with cumulative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2. run Gaussian process regression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sum them up.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9E10B-674A-473C-A2ED-2AA976AF1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0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564F-02DF-40AB-BEE8-447C4D31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7294-6CCF-4A48-91CE-C5EDEDAE1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Long story short, the second one is better.</a:t>
                </a:r>
              </a:p>
              <a:p>
                <a:pPr lvl="1"/>
                <a:r>
                  <a:rPr lang="en-US" dirty="0"/>
                  <a:t>1. run Gaussian process regression on the entire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with cumulative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2. run Gaussian process regression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then sum them up.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7294-6CCF-4A48-91CE-C5EDEDAE1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F72E-EE57-43D5-8A6C-B410B020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D02C9-6D11-49B3-BBC1-DBD9E4B18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we want to minimize the total Tuberculosis infected population in the following 25 years.</a:t>
                </a:r>
              </a:p>
              <a:p>
                <a:r>
                  <a:rPr lang="en-US" dirty="0"/>
                  <a:t>Input: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refers to what proportion of people in 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would catch the information about Tuberculosis (so that they will seek a treatment and get cured.)</a:t>
                </a:r>
              </a:p>
              <a:p>
                <a:r>
                  <a:rPr lang="en-US" dirty="0"/>
                  <a:t>Budget 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D02C9-6D11-49B3-BBC1-DBD9E4B18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09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564F-02DF-40AB-BEE8-447C4D31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story…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7294-6CCF-4A48-91CE-C5EDEDAE1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Long story</a:t>
                </a:r>
              </a:p>
              <a:p>
                <a:pPr lvl="1"/>
                <a:r>
                  <a:rPr lang="en-US" dirty="0"/>
                  <a:t>We want to compare the variance derived from two different methods.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𝑒𝑛𝑡𝑖𝑟𝑒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7294-6CCF-4A48-91CE-C5EDEDAE1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501D4-3DE9-44A5-B469-B5404DF31481}"/>
                  </a:ext>
                </a:extLst>
              </p:cNvPr>
              <p:cNvSpPr/>
              <p:nvPr/>
            </p:nvSpPr>
            <p:spPr>
              <a:xfrm>
                <a:off x="3821723" y="5492784"/>
                <a:ext cx="6096000" cy="6501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501D4-3DE9-44A5-B469-B5404DF31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723" y="5492784"/>
                <a:ext cx="6096000" cy="650178"/>
              </a:xfrm>
              <a:prstGeom prst="rect">
                <a:avLst/>
              </a:prstGeom>
              <a:blipFill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9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1051-1EA1-466C-97F1-509B787C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story…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43C3E-4866-410E-8973-AC7B19C5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263835" cy="42949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𝒗𝒂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𝒆𝒏𝒕𝒊𝒓𝒆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sz="2000" b="1" dirty="0"/>
              </a:p>
              <a:p>
                <a:r>
                  <a:rPr lang="en-US" sz="2000" dirty="0"/>
                  <a:t>Where for a fixed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43C3E-4866-410E-8973-AC7B19C5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263835" cy="4294919"/>
              </a:xfrm>
              <a:blipFill>
                <a:blip r:embed="rId2"/>
                <a:stretch>
                  <a:fillRect l="-263" t="-993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59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2936-5EB0-40BD-9FBB-50A3EEB8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long</a:t>
            </a:r>
            <a:r>
              <a:rPr lang="en-US" dirty="0"/>
              <a:t> story…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026CC-6520-4C8A-9B7A-5E3008B05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435775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𝒗𝒂𝒓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𝑣𝑎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b="0" dirty="0"/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026CC-6520-4C8A-9B7A-5E3008B05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435775" cy="3880773"/>
              </a:xfrm>
              <a:blipFill>
                <a:blip r:embed="rId2"/>
                <a:stretch>
                  <a:fillRect l="-258" b="-13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58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AA55-E1F2-4167-80E2-113AE2D6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42BF3-C879-4469-B62C-5C87CD109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𝒗𝒂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𝒆𝒏𝒕𝒊𝒓𝒆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𝒗𝒂𝒓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𝒗𝒂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𝒆𝒏𝒕𝒊𝒓𝒆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𝒗𝒂𝒓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 positive semi definite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42BF3-C879-4469-B62C-5C87CD109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9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C98A-79F1-4770-AF1C-16693E65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CE7C1-FF07-47E4-AAED-7502308AA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want to prove: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called a matrix fractional function, and is </a:t>
                </a:r>
                <a:r>
                  <a:rPr lang="en-US" b="1" dirty="0">
                    <a:solidFill>
                      <a:srgbClr val="00B050"/>
                    </a:solidFill>
                  </a:rPr>
                  <a:t>convex</a:t>
                </a:r>
                <a:r>
                  <a:rPr lang="en-US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CE7C1-FF07-47E4-AAED-7502308AA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0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4B15-20A1-4FB8-9BE8-768C8B85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1A807-9945-465F-8534-B537354EB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Therefore, by Jenson’s inequality on 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 inequality holds.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1A807-9945-465F-8534-B537354EB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88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4B15-20A1-4FB8-9BE8-768C8B85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1A807-9945-465F-8534-B537354EB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Therefore, by Jenson’s inequality on 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 inequality holds.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𝒗𝒂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𝒆𝒏𝒕𝒊𝒓𝒆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𝒗𝒂𝒓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𝒗𝒂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𝒆𝒏𝒕𝒊𝒓𝒆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𝒗𝒂𝒓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1A807-9945-465F-8534-B537354EB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54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3478-F4F6-4CDC-9897-1616D60A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28F8-CF35-430D-96FF-F3340743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implies running individual Gaussian process regression helps on reducing the uncertainty.</a:t>
            </a:r>
          </a:p>
        </p:txBody>
      </p:sp>
    </p:spTree>
    <p:extLst>
      <p:ext uri="{BB962C8B-B14F-4D97-AF65-F5344CB8AC3E}">
        <p14:creationId xmlns:p14="http://schemas.microsoft.com/office/powerpoint/2010/main" val="3866258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B36-059B-4473-9F13-05EC72A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930D2-264A-4AD9-AE4C-B1CBD2E4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problem is a two-stage problem:</a:t>
                </a:r>
              </a:p>
              <a:p>
                <a:pPr lvl="1"/>
                <a:r>
                  <a:rPr lang="en-US" dirty="0"/>
                  <a:t>1. Learn the linear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2.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and find the optimal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930D2-264A-4AD9-AE4C-B1CBD2E4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837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B36-059B-4473-9F13-05EC72A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930D2-264A-4AD9-AE4C-B1CBD2E4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problem is a two-stage problem: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1. Learn the linear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en-US" dirty="0"/>
                  <a:t>2.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and find the optimal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930D2-264A-4AD9-AE4C-B1CBD2E4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7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F72E-EE57-43D5-8A6C-B410B020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D02C9-6D11-49B3-BBC1-DBD9E4B18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have:</a:t>
                </a:r>
              </a:p>
              <a:p>
                <a:pPr lvl="1"/>
                <a:r>
                  <a:rPr lang="en-US" dirty="0"/>
                  <a:t>A very expensive simulation model (or a field test) that can simulate the interaction between people. Let’s call this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represents the outcome by applying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But it takes 30 minutes to run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D02C9-6D11-49B3-BBC1-DBD9E4B18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19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B36-059B-4473-9F13-05EC72A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930D2-264A-4AD9-AE4C-B1CBD2E40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problem is a two-stage problem: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1. Learn the linear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en-US" dirty="0"/>
                  <a:t>2.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and find the optimal solution</a:t>
                </a:r>
              </a:p>
              <a:p>
                <a:pPr lvl="1"/>
                <a:r>
                  <a:rPr lang="en-US" dirty="0"/>
                  <a:t>3. Fit this method to our context…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930D2-264A-4AD9-AE4C-B1CBD2E40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8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C5FD-ED8F-40A8-9D72-DD2507EB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Gaussian Process Upper-confidence 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8C25A4-A1D3-4B49-9541-6B2526DC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112522"/>
            <a:ext cx="8596312" cy="2479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FCEA9-B642-4CF9-B0F9-BFA8284008C9}"/>
              </a:ext>
            </a:extLst>
          </p:cNvPr>
          <p:cNvSpPr txBox="1"/>
          <p:nvPr/>
        </p:nvSpPr>
        <p:spPr>
          <a:xfrm>
            <a:off x="1400470" y="5592227"/>
            <a:ext cx="715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Process Optimization in the Bandit Setting: No Regret and Experimental Design, 2010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17AC3-26E8-4242-ADB3-562D979DE560}"/>
                  </a:ext>
                </a:extLst>
              </p:cNvPr>
              <p:cNvSpPr txBox="1"/>
              <p:nvPr/>
            </p:nvSpPr>
            <p:spPr>
              <a:xfrm>
                <a:off x="945661" y="2057872"/>
                <a:ext cx="5212862" cy="927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17AC3-26E8-4242-ADB3-562D979DE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1" y="2057872"/>
                <a:ext cx="5212862" cy="927177"/>
              </a:xfrm>
              <a:prstGeom prst="rect">
                <a:avLst/>
              </a:prstGeom>
              <a:blipFill>
                <a:blip r:embed="rId3"/>
                <a:stretch>
                  <a:fillRect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028E0F-8FF0-4BA8-B03E-618FC4F68D9C}"/>
                  </a:ext>
                </a:extLst>
              </p:cNvPr>
              <p:cNvSpPr txBox="1"/>
              <p:nvPr/>
            </p:nvSpPr>
            <p:spPr>
              <a:xfrm>
                <a:off x="6072553" y="2057872"/>
                <a:ext cx="3438770" cy="68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028E0F-8FF0-4BA8-B03E-618FC4F68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553" y="2057872"/>
                <a:ext cx="3438770" cy="683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7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0212-BE6A-41BF-AC04-C4F656E9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7B5B-5495-4593-B519-D668E97A7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Gaussian process regression to approximate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 we don’t know the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7B5B-5495-4593-B519-D668E97A7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0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5BE7-EB37-4ED5-8D06-22B6F352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EEFA3-8456-4FC9-99C4-411F82A6C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964" y="2160589"/>
                <a:ext cx="8596668" cy="3880773"/>
              </a:xfrm>
            </p:spPr>
            <p:txBody>
              <a:bodyPr/>
              <a:lstStyle/>
              <a:p>
                <a:r>
                  <a:rPr lang="en-US" dirty="0"/>
                  <a:t>When we run a simulation, it will give us the total infected population of 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which is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Also the healthy population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latent TB population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the collection of all variables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EEFA3-8456-4FC9-99C4-411F82A6C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964" y="2160589"/>
                <a:ext cx="8596668" cy="3880773"/>
              </a:xfrm>
              <a:blipFill>
                <a:blip r:embed="rId2"/>
                <a:stretch>
                  <a:fillRect l="-922" t="-1413" r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99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256B-CE31-421B-B1AD-B502946C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AB3FE-506F-4CFF-A74C-901BE8D5F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memoryless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we can write down the variables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AB3FE-506F-4CFF-A74C-901BE8D5F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27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256B-CE31-421B-B1AD-B502946C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AB3FE-506F-4CFF-A74C-901BE8D5F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memoryless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So we can write down the variables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Motivated by the SEIS population model: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𝑐𝑜𝑛𝑠𝑡𝑎𝑛𝑡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AB3FE-506F-4CFF-A74C-901BE8D5F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3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FC9E-731E-48E2-A9DC-18B83823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C9FB8-48C1-4848-8E4D-F8262BD485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27774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matrix of linear function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is the difference (error)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C9FB8-48C1-4848-8E4D-F8262BD48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27774" cy="3880773"/>
              </a:xfrm>
              <a:blipFill>
                <a:blip r:embed="rId2"/>
                <a:stretch>
                  <a:fillRect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742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1477</Words>
  <Application>Microsoft Office PowerPoint</Application>
  <PresentationFormat>Widescreen</PresentationFormat>
  <Paragraphs>187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Trebuchet MS</vt:lpstr>
      <vt:lpstr>Wingdings</vt:lpstr>
      <vt:lpstr>Wingdings 3</vt:lpstr>
      <vt:lpstr>Facet</vt:lpstr>
      <vt:lpstr>How to Utilize Side Information: Decomposed Gaussian Process Regression</vt:lpstr>
      <vt:lpstr>Problem Background</vt:lpstr>
      <vt:lpstr>Problem Background</vt:lpstr>
      <vt:lpstr>Gaussian Process Upper-confidence Based</vt:lpstr>
      <vt:lpstr>In our problem</vt:lpstr>
      <vt:lpstr>Markov property</vt:lpstr>
      <vt:lpstr>Markov property</vt:lpstr>
      <vt:lpstr>Markov property</vt:lpstr>
      <vt:lpstr>Linear approximation</vt:lpstr>
      <vt:lpstr>Linear approximation</vt:lpstr>
      <vt:lpstr>Fragmentation model</vt:lpstr>
      <vt:lpstr>Fragmentation model</vt:lpstr>
      <vt:lpstr>Fragmentation model</vt:lpstr>
      <vt:lpstr>Fragmentation model</vt:lpstr>
      <vt:lpstr>Kernel</vt:lpstr>
      <vt:lpstr>Kernel</vt:lpstr>
      <vt:lpstr>Gaussian process regression</vt:lpstr>
      <vt:lpstr>Gaussian process regression</vt:lpstr>
      <vt:lpstr>Short story</vt:lpstr>
      <vt:lpstr>Long story…</vt:lpstr>
      <vt:lpstr>Long long story…</vt:lpstr>
      <vt:lpstr>Long long long story…</vt:lpstr>
      <vt:lpstr>Conti.</vt:lpstr>
      <vt:lpstr>Conti.</vt:lpstr>
      <vt:lpstr>Conti.</vt:lpstr>
      <vt:lpstr>Conti.</vt:lpstr>
      <vt:lpstr>Conclusion</vt:lpstr>
      <vt:lpstr>Next step</vt:lpstr>
      <vt:lpstr>Next step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wang</dc:creator>
  <cp:lastModifiedBy>kai wang</cp:lastModifiedBy>
  <cp:revision>25</cp:revision>
  <dcterms:created xsi:type="dcterms:W3CDTF">2018-04-20T12:20:26Z</dcterms:created>
  <dcterms:modified xsi:type="dcterms:W3CDTF">2018-04-20T18:49:31Z</dcterms:modified>
</cp:coreProperties>
</file>