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87" r:id="rId4"/>
    <p:sldId id="288" r:id="rId5"/>
    <p:sldId id="289" r:id="rId6"/>
    <p:sldId id="292" r:id="rId7"/>
    <p:sldId id="293" r:id="rId8"/>
    <p:sldId id="291" r:id="rId9"/>
    <p:sldId id="286" r:id="rId10"/>
    <p:sldId id="290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5" r:id="rId28"/>
    <p:sldId id="316" r:id="rId29"/>
    <p:sldId id="317" r:id="rId30"/>
    <p:sldId id="313" r:id="rId31"/>
    <p:sldId id="318" r:id="rId32"/>
    <p:sldId id="314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7" d="100"/>
          <a:sy n="117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772400" cy="277413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35394"/>
            <a:ext cx="6858000" cy="14354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D25B-5CAC-4F39-965C-AB1B59D4D9B7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06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EB9E-AEEE-429B-8AF6-FA0696AA602B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FB3-A5F6-4FB7-8918-BCF57A118E86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1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0E8E-B8BB-4A86-94C2-39EFE1E3120D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0EBE-5F3F-4CDC-8032-86B79F8BAE1A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E1BC-6EBD-4729-90C3-C54D242C0731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B9FA-5805-486C-AB47-2C4FD4D66D91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B607-87A2-49FF-8B6C-4EFDFD88BDAC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5A9-BB23-441C-8597-AAEEC7F36E5A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80F8-3A22-4850-B83F-31DCEEE833F4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D42C-A4B8-4A5B-80FD-5F66FA763479}" type="datetime1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03901165Shih/2019-FPGA-training-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ites.google.com/a/eng.ucsd.edu/matt-jacobsen/riffa/riffa_2_0/hw-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tes.google.com/a/eng.ucsd.edu/matt-jacobsen/riffa/riffa_2_0/c-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astner.ucsd.edu/wp-content/uploads/2014/04/admin/fpl-riffa2.pdf" TargetMode="External"/><Relationship Id="rId2" Type="http://schemas.openxmlformats.org/officeDocument/2006/relationships/hyperlink" Target="https://sites.google.com/a/eng.ucsd.edu/matt-jacobsen/riffa/riffa_2_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03901165Shih/2019-FPGA-training-course" TargetMode="External"/><Relationship Id="rId4" Type="http://schemas.openxmlformats.org/officeDocument/2006/relationships/hyperlink" Target="https://github.com/KastnerRG/rif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909560" cy="2774134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 2.2.2 for dummy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081550"/>
            <a:ext cx="7315200" cy="148928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2018/04/09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 Sheng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2019/07/17 v2.0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#1:  Block RAM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BRAM (reverse order)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RAM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489990" y="243555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下箭號 15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5371936" y="2252678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320145" y="5923299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94460" y="57386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tester: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66" y="1252152"/>
            <a:ext cx="4702041" cy="1475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2822985"/>
            <a:ext cx="4411362" cy="26547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044" y="2822985"/>
            <a:ext cx="3780064" cy="19962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044" y="4999645"/>
            <a:ext cx="1955590" cy="1442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7431585" y="555169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Plugged design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6970521" y="5643305"/>
            <a:ext cx="436891" cy="1553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Inferred dual port Block RAM: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32" y="1764414"/>
            <a:ext cx="3797332" cy="4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sample code: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https://github.com/b03901165Shih/2019-FPGA-training-course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pattern from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bram_wrapper.m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with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workstation: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140.112.48.159 port 41140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/cad/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source.cshrc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Simulate: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tb_bram.v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bram_wrapper.v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access+r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5" y="2160105"/>
            <a:ext cx="1495634" cy="4477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89" y="2022283"/>
            <a:ext cx="1276528" cy="14765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48325" y="2160105"/>
            <a:ext cx="930224" cy="2238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978549" y="2383973"/>
            <a:ext cx="1135940" cy="111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978549" y="2021347"/>
            <a:ext cx="1135940" cy="1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42689" y="1867459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959" y="5236751"/>
            <a:ext cx="3081330" cy="12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file: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25000@140.112.33.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15.0 (for DE4 projects):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/ds1515/opt/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intelFPGA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/15.0/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17.0: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/ds1515/opt/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intelFPGA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/17.0/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RIFFA from workstation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–r 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/ds1515/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/riffa_2.2.2/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Project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at:</a:t>
            </a:r>
          </a:p>
          <a:p>
            <a:pPr marL="62865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path&gt;/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DE#Gen#x#If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qpf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85750"/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de5</a:t>
            </a:r>
          </a:p>
          <a:p>
            <a:pPr marL="914400" lvl="2" indent="-285750"/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DE#Gen#x#If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###: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DE4Gen2x8If128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285750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FPGA: DE4</a:t>
            </a:r>
          </a:p>
          <a:p>
            <a:pPr marL="1371600" lvl="3" indent="-285750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Spec: generation 2; 8 lanes; 128 bits width (250 MHz)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54" y="5663302"/>
            <a:ext cx="5202650" cy="89775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2484"/>
              </p:ext>
            </p:extLst>
          </p:nvPr>
        </p:nvGraphicFramePr>
        <p:xfrm>
          <a:off x="699729" y="5856850"/>
          <a:ext cx="231751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77">
                  <a:extLst>
                    <a:ext uri="{9D8B030D-6E8A-4147-A177-3AD203B41FA5}">
                      <a16:colId xmlns:a16="http://schemas.microsoft.com/office/drawing/2014/main" val="2390335919"/>
                    </a:ext>
                  </a:extLst>
                </a:gridCol>
                <a:gridCol w="1570341">
                  <a:extLst>
                    <a:ext uri="{9D8B030D-6E8A-4147-A177-3AD203B41FA5}">
                      <a16:colId xmlns:a16="http://schemas.microsoft.com/office/drawing/2014/main" val="1998351913"/>
                    </a:ext>
                  </a:extLst>
                </a:gridCol>
              </a:tblGrid>
              <a:tr h="284823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Gen2x8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MHz/ 128 bits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75495"/>
                  </a:ext>
                </a:extLst>
              </a:tr>
              <a:tr h="284823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Gen2x4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MHz/ 128 bits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6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files in RIFFA directory: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Compile: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(may take some time)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3" y="1703879"/>
            <a:ext cx="1276528" cy="1476581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967283" y="2139045"/>
            <a:ext cx="1276528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7283" y="1749427"/>
            <a:ext cx="1276528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13991" y="2192111"/>
            <a:ext cx="3483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riffa_hdl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TW" altLang="en-US" sz="1400" dirty="0"/>
          </a:p>
        </p:txBody>
      </p:sp>
      <p:sp>
        <p:nvSpPr>
          <p:cNvPr id="11" name="向右箭號 10"/>
          <p:cNvSpPr/>
          <p:nvPr/>
        </p:nvSpPr>
        <p:spPr>
          <a:xfrm>
            <a:off x="2343151" y="2245180"/>
            <a:ext cx="571500" cy="20164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13991" y="1673097"/>
            <a:ext cx="372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riffa_2.2.2/source/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c_c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/x64/</a:t>
            </a:r>
            <a:endParaRPr lang="zh-TW" altLang="en-US" sz="1400" dirty="0"/>
          </a:p>
        </p:txBody>
      </p:sp>
      <p:sp>
        <p:nvSpPr>
          <p:cNvPr id="13" name="向右箭號 12"/>
          <p:cNvSpPr/>
          <p:nvPr/>
        </p:nvSpPr>
        <p:spPr>
          <a:xfrm>
            <a:off x="2343151" y="1726166"/>
            <a:ext cx="571500" cy="20164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3180460"/>
            <a:ext cx="6041848" cy="3368294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 flipH="1">
            <a:off x="5671733" y="3011424"/>
            <a:ext cx="168662" cy="454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671733" y="269048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357613" y="141838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(Delete original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sample_app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settings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1768081"/>
            <a:ext cx="3285788" cy="1850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6569" y="2057400"/>
            <a:ext cx="726621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3907650"/>
            <a:ext cx="5535940" cy="187933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934935" y="5110843"/>
            <a:ext cx="1069521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29" y="1445876"/>
            <a:ext cx="5005321" cy="215597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295899" y="1889286"/>
            <a:ext cx="2329544" cy="107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7" y="2251014"/>
            <a:ext cx="6586009" cy="368442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41763" y="4670566"/>
            <a:ext cx="1763193" cy="29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41763" y="3776264"/>
            <a:ext cx="1763193" cy="478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24092" y="4041322"/>
            <a:ext cx="1547708" cy="169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90588" y="1716612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these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弧形接點 9"/>
          <p:cNvCxnSpPr>
            <a:stCxn id="8" idx="2"/>
            <a:endCxn id="15" idx="0"/>
          </p:cNvCxnSpPr>
          <p:nvPr/>
        </p:nvCxnSpPr>
        <p:spPr>
          <a:xfrm rot="5400000">
            <a:off x="2238983" y="2014129"/>
            <a:ext cx="1986156" cy="206823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13" idx="0"/>
          </p:cNvCxnSpPr>
          <p:nvPr/>
        </p:nvCxnSpPr>
        <p:spPr>
          <a:xfrm rot="16200000" flipH="1">
            <a:off x="4334219" y="1987123"/>
            <a:ext cx="1721098" cy="1857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8" idx="2"/>
            <a:endCxn id="12" idx="1"/>
          </p:cNvCxnSpPr>
          <p:nvPr/>
        </p:nvCxnSpPr>
        <p:spPr>
          <a:xfrm rot="16200000" flipH="1">
            <a:off x="3372939" y="2948402"/>
            <a:ext cx="2762061" cy="975587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analyzer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WNS should be positive for all corners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9" y="2094268"/>
            <a:ext cx="8020803" cy="36986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68043" y="1503933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ok, but we’ll skip for now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弧形接點 15"/>
          <p:cNvCxnSpPr>
            <a:stCxn id="6" idx="2"/>
          </p:cNvCxnSpPr>
          <p:nvPr/>
        </p:nvCxnSpPr>
        <p:spPr>
          <a:xfrm rot="5400000">
            <a:off x="6338509" y="1847628"/>
            <a:ext cx="574145" cy="5638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Timequest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timing analyzer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71" y="63524"/>
            <a:ext cx="2745582" cy="37945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0" y="1693258"/>
            <a:ext cx="4853668" cy="172445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498449" y="2246085"/>
            <a:ext cx="514350" cy="18687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686978" y="3659189"/>
            <a:ext cx="542622" cy="145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84" y="3530919"/>
            <a:ext cx="4396412" cy="3171541"/>
          </a:xfrm>
          <a:prstGeom prst="rect">
            <a:avLst/>
          </a:prstGeom>
        </p:spPr>
      </p:pic>
      <p:sp>
        <p:nvSpPr>
          <p:cNvPr id="15" name="上彎箭號 14"/>
          <p:cNvSpPr/>
          <p:nvPr/>
        </p:nvSpPr>
        <p:spPr>
          <a:xfrm rot="16200000" flipH="1">
            <a:off x="6378940" y="4005141"/>
            <a:ext cx="457200" cy="488738"/>
          </a:xfrm>
          <a:prstGeom prst="bentUpArrow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18168" y="633312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#1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#2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92" y="1796629"/>
            <a:ext cx="5236251" cy="4135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9" y="1796629"/>
            <a:ext cx="2338052" cy="840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951" y="4163631"/>
            <a:ext cx="4153320" cy="86089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383971" y="2547257"/>
            <a:ext cx="542926" cy="1110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469822" y="3657600"/>
            <a:ext cx="1910442" cy="11511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7795" y="24012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64316" y="3505979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68872" y="4594078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970331" y="2547257"/>
            <a:ext cx="3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3932" y="994462"/>
            <a:ext cx="50892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“No hardware”:</a:t>
            </a:r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killall jtagd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nt/ds1515/opt/intelFPGA/15.0/quartus/bin/jtagconfig</a:t>
            </a:r>
          </a:p>
        </p:txBody>
      </p:sp>
      <p:cxnSp>
        <p:nvCxnSpPr>
          <p:cNvPr id="27" name="肘形接點 26"/>
          <p:cNvCxnSpPr>
            <a:endCxn id="25" idx="1"/>
          </p:cNvCxnSpPr>
          <p:nvPr/>
        </p:nvCxnSpPr>
        <p:spPr>
          <a:xfrm rot="5400000" flipH="1" flipV="1">
            <a:off x="3872429" y="1565344"/>
            <a:ext cx="853052" cy="4499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938824" y="1677231"/>
            <a:ext cx="10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close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reboot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&lt;your path&gt;/riffa_2.2.2/source/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/x64/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sample_app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	//List FPGA info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0	//Reset FPGA 0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&lt;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numofdata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//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numofdata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multiples of 4 (up to 65536)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39143" y="5980628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 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01" y="3944854"/>
            <a:ext cx="4027714" cy="194017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850100" y="5465253"/>
            <a:ext cx="2149929" cy="18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1936" y="3945822"/>
            <a:ext cx="2158093" cy="28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1" y="3944854"/>
            <a:ext cx="3895431" cy="18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#2:  Floating Point Unit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in 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RAM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489990" y="243555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下箭號 15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 flipV="1">
            <a:off x="5371936" y="2620223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317744" y="2421452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00319" y="222948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45189" y="24741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b, c, 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00319" y="250558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(0, 0, 0,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a+b+c+d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&gt; Basic Functions &gt; Arithmetic &gt; ALTFP_ADD_SUB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name: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FPU_add_sub.v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1" y="1616757"/>
            <a:ext cx="2749976" cy="11458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0" y="2858176"/>
            <a:ext cx="6587170" cy="36710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90" y="2858176"/>
            <a:ext cx="2128378" cy="2839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06888" y="5543550"/>
            <a:ext cx="657440" cy="146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92486" y="5730813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8 stages pipeline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IP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 &gt; Basic Functions &gt; Arithmetic &gt; ALTFP_ADD_SUB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Next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Finish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Yes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3" y="2237035"/>
            <a:ext cx="5300560" cy="3388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25024" y="5460308"/>
            <a:ext cx="312390" cy="148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69" y="2650125"/>
            <a:ext cx="2878210" cy="18996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897715" y="4306421"/>
            <a:ext cx="499128" cy="17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 </a:t>
                </a:r>
                <a:r>
                  <a:rPr lang="en-US" altLang="zh-TW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alu_add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bram_wrapper.v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139</a:t>
                </a: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Simulation: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ncverilog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tb_bram.v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bram_wrapper.v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add.v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access+r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Next step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5094546"/>
              </a:xfrm>
              <a:blipFill>
                <a:blip r:embed="rId2"/>
                <a:stretch>
                  <a:fillRect l="-665" t="-1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9" y="1674936"/>
            <a:ext cx="4823716" cy="35248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37" y="4082193"/>
            <a:ext cx="3320123" cy="1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step-by-step guide to finish the FPGA part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testutil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2 65536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45" y="2391101"/>
            <a:ext cx="3763056" cy="40511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40016" y="5274129"/>
            <a:ext cx="3558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see this, you passed the FPGA test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196736" y="5341352"/>
            <a:ext cx="408215" cy="204107"/>
          </a:xfrm>
          <a:prstGeom prst="rightArrow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419445" y="606759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tutorial!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Modifying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1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6" y="1252152"/>
            <a:ext cx="8184512" cy="509454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QSysDE#Gen#x#lf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###: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to be edited are highlighted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settings in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PCIeDE#Gen#x#lf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first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for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XCVRCtrlGen#x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 and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XDRVCtrlGen#x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reconfiguration </a:t>
            </a:r>
            <a:r>
              <a:rPr lang="en-US" altLang="zh-TW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29204" b="15941"/>
          <a:stretch/>
        </p:blipFill>
        <p:spPr>
          <a:xfrm>
            <a:off x="6317539" y="1252152"/>
            <a:ext cx="2777158" cy="150073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78" y="3181021"/>
            <a:ext cx="5386737" cy="35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6" y="1252152"/>
            <a:ext cx="8184512" cy="5094546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assignment editor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 accordingly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PCIE_GEN1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PCIE_GEN2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PCIE_GEN3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50" y="2725595"/>
            <a:ext cx="6493844" cy="36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RIFFA: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Integration Framework for FPGA Accelerators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workstation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software and hardware interfaces have been greatly simplified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programming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protocol, device driver,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 operation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hardware addressing are hidden from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hardware.</a:t>
            </a:r>
            <a:endParaRPr lang="en-US" altLang="zh-TW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Windows, software bindings 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Matlab, and Java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>
              <a:buFont typeface="Times New Roman" panose="02020603050405020304" pitchFamily="18" charset="0"/>
              <a:buChar char="˗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up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If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 speed data I/O communication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then its better to not use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 lvl="1">
              <a:buFont typeface="Times New Roman" panose="02020603050405020304" pitchFamily="18" charset="0"/>
              <a:buChar char="˗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flexibility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###.v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parameter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IP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-1:0]),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tx_st_data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C_PCI_DATA_WIDTH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-1:0]),</a:t>
            </a:r>
          </a:p>
          <a:p>
            <a:pPr lvl="1"/>
            <a:endParaRPr lang="en-US" altLang="zh-TW" i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5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DE#Gen#x#lf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###.v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parameter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C_NUM_LANES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IP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QSysDE#Gen#x#If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pcie_system_inst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.pcieserial_tx_out0 (PCIE_TX_OUT[0]),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.pcieserial_tx_out1 (PCIE_TX_OUT[1]),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pcieserial_tx_out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(PCIE_TX_OUT[#]),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.pcieserial_rx_in0  (PCIE_RX_IN[0]),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.pcieserial_rx_in1  (PCIE_RX_IN[1]),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pcieserial_rx_in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(PCIE_RX_IN[#]),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 C_NUM_LANES - 1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assignment editor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PCIE_RX_IN[#], PCIE_RX_IN[#](n),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PCIE_TX_OUT[#], PCIE_TX_OUT[#](n),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79" y="2325262"/>
            <a:ext cx="3200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" panose="020B0502040504020204" pitchFamily="34" charset="0"/>
              </a:rPr>
              <a:t>Changing </a:t>
            </a:r>
            <a:r>
              <a:rPr lang="en-US" altLang="zh-TW" dirty="0" smtClean="0">
                <a:solidFill>
                  <a:srgbClr val="FF0000"/>
                </a:solidFill>
                <a:latin typeface="Noto Sans" panose="020B0502040504020204" pitchFamily="34" charset="0"/>
              </a:rPr>
              <a:t>number of lanes</a:t>
            </a:r>
            <a:endParaRPr lang="zh-TW" altLang="en-US" dirty="0">
              <a:solidFill>
                <a:srgbClr val="FF0000"/>
              </a:solidFill>
              <a:latin typeface="Noto Sans" panose="020B0502040504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</a:t>
            </a:r>
            <a:r>
              <a:rPr lang="en-US" altLang="zh-TW" b="1" dirty="0" err="1" smtClean="0">
                <a:latin typeface="Noto Sans" panose="020B0502040504020204" pitchFamily="34" charset="0"/>
              </a:rPr>
              <a:t>DE#Gen#x#lf</a:t>
            </a:r>
            <a:r>
              <a:rPr lang="en-US" altLang="zh-TW" b="1" dirty="0" smtClean="0">
                <a:latin typeface="Noto Sans" panose="020B0502040504020204" pitchFamily="34" charset="0"/>
              </a:rPr>
              <a:t>###.v</a:t>
            </a:r>
            <a:endParaRPr lang="en-US" altLang="zh-TW" b="1" dirty="0">
              <a:latin typeface="Noto Sans" panose="020B0502040504020204" pitchFamily="34" charset="0"/>
            </a:endParaRPr>
          </a:p>
          <a:p>
            <a:pPr lvl="1"/>
            <a:r>
              <a:rPr lang="en-US" altLang="zh-TW" dirty="0" smtClean="0">
                <a:latin typeface="Noto Sans" panose="020B0502040504020204" pitchFamily="34" charset="0"/>
              </a:rPr>
              <a:t>Change parameter </a:t>
            </a:r>
            <a:r>
              <a:rPr lang="en-US" altLang="zh-TW" i="1" dirty="0">
                <a:latin typeface="Noto Sans" panose="020B0502040504020204" pitchFamily="34" charset="0"/>
              </a:rPr>
              <a:t>C_NUM_LANES</a:t>
            </a:r>
            <a:r>
              <a:rPr lang="en-US" altLang="zh-TW" dirty="0">
                <a:latin typeface="Noto Sans" panose="020B0502040504020204" pitchFamily="34" charset="0"/>
              </a:rPr>
              <a:t> </a:t>
            </a:r>
            <a:r>
              <a:rPr lang="en-US" altLang="zh-TW" dirty="0" smtClean="0">
                <a:latin typeface="Noto Sans" panose="020B0502040504020204" pitchFamily="34" charset="0"/>
              </a:rPr>
              <a:t>to </a:t>
            </a:r>
            <a:r>
              <a:rPr lang="en-US" altLang="zh-TW" i="1" dirty="0" smtClean="0">
                <a:latin typeface="Noto Sans" panose="020B0502040504020204" pitchFamily="34" charset="0"/>
              </a:rPr>
              <a:t>number of lanes</a:t>
            </a:r>
          </a:p>
          <a:p>
            <a:pPr lvl="1"/>
            <a:r>
              <a:rPr lang="en-US" altLang="zh-TW" dirty="0">
                <a:latin typeface="Noto Sans" panose="020B0502040504020204" pitchFamily="34" charset="0"/>
              </a:rPr>
              <a:t>For IP </a:t>
            </a:r>
            <a:r>
              <a:rPr lang="en-US" altLang="zh-TW" dirty="0" err="1" smtClean="0">
                <a:latin typeface="Noto Sans" panose="020B0502040504020204" pitchFamily="34" charset="0"/>
              </a:rPr>
              <a:t>QSysDE#Gen#x#If</a:t>
            </a:r>
            <a:r>
              <a:rPr lang="en-US" altLang="zh-TW" dirty="0" smtClean="0">
                <a:latin typeface="Noto Sans" panose="020B0502040504020204" pitchFamily="34" charset="0"/>
              </a:rPr>
              <a:t>### </a:t>
            </a:r>
            <a:r>
              <a:rPr lang="en-US" altLang="zh-TW" i="1" dirty="0" err="1">
                <a:latin typeface="Noto Sans" panose="020B0502040504020204" pitchFamily="34" charset="0"/>
              </a:rPr>
              <a:t>pcie_system_inst</a:t>
            </a:r>
            <a:endParaRPr lang="en-US" altLang="zh-TW" i="1" dirty="0">
              <a:latin typeface="Noto Sans" panose="020B0502040504020204" pitchFamily="34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      .pcieserial_tx_out0 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>
                <a:latin typeface="Consolas" panose="020B0609020204030204" pitchFamily="49" charset="0"/>
              </a:rPr>
              <a:t>PCIE_TX_OUT[0]),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.pcieserial_tx_out1 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>
                <a:latin typeface="Consolas" panose="020B0609020204030204" pitchFamily="49" charset="0"/>
              </a:rPr>
              <a:t>PCIE_TX_OUT[1</a:t>
            </a:r>
            <a:r>
              <a:rPr lang="en-US" altLang="zh-TW" dirty="0" smtClean="0">
                <a:latin typeface="Consolas" panose="020B0609020204030204" pitchFamily="49" charset="0"/>
              </a:rPr>
              <a:t>]),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  ...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latin typeface="Consolas" panose="020B0609020204030204" pitchFamily="49" charset="0"/>
              </a:rPr>
              <a:t>pcieserial_tx_out</a:t>
            </a:r>
            <a:r>
              <a:rPr lang="en-US" altLang="zh-TW" dirty="0" smtClean="0">
                <a:latin typeface="Consolas" panose="020B0609020204030204" pitchFamily="49" charset="0"/>
              </a:rPr>
              <a:t># (</a:t>
            </a:r>
            <a:r>
              <a:rPr lang="en-US" altLang="zh-TW" dirty="0">
                <a:latin typeface="Consolas" panose="020B0609020204030204" pitchFamily="49" charset="0"/>
              </a:rPr>
              <a:t>PCIE_TX_OUT</a:t>
            </a:r>
            <a:r>
              <a:rPr lang="en-US" altLang="zh-TW" dirty="0" smtClean="0">
                <a:latin typeface="Consolas" panose="020B0609020204030204" pitchFamily="49" charset="0"/>
              </a:rPr>
              <a:t>[#]),</a:t>
            </a:r>
          </a:p>
          <a:p>
            <a:pPr lvl="1"/>
            <a:r>
              <a:rPr lang="en-US" altLang="zh-TW" dirty="0" smtClean="0">
                <a:latin typeface="Noto Sans" panose="020B0502040504020204" pitchFamily="34" charset="0"/>
              </a:rPr>
              <a:t>AND</a:t>
            </a:r>
            <a:endParaRPr lang="en-US" altLang="zh-TW" dirty="0">
              <a:latin typeface="Noto Sans" panose="020B0502040504020204" pitchFamily="34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      .pcieserial_rx_in0 </a:t>
            </a:r>
            <a:r>
              <a:rPr lang="en-US" altLang="zh-TW" dirty="0" smtClean="0">
                <a:latin typeface="Consolas" panose="020B0609020204030204" pitchFamily="49" charset="0"/>
              </a:rPr>
              <a:t> (</a:t>
            </a:r>
            <a:r>
              <a:rPr lang="en-US" altLang="zh-TW" dirty="0">
                <a:latin typeface="Consolas" panose="020B0609020204030204" pitchFamily="49" charset="0"/>
              </a:rPr>
              <a:t>PCIE_RX_IN[0]),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.pcieserial_rx_in1 </a:t>
            </a:r>
            <a:r>
              <a:rPr lang="en-US" altLang="zh-TW" dirty="0" smtClean="0">
                <a:latin typeface="Consolas" panose="020B0609020204030204" pitchFamily="49" charset="0"/>
              </a:rPr>
              <a:t> (</a:t>
            </a:r>
            <a:r>
              <a:rPr lang="en-US" altLang="zh-TW" dirty="0">
                <a:latin typeface="Consolas" panose="020B0609020204030204" pitchFamily="49" charset="0"/>
              </a:rPr>
              <a:t>PCIE_RX_IN[1</a:t>
            </a:r>
            <a:r>
              <a:rPr lang="en-US" altLang="zh-TW" dirty="0" smtClean="0">
                <a:latin typeface="Consolas" panose="020B0609020204030204" pitchFamily="49" charset="0"/>
              </a:rPr>
              <a:t>]),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      ...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latin typeface="Consolas" panose="020B0609020204030204" pitchFamily="49" charset="0"/>
              </a:rPr>
              <a:t>pcieserial_rx_in</a:t>
            </a:r>
            <a:r>
              <a:rPr lang="en-US" altLang="zh-TW" dirty="0" smtClean="0">
                <a:latin typeface="Consolas" panose="020B0609020204030204" pitchFamily="49" charset="0"/>
              </a:rPr>
              <a:t>#  (</a:t>
            </a:r>
            <a:r>
              <a:rPr lang="en-US" altLang="zh-TW" dirty="0">
                <a:latin typeface="Consolas" panose="020B0609020204030204" pitchFamily="49" charset="0"/>
              </a:rPr>
              <a:t>PCIE_RX_IN</a:t>
            </a:r>
            <a:r>
              <a:rPr lang="en-US" altLang="zh-TW" dirty="0" smtClean="0">
                <a:latin typeface="Consolas" panose="020B0609020204030204" pitchFamily="49" charset="0"/>
              </a:rPr>
              <a:t>[#]),</a:t>
            </a:r>
          </a:p>
          <a:p>
            <a:pPr lvl="3"/>
            <a:r>
              <a:rPr lang="en-US" altLang="zh-TW" dirty="0" smtClean="0">
                <a:latin typeface="Noto Sans" panose="020B0502040504020204" pitchFamily="34" charset="0"/>
              </a:rPr>
              <a:t># = C_NUM_LANES - 1</a:t>
            </a:r>
          </a:p>
          <a:p>
            <a:r>
              <a:rPr lang="en-US" altLang="zh-TW" dirty="0">
                <a:latin typeface="Noto Sans" panose="020B0502040504020204" pitchFamily="34" charset="0"/>
              </a:rPr>
              <a:t>Go to assignment </a:t>
            </a:r>
            <a:r>
              <a:rPr lang="en-US" altLang="zh-TW" dirty="0" smtClean="0">
                <a:latin typeface="Noto Sans" panose="020B0502040504020204" pitchFamily="34" charset="0"/>
              </a:rPr>
              <a:t>editor</a:t>
            </a:r>
          </a:p>
          <a:p>
            <a:pPr lvl="1"/>
            <a:r>
              <a:rPr lang="en-US" altLang="zh-TW" dirty="0" smtClean="0">
                <a:latin typeface="Noto Sans" panose="020B0502040504020204" pitchFamily="34" charset="0"/>
              </a:rPr>
              <a:t>Add </a:t>
            </a:r>
            <a:r>
              <a:rPr lang="en-US" altLang="zh-TW" dirty="0">
                <a:latin typeface="Noto Sans" panose="020B0502040504020204" pitchFamily="34" charset="0"/>
              </a:rPr>
              <a:t>PCIE_RX_IN</a:t>
            </a:r>
            <a:r>
              <a:rPr lang="en-US" altLang="zh-TW" dirty="0" smtClean="0">
                <a:latin typeface="Noto Sans" panose="020B0502040504020204" pitchFamily="34" charset="0"/>
              </a:rPr>
              <a:t>[#], </a:t>
            </a:r>
            <a:r>
              <a:rPr lang="en-US" altLang="zh-TW" dirty="0">
                <a:latin typeface="Noto Sans" panose="020B0502040504020204" pitchFamily="34" charset="0"/>
              </a:rPr>
              <a:t>PCIE_RX_IN</a:t>
            </a:r>
            <a:r>
              <a:rPr lang="en-US" altLang="zh-TW" dirty="0" smtClean="0">
                <a:latin typeface="Noto Sans" panose="020B0502040504020204" pitchFamily="34" charset="0"/>
              </a:rPr>
              <a:t>[#](n), </a:t>
            </a:r>
            <a:br>
              <a:rPr lang="en-US" altLang="zh-TW" dirty="0" smtClean="0">
                <a:latin typeface="Noto Sans" panose="020B0502040504020204" pitchFamily="34" charset="0"/>
              </a:rPr>
            </a:br>
            <a:r>
              <a:rPr lang="en-US" altLang="zh-TW" dirty="0" smtClean="0">
                <a:latin typeface="Noto Sans" panose="020B0502040504020204" pitchFamily="34" charset="0"/>
              </a:rPr>
              <a:t>        PCIE_TX_OUT[#], PCIE_TX_OUT[#](</a:t>
            </a:r>
            <a:r>
              <a:rPr lang="en-US" altLang="zh-TW" dirty="0">
                <a:latin typeface="Noto Sans" panose="020B0502040504020204" pitchFamily="34" charset="0"/>
              </a:rPr>
              <a:t>n),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1" y="3247826"/>
            <a:ext cx="3200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3"/>
            <a:ext cx="8400020" cy="15451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cores interface with RIFFA 2.0 via a Channel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Channel core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FIFOs for receiving and sending data respectively.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25" y="2451492"/>
            <a:ext cx="3419949" cy="35203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554596" y="5346745"/>
            <a:ext cx="963239" cy="5212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61324" y="2517994"/>
            <a:ext cx="702774" cy="2107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77796" y="2098457"/>
            <a:ext cx="5158233" cy="422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Engine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 responsible for extracting and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payload data.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Engine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 responsible for formatting payload data into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packets and multiplexing access to the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configuration determines the width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 This width can be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32, 64, or 128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(RIFFA does not support 256 bits interface)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1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 2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up to x8 lanes are supported.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53491" y="604297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need to plug your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肘形接點 11"/>
          <p:cNvCxnSpPr>
            <a:stCxn id="10" idx="3"/>
            <a:endCxn id="8" idx="1"/>
          </p:cNvCxnSpPr>
          <p:nvPr/>
        </p:nvCxnSpPr>
        <p:spPr>
          <a:xfrm flipV="1">
            <a:off x="5498051" y="2623375"/>
            <a:ext cx="463273" cy="360426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0" idx="3"/>
            <a:endCxn id="7" idx="2"/>
          </p:cNvCxnSpPr>
          <p:nvPr/>
        </p:nvCxnSpPr>
        <p:spPr>
          <a:xfrm flipV="1">
            <a:off x="5498051" y="5868022"/>
            <a:ext cx="2538165" cy="35961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RIFFA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3"/>
            <a:ext cx="8400020" cy="154515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transfer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reduces effective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copy of a large buffer of data in software before sending it to the FPGA takes time and can severely impact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transmission improves throughput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3" y="2892899"/>
            <a:ext cx="4212971" cy="3721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50" y="3882114"/>
            <a:ext cx="3876909" cy="9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RX/ TX protocol: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https://sites.google.com/a/eng.ucsd.edu/matt-jacobsen/riffa/riffa_2_0/hw-interface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example: our sample code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2" y="2346161"/>
            <a:ext cx="5596640" cy="201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2" y="4464716"/>
            <a:ext cx="5596640" cy="1983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RX/ TX protocol: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sites.google.com/a/eng.ucsd.edu/matt-jacobsen/riffa/riffa_2_0/c-interface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example: our sample code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5" y="2513207"/>
            <a:ext cx="8238295" cy="1817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95" y="4680641"/>
            <a:ext cx="8238295" cy="1418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separate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RIFFA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maintain your code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test your code using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before programming it on FPGA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debug your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your time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compilation is time-consuming)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04774" y="4015048"/>
            <a:ext cx="3782290" cy="10086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design tips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454153" y="4239492"/>
            <a:ext cx="1803863" cy="590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design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454153" y="5515108"/>
            <a:ext cx="1803863" cy="5902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7239" y="5625543"/>
            <a:ext cx="17556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generator</a:t>
            </a:r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7" idx="3"/>
            <a:endCxn id="20" idx="1"/>
          </p:cNvCxnSpPr>
          <p:nvPr/>
        </p:nvCxnSpPr>
        <p:spPr>
          <a:xfrm>
            <a:off x="2122848" y="5810209"/>
            <a:ext cx="33130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853166" y="4829694"/>
            <a:ext cx="8313" cy="6816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792504" y="4829694"/>
            <a:ext cx="0" cy="6816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325578" y="4054826"/>
            <a:ext cx="169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525640" y="4224252"/>
            <a:ext cx="1803863" cy="5902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RIFFA software interface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>
            <a:stCxn id="28" idx="3"/>
            <a:endCxn id="30" idx="1"/>
          </p:cNvCxnSpPr>
          <p:nvPr/>
        </p:nvCxnSpPr>
        <p:spPr>
          <a:xfrm>
            <a:off x="5987064" y="4519353"/>
            <a:ext cx="538576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1193" y="4015048"/>
            <a:ext cx="4231178" cy="22444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711106" y="626482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4774" y="4009710"/>
            <a:ext cx="6257582" cy="1013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944178" y="5021554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509454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 (website/ paper/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https://sites.google.com/a/eng.ucsd.edu/matt-jacobsen/riffa/riffa_2_0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kastner.ucsd.edu/wp-content/uploads/2014/04/admin/fpl-riffa2.pdf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github.com/KastnerRG/riffa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DE4 workstation: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140.112.48.159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42020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https://github.com/b03901165Shih/2019-FPGA-training-course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–r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/ds1515/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/riffa_2.2.2/ ./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215735" y="4270812"/>
            <a:ext cx="3589022" cy="2857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1359" y="4218008"/>
            <a:ext cx="37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to copy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riffa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our workstation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4923210" y="4331161"/>
            <a:ext cx="438149" cy="142875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62137</TotalTime>
  <Words>1201</Words>
  <Application>Microsoft Office PowerPoint</Application>
  <PresentationFormat>如螢幕大小 (4:3)</PresentationFormat>
  <Paragraphs>277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Noto Sans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RIFFA 2.2.2 for dummy</vt:lpstr>
      <vt:lpstr>Outline</vt:lpstr>
      <vt:lpstr>What is RIFFA</vt:lpstr>
      <vt:lpstr>What is RIFFA</vt:lpstr>
      <vt:lpstr>What is RIFFA</vt:lpstr>
      <vt:lpstr>Hardware Interface</vt:lpstr>
      <vt:lpstr>Software Interface</vt:lpstr>
      <vt:lpstr>Recommended design tips</vt:lpstr>
      <vt:lpstr>Practice time</vt:lpstr>
      <vt:lpstr>Practice time</vt:lpstr>
      <vt:lpstr>Practice time</vt:lpstr>
      <vt:lpstr>Practice time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Step-by-step guide</vt:lpstr>
      <vt:lpstr>Practice time</vt:lpstr>
      <vt:lpstr>FPU IP</vt:lpstr>
      <vt:lpstr>FPU IP</vt:lpstr>
      <vt:lpstr>TODOs</vt:lpstr>
      <vt:lpstr>TODOs</vt:lpstr>
      <vt:lpstr>Appendix: Modifying PCIe</vt:lpstr>
      <vt:lpstr>Modifying the PCIe on the Qsys</vt:lpstr>
      <vt:lpstr>Changing PCIe generation</vt:lpstr>
      <vt:lpstr>Changing width</vt:lpstr>
      <vt:lpstr>Changing number of lanes</vt:lpstr>
      <vt:lpstr>Changing number of lanes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Hsieh Shih-Wei</cp:lastModifiedBy>
  <cp:revision>1107</cp:revision>
  <dcterms:created xsi:type="dcterms:W3CDTF">2018-10-28T09:48:40Z</dcterms:created>
  <dcterms:modified xsi:type="dcterms:W3CDTF">2019-07-15T08:18:05Z</dcterms:modified>
</cp:coreProperties>
</file>