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84" r:id="rId3"/>
    <p:sldId id="287" r:id="rId4"/>
    <p:sldId id="288" r:id="rId5"/>
    <p:sldId id="289" r:id="rId6"/>
    <p:sldId id="292" r:id="rId7"/>
    <p:sldId id="293" r:id="rId8"/>
    <p:sldId id="291" r:id="rId9"/>
    <p:sldId id="286" r:id="rId10"/>
    <p:sldId id="290" r:id="rId11"/>
    <p:sldId id="295" r:id="rId12"/>
    <p:sldId id="296" r:id="rId13"/>
    <p:sldId id="298" r:id="rId14"/>
    <p:sldId id="297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5" r:id="rId28"/>
    <p:sldId id="319" r:id="rId29"/>
    <p:sldId id="316" r:id="rId30"/>
    <p:sldId id="317" r:id="rId31"/>
    <p:sldId id="313" r:id="rId32"/>
    <p:sldId id="318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 snapToGrid="0">
      <p:cViewPr varScale="1">
        <p:scale>
          <a:sx n="98" d="100"/>
          <a:sy n="98" d="100"/>
        </p:scale>
        <p:origin x="1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FD4BC-5716-4DEF-9623-58FEC230F100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5E652-2AD7-4F17-8E69-6663BB2DE1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65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39985"/>
            <a:ext cx="7772400" cy="277413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35394"/>
            <a:ext cx="6858000" cy="143544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D25B-5CAC-4F39-965C-AB1B59D4D9B7}" type="datetime1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706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EB9E-AEEE-429B-8AF6-FA0696AA602B}" type="datetime1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40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3FB3-A5F6-4FB7-8918-BCF57A118E86}" type="datetime1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03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95" y="365126"/>
            <a:ext cx="8254313" cy="79143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4924812"/>
          </a:xfrm>
        </p:spPr>
        <p:txBody>
          <a:bodyPr/>
          <a:lstStyle>
            <a:lvl1pPr>
              <a:defRPr sz="2000"/>
            </a:lvl1pPr>
            <a:lvl2pPr marL="685800" indent="-228600">
              <a:buFont typeface="Calibri" panose="020F0502020204030204" pitchFamily="34" charset="0"/>
              <a:buChar char="˗"/>
              <a:defRPr sz="1800"/>
            </a:lvl2pPr>
            <a:lvl3pPr marL="1143000" indent="-228600">
              <a:buFont typeface="Calibri" panose="020F0502020204030204" pitchFamily="34" charset="0"/>
              <a:buChar char="˗"/>
              <a:defRPr sz="1600"/>
            </a:lvl3pPr>
            <a:lvl4pPr marL="1600200" indent="-228600">
              <a:buFont typeface="Calibri" panose="020F0502020204030204" pitchFamily="34" charset="0"/>
              <a:buChar char="˗"/>
              <a:defRPr sz="1400"/>
            </a:lvl4pPr>
            <a:lvl5pPr marL="2057400" indent="-228600">
              <a:buFont typeface="Calibri" panose="020F0502020204030204" pitchFamily="34" charset="0"/>
              <a:buChar char="˗"/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795" y="6356351"/>
            <a:ext cx="2057400" cy="365125"/>
          </a:xfrm>
        </p:spPr>
        <p:txBody>
          <a:bodyPr/>
          <a:lstStyle/>
          <a:p>
            <a:fld id="{79F468ED-BBB6-484F-96A8-9F193966F384}" type="datetime1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0415" y="6346698"/>
            <a:ext cx="2057400" cy="365125"/>
          </a:xfrm>
        </p:spPr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518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0E8E-B8BB-4A86-94C2-39EFE1E3120D}" type="datetime1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09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0EBE-5F3F-4CDC-8032-86B79F8BAE1A}" type="datetime1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87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E1BC-6EBD-4729-90C3-C54D242C0731}" type="datetime1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35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B9FA-5805-486C-AB47-2C4FD4D66D91}" type="datetime1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35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B607-87A2-49FF-8B6C-4EFDFD88BDAC}" type="datetime1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90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B5A9-BB23-441C-8597-AAEEC7F36E5A}" type="datetime1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96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80F8-3A22-4850-B83F-31DCEEE833F4}" type="datetime1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39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7D42C-A4B8-4A5B-80FD-5F66FA763479}" type="datetime1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19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b03901165Shih/2019-FPGA-training-cours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ites.google.com/a/eng.ucsd.edu/matt-jacobsen/riffa/riffa_2_0/hw-interfa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ites.google.com/a/eng.ucsd.edu/matt-jacobsen/riffa/riffa_2_0/c-interfa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kastner.ucsd.edu/wp-content/uploads/2014/04/admin/fpl-riffa2.pdf" TargetMode="External"/><Relationship Id="rId2" Type="http://schemas.openxmlformats.org/officeDocument/2006/relationships/hyperlink" Target="https://sites.google.com/a/eng.ucsd.edu/matt-jacobsen/riffa/riffa_2_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03901165Shih/2019-FPGA-training-course" TargetMode="External"/><Relationship Id="rId4" Type="http://schemas.openxmlformats.org/officeDocument/2006/relationships/hyperlink" Target="https://github.com/KastnerRG/riff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039985"/>
            <a:ext cx="7909560" cy="2774134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RIFFA 2.2.2 for dummy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4081550"/>
            <a:ext cx="7315200" cy="1489288"/>
          </a:xfrm>
        </p:spPr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2018/04/09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v1.0 Sheng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Huang</a:t>
            </a:r>
          </a:p>
          <a:p>
            <a:pPr algn="l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2019/07/17 v2.0 Shih Wei Hsieh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06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time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7795" y="1252152"/>
                <a:ext cx="8254313" cy="509454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Practice #1:  Block RAM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Store in BRAM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Read from BRAM (reverse order)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Output</a:t>
                </a: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95" y="1252152"/>
                <a:ext cx="8254313" cy="5094546"/>
              </a:xfrm>
              <a:blipFill>
                <a:blip r:embed="rId2"/>
                <a:stretch>
                  <a:fillRect l="-665" t="-11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74967" y="2252678"/>
            <a:ext cx="1945178" cy="3823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RAM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321209" y="2252678"/>
            <a:ext cx="11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/>
          <p:cNvCxnSpPr>
            <a:stCxn id="9" idx="3"/>
          </p:cNvCxnSpPr>
          <p:nvPr/>
        </p:nvCxnSpPr>
        <p:spPr>
          <a:xfrm flipV="1">
            <a:off x="2489990" y="2435558"/>
            <a:ext cx="884977" cy="1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向下箭號 15"/>
          <p:cNvSpPr/>
          <p:nvPr/>
        </p:nvSpPr>
        <p:spPr>
          <a:xfrm>
            <a:off x="2957416" y="2620224"/>
            <a:ext cx="365760" cy="3454523"/>
          </a:xfrm>
          <a:prstGeom prst="downArrow">
            <a:avLst>
              <a:gd name="adj1" fmla="val 26271"/>
              <a:gd name="adj2" fmla="val 50000"/>
            </a:avLst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 rot="10800000">
            <a:off x="5371936" y="2252678"/>
            <a:ext cx="365760" cy="3454523"/>
          </a:xfrm>
          <a:prstGeom prst="downArrow">
            <a:avLst>
              <a:gd name="adj1" fmla="val 26271"/>
              <a:gd name="adj2" fmla="val 50000"/>
            </a:avLst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5320145" y="5923299"/>
            <a:ext cx="884977" cy="1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194460" y="573863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output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tester: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566" y="1252152"/>
            <a:ext cx="4702041" cy="14752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95" y="2822985"/>
            <a:ext cx="4411362" cy="265478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044" y="2822985"/>
            <a:ext cx="3780064" cy="199626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2044" y="4999645"/>
            <a:ext cx="1955590" cy="14426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/>
          <p:cNvSpPr txBox="1"/>
          <p:nvPr/>
        </p:nvSpPr>
        <p:spPr>
          <a:xfrm>
            <a:off x="7431585" y="5551692"/>
            <a:ext cx="144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Plugged design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向右箭號 10"/>
          <p:cNvSpPr/>
          <p:nvPr/>
        </p:nvSpPr>
        <p:spPr>
          <a:xfrm rot="10800000">
            <a:off x="6970521" y="5643305"/>
            <a:ext cx="436891" cy="15532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4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Inferred dual port Block RAM: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32" y="1764414"/>
            <a:ext cx="3797332" cy="458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guide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Download sample code: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https://github.com/b03901165Shih/2019-FPGA-training-course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pattern from 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bram_wrapper.m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(done)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with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ncverilog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workstation: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140.112.48.159 port 41140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file: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/cad/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source.cshrc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Simulate: 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ncverilog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tb_bram.v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bram_wrapper.v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access+r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25" y="2160105"/>
            <a:ext cx="1495634" cy="44773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489" y="2022283"/>
            <a:ext cx="1276528" cy="147658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矩形 6"/>
          <p:cNvSpPr/>
          <p:nvPr/>
        </p:nvSpPr>
        <p:spPr>
          <a:xfrm>
            <a:off x="1048325" y="2160105"/>
            <a:ext cx="930224" cy="22386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1978549" y="2383973"/>
            <a:ext cx="1135940" cy="1114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1978549" y="2021347"/>
            <a:ext cx="1135940" cy="138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942689" y="1867459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1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959" y="5236751"/>
            <a:ext cx="3081330" cy="12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6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guide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Open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II 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License file: 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25000@140.112.33.</a:t>
            </a:r>
            <a:r>
              <a:rPr lang="zh-TW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164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15.0 (for DE4 projects):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mnt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/ds1515/opt/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intelFPGA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/15.0/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/bin/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17.0: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/ds1515/opt/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intelFPGA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/17.0/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/bin/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RIFFA from workstation</a:t>
            </a:r>
          </a:p>
          <a:p>
            <a:pPr lvl="2"/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–r /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mnt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/ds1515/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/riffa_2.2.2/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Project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Located at:</a:t>
            </a:r>
          </a:p>
          <a:p>
            <a:pPr marL="628650" lvl="2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&lt;your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path&gt;/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riffa_2.2.2/source/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de#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DE#Gen#x#If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###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prj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DE#Gen#x#lf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###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qpf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285750"/>
            <a:r>
              <a:rPr lang="en-US" altLang="zh-TW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de#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de4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de5</a:t>
            </a:r>
          </a:p>
          <a:p>
            <a:pPr marL="914400" lvl="2" indent="-285750"/>
            <a:r>
              <a:rPr lang="en-US" altLang="zh-TW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DE#Gen#x#If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###: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DE4Gen2x8If128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-285750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FPGA: DE4</a:t>
            </a:r>
          </a:p>
          <a:p>
            <a:pPr marL="1371600" lvl="3" indent="-285750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Spec: generation 2; 8 lanes; 128 bits width (250 MHz)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954" y="5663302"/>
            <a:ext cx="5202650" cy="897754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82484"/>
              </p:ext>
            </p:extLst>
          </p:nvPr>
        </p:nvGraphicFramePr>
        <p:xfrm>
          <a:off x="699729" y="5856850"/>
          <a:ext cx="2317518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7177">
                  <a:extLst>
                    <a:ext uri="{9D8B030D-6E8A-4147-A177-3AD203B41FA5}">
                      <a16:colId xmlns:a16="http://schemas.microsoft.com/office/drawing/2014/main" val="2390335919"/>
                    </a:ext>
                  </a:extLst>
                </a:gridCol>
                <a:gridCol w="1570341">
                  <a:extLst>
                    <a:ext uri="{9D8B030D-6E8A-4147-A177-3AD203B41FA5}">
                      <a16:colId xmlns:a16="http://schemas.microsoft.com/office/drawing/2014/main" val="1998351913"/>
                    </a:ext>
                  </a:extLst>
                </a:gridCol>
              </a:tblGrid>
              <a:tr h="284823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Gen2x8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 MHz/ 128 bits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675495"/>
                  </a:ext>
                </a:extLst>
              </a:tr>
              <a:tr h="284823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Gen2x4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 MHz/ 128 bits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59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6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guide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Replace files in RIFFA directory:</a:t>
            </a:r>
          </a:p>
          <a:p>
            <a:pPr marL="457200" indent="-457200">
              <a:buFont typeface="+mj-lt"/>
              <a:buAutoNum type="arabicPeriod" startAt="4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Compile: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(may take some time)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83" y="1703879"/>
            <a:ext cx="1276528" cy="1476581"/>
          </a:xfrm>
          <a:prstGeom prst="rect">
            <a:avLst/>
          </a:prstGeom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967283" y="2139045"/>
            <a:ext cx="1276528" cy="391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67283" y="1749427"/>
            <a:ext cx="1276528" cy="195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013991" y="2192111"/>
            <a:ext cx="3483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&lt;your path&gt;/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riffa_2.2.2/source/</a:t>
            </a:r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riffa_hdl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TW" altLang="en-US" sz="1400" dirty="0"/>
          </a:p>
        </p:txBody>
      </p:sp>
      <p:sp>
        <p:nvSpPr>
          <p:cNvPr id="11" name="向右箭號 10"/>
          <p:cNvSpPr/>
          <p:nvPr/>
        </p:nvSpPr>
        <p:spPr>
          <a:xfrm>
            <a:off x="2343151" y="2245180"/>
            <a:ext cx="571500" cy="201641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013991" y="1673097"/>
            <a:ext cx="3725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&lt;your path&gt;/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riffa_2.2.2/source/</a:t>
            </a:r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c_c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++/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/x64/</a:t>
            </a:r>
            <a:endParaRPr lang="zh-TW" altLang="en-US" sz="1400" dirty="0"/>
          </a:p>
        </p:txBody>
      </p:sp>
      <p:sp>
        <p:nvSpPr>
          <p:cNvPr id="13" name="向右箭號 12"/>
          <p:cNvSpPr/>
          <p:nvPr/>
        </p:nvSpPr>
        <p:spPr>
          <a:xfrm>
            <a:off x="2343151" y="1726166"/>
            <a:ext cx="571500" cy="201641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1" y="3180460"/>
            <a:ext cx="6041848" cy="3368294"/>
          </a:xfrm>
          <a:prstGeom prst="rect">
            <a:avLst/>
          </a:prstGeom>
        </p:spPr>
      </p:pic>
      <p:cxnSp>
        <p:nvCxnSpPr>
          <p:cNvPr id="17" name="直線單箭頭接點 16"/>
          <p:cNvCxnSpPr/>
          <p:nvPr/>
        </p:nvCxnSpPr>
        <p:spPr>
          <a:xfrm flipH="1">
            <a:off x="5671733" y="3011424"/>
            <a:ext cx="168662" cy="4542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671733" y="2690484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357613" y="1418389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(Delete original </a:t>
            </a:r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sample_app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9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guide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settings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5" y="1768081"/>
            <a:ext cx="3285788" cy="18502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26569" y="2057400"/>
            <a:ext cx="726621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95" y="3907650"/>
            <a:ext cx="5535940" cy="187933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934935" y="5110843"/>
            <a:ext cx="1069521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229" y="1445876"/>
            <a:ext cx="5005321" cy="2155972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295899" y="1889286"/>
            <a:ext cx="2329544" cy="1074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28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guide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 report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7" y="2251014"/>
            <a:ext cx="6586009" cy="368442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241763" y="4670566"/>
            <a:ext cx="1763193" cy="293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241763" y="3776264"/>
            <a:ext cx="1763193" cy="478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424092" y="4041322"/>
            <a:ext cx="1547708" cy="169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290588" y="1716612"/>
            <a:ext cx="1951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 attention to these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弧形接點 9"/>
          <p:cNvCxnSpPr>
            <a:stCxn id="8" idx="2"/>
            <a:endCxn id="15" idx="0"/>
          </p:cNvCxnSpPr>
          <p:nvPr/>
        </p:nvCxnSpPr>
        <p:spPr>
          <a:xfrm rot="5400000">
            <a:off x="2238983" y="2014129"/>
            <a:ext cx="1986156" cy="206823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弧形接點 19"/>
          <p:cNvCxnSpPr>
            <a:stCxn id="8" idx="2"/>
            <a:endCxn id="13" idx="0"/>
          </p:cNvCxnSpPr>
          <p:nvPr/>
        </p:nvCxnSpPr>
        <p:spPr>
          <a:xfrm rot="16200000" flipH="1">
            <a:off x="4334219" y="1987123"/>
            <a:ext cx="1721098" cy="185718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弧形接點 23"/>
          <p:cNvCxnSpPr>
            <a:stCxn id="8" idx="2"/>
            <a:endCxn id="12" idx="1"/>
          </p:cNvCxnSpPr>
          <p:nvPr/>
        </p:nvCxnSpPr>
        <p:spPr>
          <a:xfrm rot="16200000" flipH="1">
            <a:off x="3372939" y="2948402"/>
            <a:ext cx="2762061" cy="975587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4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guide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Timing analyzer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WNS should be positive for all corners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9" y="2094268"/>
            <a:ext cx="8020803" cy="36986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568043" y="1503933"/>
            <a:ext cx="2678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ok, but we’ll skip for now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弧形接點 15"/>
          <p:cNvCxnSpPr>
            <a:stCxn id="6" idx="2"/>
          </p:cNvCxnSpPr>
          <p:nvPr/>
        </p:nvCxnSpPr>
        <p:spPr>
          <a:xfrm rot="5400000">
            <a:off x="6338509" y="1847628"/>
            <a:ext cx="574145" cy="563862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guide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Timequest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timing analyzer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171" y="63524"/>
            <a:ext cx="2745582" cy="379457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30" y="1693258"/>
            <a:ext cx="4853668" cy="1724457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5498449" y="2246085"/>
            <a:ext cx="514350" cy="186872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686978" y="3659189"/>
            <a:ext cx="542622" cy="145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584" y="3530919"/>
            <a:ext cx="4396412" cy="3171541"/>
          </a:xfrm>
          <a:prstGeom prst="rect">
            <a:avLst/>
          </a:prstGeom>
        </p:spPr>
      </p:pic>
      <p:sp>
        <p:nvSpPr>
          <p:cNvPr id="15" name="上彎箭號 14"/>
          <p:cNvSpPr/>
          <p:nvPr/>
        </p:nvSpPr>
        <p:spPr>
          <a:xfrm rot="16200000" flipH="1">
            <a:off x="6378940" y="4005141"/>
            <a:ext cx="457200" cy="488738"/>
          </a:xfrm>
          <a:prstGeom prst="bentUpArrow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18168" y="6333128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path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0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7795" y="365126"/>
            <a:ext cx="8254313" cy="715529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21972"/>
            <a:ext cx="8254313" cy="4954992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RIFFA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#1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#2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19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guide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392" y="1796629"/>
            <a:ext cx="5236251" cy="41355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49" y="1796629"/>
            <a:ext cx="2338052" cy="84043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951" y="4163631"/>
            <a:ext cx="4153320" cy="860894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>
            <a:off x="2383971" y="2547257"/>
            <a:ext cx="542926" cy="11103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3469822" y="3657600"/>
            <a:ext cx="1910442" cy="115116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77795" y="240122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564316" y="3505979"/>
            <a:ext cx="36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368872" y="4594078"/>
            <a:ext cx="36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970331" y="2547257"/>
            <a:ext cx="36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23932" y="994462"/>
            <a:ext cx="50892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“No hardware”:</a:t>
            </a:r>
          </a:p>
          <a:p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sudo 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killall jtagd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nt/ds1515/opt/intelFPGA/15.0/quartus/bin/jtagconfig</a:t>
            </a:r>
          </a:p>
        </p:txBody>
      </p:sp>
      <p:cxnSp>
        <p:nvCxnSpPr>
          <p:cNvPr id="27" name="肘形接點 26"/>
          <p:cNvCxnSpPr>
            <a:endCxn id="25" idx="1"/>
          </p:cNvCxnSpPr>
          <p:nvPr/>
        </p:nvCxnSpPr>
        <p:spPr>
          <a:xfrm rot="5400000" flipH="1" flipV="1">
            <a:off x="3872429" y="1565344"/>
            <a:ext cx="853052" cy="44995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938824" y="1677231"/>
            <a:ext cx="10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close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6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guide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Reboot</a:t>
            </a:r>
          </a:p>
          <a:p>
            <a:pPr lvl="2"/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reboot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&lt;your path&gt;/riffa_2.2.2/source/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c_c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++/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/x64/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sample_app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testutil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	//List FPGA info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testutil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0	//Reset FPGA 0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testutil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&lt;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numofdata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//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numofdata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multiples of 4 (up to 65536)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939143" y="5980628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Congratulations !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101" y="3944854"/>
            <a:ext cx="4027714" cy="1940179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4850100" y="5465253"/>
            <a:ext cx="2149929" cy="18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4841936" y="3945822"/>
            <a:ext cx="2158093" cy="286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31" y="3944854"/>
            <a:ext cx="3895431" cy="183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2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time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7795" y="1252152"/>
                <a:ext cx="8254313" cy="509454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Practice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#2:  Floating Point Unit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Addition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Store in BRAM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Read from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Output</a:t>
                </a: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95" y="1252152"/>
                <a:ext cx="8254313" cy="5094546"/>
              </a:xfrm>
              <a:blipFill>
                <a:blip r:embed="rId2"/>
                <a:stretch>
                  <a:fillRect l="-665" t="-11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74967" y="2252678"/>
            <a:ext cx="1945178" cy="3823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RAM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321209" y="2252678"/>
            <a:ext cx="11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/>
          <p:cNvCxnSpPr>
            <a:stCxn id="9" idx="3"/>
          </p:cNvCxnSpPr>
          <p:nvPr/>
        </p:nvCxnSpPr>
        <p:spPr>
          <a:xfrm flipV="1">
            <a:off x="2489990" y="2435558"/>
            <a:ext cx="884977" cy="1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向下箭號 15"/>
          <p:cNvSpPr/>
          <p:nvPr/>
        </p:nvSpPr>
        <p:spPr>
          <a:xfrm>
            <a:off x="2957416" y="2620224"/>
            <a:ext cx="365760" cy="3454523"/>
          </a:xfrm>
          <a:prstGeom prst="downArrow">
            <a:avLst>
              <a:gd name="adj1" fmla="val 26271"/>
              <a:gd name="adj2" fmla="val 50000"/>
            </a:avLst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 rot="10800000" flipV="1">
            <a:off x="5371936" y="2620223"/>
            <a:ext cx="365760" cy="3454523"/>
          </a:xfrm>
          <a:prstGeom prst="downArrow">
            <a:avLst>
              <a:gd name="adj1" fmla="val 26271"/>
              <a:gd name="adj2" fmla="val 50000"/>
            </a:avLst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5317744" y="2421452"/>
            <a:ext cx="884977" cy="1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200319" y="222948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output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45189" y="247415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(a, b, c, d)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00319" y="250558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(0, 0, 0,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a+b+c+d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73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FPU IP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 &gt; Basic Functions &gt; Arithmetic &gt; ALTFP_ADD_SUB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name: 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FPU_add_sub.v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401" y="1616757"/>
            <a:ext cx="2749976" cy="114582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20" y="2858176"/>
            <a:ext cx="6587170" cy="367108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690" y="2858176"/>
            <a:ext cx="2128378" cy="28399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106888" y="5543550"/>
            <a:ext cx="657440" cy="146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192486" y="5730813"/>
            <a:ext cx="2223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8 stages pipeline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5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FPU IP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7795" y="1252152"/>
                <a:ext cx="8254313" cy="509454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Library &gt; Basic Functions &gt; Arithmetic &gt; ALTFP_ADD_SUB</a:t>
                </a:r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Next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Next…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Finish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Yes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95" y="1252152"/>
                <a:ext cx="8254313" cy="5094546"/>
              </a:xfrm>
              <a:blipFill>
                <a:blip r:embed="rId2"/>
                <a:stretch>
                  <a:fillRect l="-665" t="-11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93" y="2237035"/>
            <a:ext cx="5300560" cy="338815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125024" y="5460308"/>
            <a:ext cx="312390" cy="148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469" y="2650125"/>
            <a:ext cx="2878210" cy="189961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897715" y="4306421"/>
            <a:ext cx="499128" cy="175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8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TODOs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7795" y="1252152"/>
                <a:ext cx="8254313" cy="509454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Finish </a:t>
                </a:r>
                <a:r>
                  <a:rPr lang="en-US" altLang="zh-TW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alu_add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altLang="zh-TW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bram_wrapper.v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139</a:t>
                </a:r>
              </a:p>
              <a:p>
                <a:endPara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Simulation: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TW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ncverilog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tb_bram.v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bram_wrapper.v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add.v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en-US" altLang="zh-TW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access+r</a:t>
                </a:r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Pass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Next step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95" y="1252152"/>
                <a:ext cx="8254313" cy="5094546"/>
              </a:xfrm>
              <a:blipFill>
                <a:blip r:embed="rId2"/>
                <a:stretch>
                  <a:fillRect l="-665" t="-11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9" y="1674936"/>
            <a:ext cx="4823716" cy="352483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237" y="4082193"/>
            <a:ext cx="3320123" cy="138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TODOs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step-by-step guide to finish the FPGA part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testutil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2 65536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640016" y="5274129"/>
            <a:ext cx="3558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see this, you passed the FPGA test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6" y="2462811"/>
            <a:ext cx="3753740" cy="397516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419445" y="6067595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of tutorial!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4196736" y="5341352"/>
            <a:ext cx="408215" cy="204107"/>
          </a:xfrm>
          <a:prstGeom prst="rightArrow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37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Appendix: Modifying </a:t>
            </a:r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514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 the PCIE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/2/3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LANE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x1/x2/x4/x8/x16</a:t>
            </a: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62.5 MHz: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Gen1x1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125 MHz: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Gen1x2, Gen1x4 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Gen2x1, Gen2x2, Gen2x4, Gen2x8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Gen3x1, Gen3x2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250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MHz: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Gen2x8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Gen3x4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Gen 3x8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0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 the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Qsys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6" y="1252152"/>
            <a:ext cx="8184512" cy="5094546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click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QSysDE#Gen#x#lf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###: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pcie_system_inst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to be edited are highlighted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settings in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PCIeDE#Gen#x#lf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 first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for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XCVRCtrlGen#x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#, and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XDRVCtrlGen#x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  <a:p>
            <a:pPr lvl="1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</a:t>
            </a:r>
            <a:r>
              <a:rPr lang="en-US" altLang="zh-TW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reconfiguration </a:t>
            </a:r>
            <a:r>
              <a:rPr lang="en-US" altLang="zh-TW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accordingly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t="29204" b="15941"/>
          <a:stretch/>
        </p:blipFill>
        <p:spPr>
          <a:xfrm>
            <a:off x="6317539" y="1252152"/>
            <a:ext cx="2777158" cy="150073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078" y="3181021"/>
            <a:ext cx="5386737" cy="353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1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RIFFA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RIFFA:</a:t>
            </a:r>
          </a:p>
          <a:p>
            <a:pPr lvl="1">
              <a:buFont typeface="Times New Roman" panose="02020603050405020304" pitchFamily="18" charset="0"/>
              <a:buChar char="‐"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Reusable Integration Framework for FPGA Accelerators</a:t>
            </a:r>
          </a:p>
          <a:p>
            <a:pPr lvl="1">
              <a:buFont typeface="Times New Roman" panose="02020603050405020304" pitchFamily="18" charset="0"/>
              <a:buChar char="‐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a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enabled workstation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board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connector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</a:p>
          <a:p>
            <a:pPr lvl="1">
              <a:buFont typeface="Times New Roman" panose="02020603050405020304" pitchFamily="18" charset="0"/>
              <a:buChar char="‐"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software and hardware interfaces have been greatly simplified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Ease of programming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details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protocol, device driver,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DMA operation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all hardware addressing are hidden from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hardware.</a:t>
            </a:r>
            <a:endParaRPr lang="en-US" altLang="zh-TW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Char char="‐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upport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Windows, software bindings for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C/C++,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Matlab, and Java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Cons:</a:t>
            </a:r>
          </a:p>
          <a:p>
            <a:pPr lvl="1">
              <a:buFont typeface="Times New Roman" panose="02020603050405020304" pitchFamily="18" charset="0"/>
              <a:buChar char="˗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up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resource: If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high speed data I/O communication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needed, then its better to not use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</a:p>
          <a:p>
            <a:pPr lvl="1">
              <a:buFont typeface="Times New Roman" panose="02020603050405020304" pitchFamily="18" charset="0"/>
              <a:buChar char="˗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of flexibility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5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6" y="1252152"/>
            <a:ext cx="8184512" cy="5094546"/>
          </a:xfrm>
        </p:spPr>
        <p:txBody>
          <a:bodyPr>
            <a:normAutofit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assignment editor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Values accordingly</a:t>
            </a: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PCIE_GEN1</a:t>
            </a: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PCIE_GEN2</a:t>
            </a: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PCIE_GEN3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850" y="2725595"/>
            <a:ext cx="6493844" cy="362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DE#Gen#x#lf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###.v</a:t>
            </a:r>
            <a:endParaRPr lang="en-US" altLang="zh-TW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parameter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C_PCI_DATA_WIDTH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IP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QSysDE#Gen#x#If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pcie_system_inst</a:t>
            </a:r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rx_st_data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rx_st_data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C_PCI_DATA_WIDTH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-1:0]),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tx_st_data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tx_st_data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C_PCI_DATA_WIDTH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-1:0]),</a:t>
            </a:r>
          </a:p>
          <a:p>
            <a:pPr lvl="1"/>
            <a:endParaRPr lang="en-US" altLang="zh-TW" i="1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75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lanes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DE#Gen#x#lf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###.v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parameter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C_NUM_LANES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lanes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IP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QSysDE#Gen#x#If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pcie_system_inst</a:t>
            </a:r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.pcieserial_tx_out0 (PCIE_TX_OUT[0]),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.pcieserial_tx_out1 (PCIE_TX_OUT[1]),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...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pcieserial_tx_out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(PCIE_TX_OUT[#]),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.pcieserial_rx_in0  (PCIE_RX_IN[0]),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.pcieserial_rx_in1  (PCIE_RX_IN[1]),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...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pcieserial_rx_in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 (PCIE_RX_IN[#]),</a:t>
            </a:r>
          </a:p>
          <a:p>
            <a:pPr lvl="3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 C_NUM_LANES - 1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assignment editor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PCIE_RX_IN[#], PCIE_RX_IN[#](n), 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PCIE_TX_OUT[#], PCIE_TX_OUT[#](n),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079" y="2325262"/>
            <a:ext cx="32004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9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RIFFA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3"/>
            <a:ext cx="8400020" cy="154515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cores interface with RIFFA 2.0 via a Channel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Channel core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FIFOs for receiving and sending data respectively.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225" y="2451492"/>
            <a:ext cx="3419949" cy="352037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7554596" y="5346745"/>
            <a:ext cx="963239" cy="52127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61324" y="2517994"/>
            <a:ext cx="702774" cy="21076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477796" y="2098457"/>
            <a:ext cx="5158233" cy="422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˗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˗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˗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 Engine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is responsible for extracting and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demultiplexing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received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payload data.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 Engine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is responsible for formatting payload data into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packets and multiplexing access to the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configuration determines the width of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bus. This width can be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32, 64, or 128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 (RIFFA does not support 256 bits interface)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1 and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 2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 up to x8 lanes are supported.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953491" y="6042970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you need to plug your design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肘形接點 11"/>
          <p:cNvCxnSpPr>
            <a:stCxn id="10" idx="3"/>
            <a:endCxn id="8" idx="1"/>
          </p:cNvCxnSpPr>
          <p:nvPr/>
        </p:nvCxnSpPr>
        <p:spPr>
          <a:xfrm flipV="1">
            <a:off x="5498051" y="2623375"/>
            <a:ext cx="463273" cy="3604261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10" idx="3"/>
            <a:endCxn id="7" idx="2"/>
          </p:cNvCxnSpPr>
          <p:nvPr/>
        </p:nvCxnSpPr>
        <p:spPr>
          <a:xfrm flipV="1">
            <a:off x="5498051" y="5868022"/>
            <a:ext cx="2538165" cy="359614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RIFFA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3"/>
            <a:ext cx="8400020" cy="154515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Sending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smaller transfer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sizes reduces effective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a copy of a large buffer of data in software before sending it to the FPGA takes time and can severely impact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transmission improves throughput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23" y="2892899"/>
            <a:ext cx="4212971" cy="37218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150" y="3882114"/>
            <a:ext cx="3876909" cy="93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5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RX/ TX protocol: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Read: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https://sites.google.com/a/eng.ucsd.edu/matt-jacobsen/riffa/riffa_2_0/hw-interface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from example: our sample code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82" y="2346161"/>
            <a:ext cx="5596640" cy="2016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82" y="4464716"/>
            <a:ext cx="5596640" cy="19839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418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RX/ TX protocol: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Read: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sites.google.com/a/eng.ucsd.edu/matt-jacobsen/riffa/riffa_2_0/c-interface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from example: our sample code</a:t>
            </a: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95" y="2513207"/>
            <a:ext cx="8238295" cy="18177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95" y="4680641"/>
            <a:ext cx="8238295" cy="14182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recommended that you separate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RIFFA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maintain your code 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test your code using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ncverilog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simulation before programming it on FPGA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Easier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debug your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Saves your time (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compilation is time-consuming)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04774" y="4015048"/>
            <a:ext cx="3782290" cy="10086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design tips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454153" y="4239492"/>
            <a:ext cx="1803863" cy="5902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design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454153" y="5515108"/>
            <a:ext cx="1803863" cy="5902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Testbench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7239" y="5625543"/>
            <a:ext cx="175560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generator</a:t>
            </a:r>
            <a:endParaRPr lang="zh-TW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單箭頭接點 14"/>
          <p:cNvCxnSpPr>
            <a:stCxn id="7" idx="3"/>
            <a:endCxn id="20" idx="1"/>
          </p:cNvCxnSpPr>
          <p:nvPr/>
        </p:nvCxnSpPr>
        <p:spPr>
          <a:xfrm>
            <a:off x="2122848" y="5810209"/>
            <a:ext cx="33130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2853166" y="4829694"/>
            <a:ext cx="8313" cy="68164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3792504" y="4829694"/>
            <a:ext cx="0" cy="68164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325578" y="4054826"/>
            <a:ext cx="1693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RIFFA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endParaRPr lang="zh-TW" altLang="en-US" dirty="0"/>
          </a:p>
        </p:txBody>
      </p:sp>
      <p:sp>
        <p:nvSpPr>
          <p:cNvPr id="30" name="圓角矩形 29"/>
          <p:cNvSpPr/>
          <p:nvPr/>
        </p:nvSpPr>
        <p:spPr>
          <a:xfrm>
            <a:off x="6525640" y="4224252"/>
            <a:ext cx="1803863" cy="5902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RIFFA software interface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/>
          <p:cNvCxnSpPr>
            <a:stCxn id="28" idx="3"/>
            <a:endCxn id="30" idx="1"/>
          </p:cNvCxnSpPr>
          <p:nvPr/>
        </p:nvCxnSpPr>
        <p:spPr>
          <a:xfrm>
            <a:off x="5987064" y="4519353"/>
            <a:ext cx="538576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91193" y="4015048"/>
            <a:ext cx="4231178" cy="22444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1711106" y="6264821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ASIC flow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04774" y="4009710"/>
            <a:ext cx="6257582" cy="10139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5944178" y="5021554"/>
            <a:ext cx="1242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FPGA flow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41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info (website/ paper/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https://sites.google.com/a/eng.ucsd.edu/matt-jacobsen/riffa/riffa_2_0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kastner.ucsd.edu/wp-content/uploads/2014/04/admin/fpl-riffa2.pdf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github.com/KastnerRG/riffa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DE4 workstation: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IP: 140.112.48.159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Port: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42020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https://github.com/b03901165Shih/2019-FPGA-training-course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–r 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/ds1515/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/riffa_2.2.2/ ./</a:t>
            </a: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 bwMode="auto">
          <a:xfrm>
            <a:off x="1215735" y="4270812"/>
            <a:ext cx="3589022" cy="2857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61359" y="4218008"/>
            <a:ext cx="3718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this to copy 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riffa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our workstation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向右箭號 6"/>
          <p:cNvSpPr/>
          <p:nvPr/>
        </p:nvSpPr>
        <p:spPr bwMode="auto">
          <a:xfrm>
            <a:off x="4923210" y="4331161"/>
            <a:ext cx="438149" cy="142875"/>
          </a:xfrm>
          <a:prstGeom prst="rightArrow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6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62229</TotalTime>
  <Words>1156</Words>
  <Application>Microsoft Office PowerPoint</Application>
  <PresentationFormat>如螢幕大小 (4:3)</PresentationFormat>
  <Paragraphs>276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9" baseType="lpstr"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RIFFA 2.2.2 for dummy</vt:lpstr>
      <vt:lpstr>Outline</vt:lpstr>
      <vt:lpstr>What is RIFFA</vt:lpstr>
      <vt:lpstr>What is RIFFA</vt:lpstr>
      <vt:lpstr>What is RIFFA</vt:lpstr>
      <vt:lpstr>Hardware Interface</vt:lpstr>
      <vt:lpstr>Software Interface</vt:lpstr>
      <vt:lpstr>Recommended design tips</vt:lpstr>
      <vt:lpstr>Practice time</vt:lpstr>
      <vt:lpstr>Practice time</vt:lpstr>
      <vt:lpstr>Practice time</vt:lpstr>
      <vt:lpstr>Practice time</vt:lpstr>
      <vt:lpstr>Step-by-step guide</vt:lpstr>
      <vt:lpstr>Step-by-step guide</vt:lpstr>
      <vt:lpstr>Step-by-step guide</vt:lpstr>
      <vt:lpstr>Step-by-step guide</vt:lpstr>
      <vt:lpstr>Step-by-step guide</vt:lpstr>
      <vt:lpstr>Step-by-step guide</vt:lpstr>
      <vt:lpstr>Step-by-step guide</vt:lpstr>
      <vt:lpstr>Step-by-step guide</vt:lpstr>
      <vt:lpstr>Step-by-step guide</vt:lpstr>
      <vt:lpstr>Practice time</vt:lpstr>
      <vt:lpstr>FPU IP</vt:lpstr>
      <vt:lpstr>FPU IP</vt:lpstr>
      <vt:lpstr>TODOs</vt:lpstr>
      <vt:lpstr>TODOs</vt:lpstr>
      <vt:lpstr>Appendix: Modifying PCIe</vt:lpstr>
      <vt:lpstr>Modifying the PCIE</vt:lpstr>
      <vt:lpstr>Modifying the PCIe on the Qsys</vt:lpstr>
      <vt:lpstr>Changing PCIe generation</vt:lpstr>
      <vt:lpstr>Changing width</vt:lpstr>
      <vt:lpstr>Changing number of lanes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</dc:creator>
  <cp:lastModifiedBy>Hsieh Shih-Wei</cp:lastModifiedBy>
  <cp:revision>1111</cp:revision>
  <dcterms:created xsi:type="dcterms:W3CDTF">2018-10-28T09:48:40Z</dcterms:created>
  <dcterms:modified xsi:type="dcterms:W3CDTF">2019-07-15T09:49:43Z</dcterms:modified>
</cp:coreProperties>
</file>