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45"/>
  </p:notesMasterIdLst>
  <p:sldIdLst>
    <p:sldId id="256" r:id="rId2"/>
    <p:sldId id="268" r:id="rId3"/>
    <p:sldId id="265" r:id="rId4"/>
    <p:sldId id="267" r:id="rId5"/>
    <p:sldId id="303" r:id="rId6"/>
    <p:sldId id="277" r:id="rId7"/>
    <p:sldId id="282" r:id="rId8"/>
    <p:sldId id="279" r:id="rId9"/>
    <p:sldId id="280" r:id="rId10"/>
    <p:sldId id="283" r:id="rId11"/>
    <p:sldId id="262" r:id="rId12"/>
    <p:sldId id="284" r:id="rId13"/>
    <p:sldId id="285" r:id="rId14"/>
    <p:sldId id="287" r:id="rId15"/>
    <p:sldId id="272" r:id="rId16"/>
    <p:sldId id="286" r:id="rId17"/>
    <p:sldId id="288" r:id="rId18"/>
    <p:sldId id="290" r:id="rId19"/>
    <p:sldId id="271" r:id="rId20"/>
    <p:sldId id="274" r:id="rId21"/>
    <p:sldId id="269" r:id="rId22"/>
    <p:sldId id="298" r:id="rId23"/>
    <p:sldId id="297" r:id="rId24"/>
    <p:sldId id="296" r:id="rId25"/>
    <p:sldId id="292" r:id="rId26"/>
    <p:sldId id="313" r:id="rId27"/>
    <p:sldId id="291" r:id="rId28"/>
    <p:sldId id="295" r:id="rId29"/>
    <p:sldId id="301" r:id="rId30"/>
    <p:sldId id="300" r:id="rId31"/>
    <p:sldId id="293" r:id="rId32"/>
    <p:sldId id="299" r:id="rId33"/>
    <p:sldId id="305" r:id="rId34"/>
    <p:sldId id="302" r:id="rId35"/>
    <p:sldId id="306" r:id="rId36"/>
    <p:sldId id="310" r:id="rId37"/>
    <p:sldId id="309" r:id="rId38"/>
    <p:sldId id="308" r:id="rId39"/>
    <p:sldId id="311" r:id="rId40"/>
    <p:sldId id="307" r:id="rId41"/>
    <p:sldId id="315" r:id="rId42"/>
    <p:sldId id="316" r:id="rId43"/>
    <p:sldId id="314" r:id="rId4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3ED2"/>
    <a:srgbClr val="B34EFF"/>
    <a:srgbClr val="A44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2398"/>
  </p:normalViewPr>
  <p:slideViewPr>
    <p:cSldViewPr snapToGrid="0" snapToObjects="1">
      <p:cViewPr varScale="1">
        <p:scale>
          <a:sx n="81" d="100"/>
          <a:sy n="81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2F6E8-A524-7046-BBAF-97AF5F5F41F6}" type="datetimeFigureOut">
              <a:rPr kumimoji="1" lang="zh-TW" altLang="en-US" smtClean="0"/>
              <a:t>2017/6/6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AA037-38AB-DC4B-B864-4C4DE57F20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466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我是神射手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AA037-38AB-DC4B-B864-4C4DE57F205D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89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AA037-38AB-DC4B-B864-4C4DE57F205D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8594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AA037-38AB-DC4B-B864-4C4DE57F205D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490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Vice Versa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AA037-38AB-DC4B-B864-4C4DE57F205D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397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5094507-0A0F-CD4B-B3E5-61FF52707F08}" type="datetimeFigureOut">
              <a:rPr kumimoji="1" lang="zh-TW" altLang="en-US" smtClean="0"/>
              <a:t>2017/6/6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FFD8438-6602-BB4F-AF52-CECF8E71D86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507-0A0F-CD4B-B3E5-61FF52707F08}" type="datetimeFigureOut">
              <a:rPr kumimoji="1" lang="zh-TW" altLang="en-US" smtClean="0"/>
              <a:t>2017/6/6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438-6602-BB4F-AF52-CECF8E71D8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507-0A0F-CD4B-B3E5-61FF52707F08}" type="datetimeFigureOut">
              <a:rPr kumimoji="1" lang="zh-TW" altLang="en-US" smtClean="0"/>
              <a:t>2017/6/6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438-6602-BB4F-AF52-CECF8E71D86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507-0A0F-CD4B-B3E5-61FF52707F08}" type="datetimeFigureOut">
              <a:rPr kumimoji="1" lang="zh-TW" altLang="en-US" smtClean="0"/>
              <a:t>2017/6/6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438-6602-BB4F-AF52-CECF8E71D86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507-0A0F-CD4B-B3E5-61FF52707F08}" type="datetimeFigureOut">
              <a:rPr kumimoji="1" lang="zh-TW" altLang="en-US" smtClean="0"/>
              <a:t>2017/6/6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438-6602-BB4F-AF52-CECF8E71D8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507-0A0F-CD4B-B3E5-61FF52707F08}" type="datetimeFigureOut">
              <a:rPr kumimoji="1" lang="zh-TW" altLang="en-US" smtClean="0"/>
              <a:t>2017/6/6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438-6602-BB4F-AF52-CECF8E71D86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507-0A0F-CD4B-B3E5-61FF52707F08}" type="datetimeFigureOut">
              <a:rPr kumimoji="1" lang="zh-TW" altLang="en-US" smtClean="0"/>
              <a:t>2017/6/6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438-6602-BB4F-AF52-CECF8E71D86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507-0A0F-CD4B-B3E5-61FF52707F08}" type="datetimeFigureOut">
              <a:rPr kumimoji="1" lang="zh-TW" altLang="en-US" smtClean="0"/>
              <a:t>2017/6/6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438-6602-BB4F-AF52-CECF8E71D86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507-0A0F-CD4B-B3E5-61FF52707F08}" type="datetimeFigureOut">
              <a:rPr kumimoji="1" lang="zh-TW" altLang="en-US" smtClean="0"/>
              <a:t>2017/6/6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438-6602-BB4F-AF52-CECF8E71D86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latin typeface="+mj-lt"/>
                <a:ea typeface="Times" charset="0"/>
                <a:cs typeface="Times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285750" indent="-285750">
              <a:buFont typeface="Arial" charset="0"/>
              <a:buChar char="•"/>
              <a:defRPr sz="3200">
                <a:latin typeface="Times" charset="0"/>
                <a:ea typeface="Times" charset="0"/>
                <a:cs typeface="Times" charset="0"/>
              </a:defRPr>
            </a:lvl1pPr>
            <a:lvl2pPr marL="742950" indent="-285750">
              <a:buFont typeface="Arial" charset="0"/>
              <a:buChar char="•"/>
              <a:defRPr sz="2800">
                <a:latin typeface="Times" charset="0"/>
                <a:ea typeface="Times" charset="0"/>
                <a:cs typeface="Times" charset="0"/>
              </a:defRPr>
            </a:lvl2pPr>
            <a:lvl3pPr marL="1200150" indent="-285750">
              <a:buFont typeface="Arial" charset="0"/>
              <a:buChar char="•"/>
              <a:defRPr sz="2400">
                <a:latin typeface="Times" charset="0"/>
                <a:ea typeface="Times" charset="0"/>
                <a:cs typeface="Times" charset="0"/>
              </a:defRPr>
            </a:lvl3pPr>
            <a:lvl4pPr marL="1543050" indent="-171450">
              <a:buFont typeface="Arial" charset="0"/>
              <a:buChar char="•"/>
              <a:defRPr sz="2000">
                <a:latin typeface="Times" charset="0"/>
                <a:ea typeface="Times" charset="0"/>
                <a:cs typeface="Times" charset="0"/>
              </a:defRPr>
            </a:lvl4pPr>
            <a:lvl5pPr marL="2000250" indent="-171450">
              <a:buFont typeface="Arial" charset="0"/>
              <a:buChar char="•"/>
              <a:defRPr sz="1800">
                <a:latin typeface="Times" charset="0"/>
                <a:ea typeface="Times" charset="0"/>
                <a:cs typeface="Times" charset="0"/>
              </a:defRPr>
            </a:lvl5pPr>
          </a:lstStyle>
          <a:p>
            <a:pPr lvl="0"/>
            <a:r>
              <a:rPr lang="en-US" altLang="zh-TW" dirty="0" smtClean="0"/>
              <a:t> </a:t>
            </a:r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en-US" altLang="zh-TW" dirty="0" smtClean="0"/>
              <a:t> </a:t>
            </a:r>
            <a:r>
              <a:rPr lang="zh-TW" altLang="en-US" dirty="0" smtClean="0"/>
              <a:t>第二層</a:t>
            </a:r>
          </a:p>
          <a:p>
            <a:pPr lvl="2"/>
            <a:r>
              <a:rPr lang="en-US" altLang="zh-TW" dirty="0" smtClean="0"/>
              <a:t> </a:t>
            </a:r>
            <a:r>
              <a:rPr lang="zh-TW" altLang="en-US" dirty="0" smtClean="0"/>
              <a:t>第三層</a:t>
            </a:r>
          </a:p>
          <a:p>
            <a:pPr lvl="3"/>
            <a:r>
              <a:rPr lang="en-US" altLang="zh-TW" dirty="0" smtClean="0"/>
              <a:t> </a:t>
            </a:r>
            <a:r>
              <a:rPr lang="zh-TW" altLang="en-US" dirty="0" smtClean="0"/>
              <a:t>第四層</a:t>
            </a:r>
          </a:p>
          <a:p>
            <a:pPr lvl="4"/>
            <a:r>
              <a:rPr lang="en-US" altLang="zh-TW" dirty="0" smtClean="0"/>
              <a:t> </a:t>
            </a:r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507-0A0F-CD4B-B3E5-61FF52707F08}" type="datetimeFigureOut">
              <a:rPr kumimoji="1" lang="zh-TW" altLang="en-US" smtClean="0"/>
              <a:t>2017/6/6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438-6602-BB4F-AF52-CECF8E71D8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507-0A0F-CD4B-B3E5-61FF52707F08}" type="datetimeFigureOut">
              <a:rPr kumimoji="1" lang="zh-TW" altLang="en-US" smtClean="0"/>
              <a:t>2017/6/6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438-6602-BB4F-AF52-CECF8E71D86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" charset="0"/>
                <a:ea typeface="Times" charset="0"/>
                <a:cs typeface="Times" charset="0"/>
              </a:defRPr>
            </a:lvl1pPr>
          </a:lstStyle>
          <a:p>
            <a:r>
              <a:rPr lang="zh-TW" altLang="en-US" dirty="0" smtClean="0"/>
              <a:t>按一</a:t>
            </a:r>
            <a:r>
              <a:rPr lang="en-US" altLang="zh-TW" dirty="0" smtClean="0"/>
              <a:t>t</a:t>
            </a:r>
            <a:r>
              <a:rPr lang="zh-TW" altLang="en-US" dirty="0" smtClean="0"/>
              <a:t>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507-0A0F-CD4B-B3E5-61FF52707F08}" type="datetimeFigureOut">
              <a:rPr kumimoji="1" lang="zh-TW" altLang="en-US" smtClean="0"/>
              <a:t>2017/6/6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438-6602-BB4F-AF52-CECF8E71D8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507-0A0F-CD4B-B3E5-61FF52707F08}" type="datetimeFigureOut">
              <a:rPr kumimoji="1" lang="zh-TW" altLang="en-US" smtClean="0"/>
              <a:t>2017/6/6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438-6602-BB4F-AF52-CECF8E71D86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latin typeface="+mj-lt"/>
                <a:ea typeface="Times" charset="0"/>
                <a:cs typeface="Times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507-0A0F-CD4B-B3E5-61FF52707F08}" type="datetimeFigureOut">
              <a:rPr kumimoji="1" lang="zh-TW" altLang="en-US" smtClean="0"/>
              <a:t>2017/6/6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438-6602-BB4F-AF52-CECF8E71D86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507-0A0F-CD4B-B3E5-61FF52707F08}" type="datetimeFigureOut">
              <a:rPr kumimoji="1" lang="zh-TW" altLang="en-US" smtClean="0"/>
              <a:t>2017/6/6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438-6602-BB4F-AF52-CECF8E71D8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507-0A0F-CD4B-B3E5-61FF52707F08}" type="datetimeFigureOut">
              <a:rPr kumimoji="1" lang="zh-TW" altLang="en-US" smtClean="0"/>
              <a:t>2017/6/6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438-6602-BB4F-AF52-CECF8E71D86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507-0A0F-CD4B-B3E5-61FF52707F08}" type="datetimeFigureOut">
              <a:rPr kumimoji="1" lang="zh-TW" altLang="en-US" smtClean="0"/>
              <a:t>2017/6/6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438-6602-BB4F-AF52-CECF8E71D8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094507-0A0F-CD4B-B3E5-61FF52707F08}" type="datetimeFigureOut">
              <a:rPr kumimoji="1" lang="zh-TW" altLang="en-US" smtClean="0"/>
              <a:t>2017/6/6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FD8438-6602-BB4F-AF52-CECF8E71D8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297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b="1" dirty="0" smtClean="0">
                <a:ea typeface="Comic Sans MS" charset="0"/>
                <a:cs typeface="Comic Sans MS" charset="0"/>
              </a:rPr>
              <a:t>Gaming</a:t>
            </a:r>
            <a:r>
              <a:rPr kumimoji="1" lang="zh-TW" altLang="en-US" b="1" dirty="0" smtClean="0">
                <a:ea typeface="Comic Sans MS" charset="0"/>
                <a:cs typeface="Comic Sans MS" charset="0"/>
              </a:rPr>
              <a:t> </a:t>
            </a:r>
            <a:r>
              <a:rPr kumimoji="1" lang="en-US" altLang="zh-TW" b="1" dirty="0" smtClean="0">
                <a:ea typeface="Comic Sans MS" charset="0"/>
                <a:cs typeface="Comic Sans MS" charset="0"/>
              </a:rPr>
              <a:t>Strategy</a:t>
            </a:r>
            <a:endParaRPr kumimoji="1" lang="zh-TW" altLang="en-US" b="1" dirty="0">
              <a:ea typeface="Comic Sans MS" charset="0"/>
              <a:cs typeface="Comic Sans MS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>
                <a:latin typeface="Times" charset="0"/>
                <a:ea typeface="Times" charset="0"/>
                <a:cs typeface="Times" charset="0"/>
              </a:rPr>
              <a:t>CSIE</a:t>
            </a:r>
            <a:r>
              <a:rPr kumimoji="1" lang="zh-TW" altLang="en-US" dirty="0" smtClean="0">
                <a:latin typeface="Times" charset="0"/>
                <a:ea typeface="Times" charset="0"/>
                <a:cs typeface="Times" charset="0"/>
              </a:rPr>
              <a:t>    </a:t>
            </a:r>
            <a:r>
              <a:rPr kumimoji="1" lang="en-US" altLang="zh-TW" dirty="0" smtClean="0">
                <a:latin typeface="Times" charset="0"/>
                <a:ea typeface="Times" charset="0"/>
                <a:cs typeface="Times" charset="0"/>
              </a:rPr>
              <a:t>B04902009</a:t>
            </a:r>
            <a:r>
              <a:rPr kumimoji="1" lang="zh-TW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zh-TW" altLang="en-US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kumimoji="1" lang="en-US" altLang="zh-TW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kumimoji="1" lang="zh-TW" altLang="en-US" dirty="0" smtClean="0">
                <a:latin typeface="Kaiti TC" charset="-120"/>
                <a:ea typeface="Kaiti TC" charset="-120"/>
                <a:cs typeface="Kaiti TC" charset="-120"/>
              </a:rPr>
              <a:t>蕭千惠</a:t>
            </a:r>
            <a:endParaRPr kumimoji="1" lang="en-US" altLang="zh-TW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kumimoji="1" lang="en-US" altLang="zh-TW" dirty="0" smtClean="0">
                <a:latin typeface="Times" charset="0"/>
                <a:ea typeface="Times" charset="0"/>
                <a:cs typeface="Times" charset="0"/>
              </a:rPr>
              <a:t>CSIE</a:t>
            </a:r>
            <a:r>
              <a:rPr kumimoji="1" lang="zh-TW" altLang="en-US" dirty="0" smtClean="0">
                <a:latin typeface="Times" charset="0"/>
                <a:ea typeface="Times" charset="0"/>
                <a:cs typeface="Times" charset="0"/>
              </a:rPr>
              <a:t>    </a:t>
            </a:r>
            <a:r>
              <a:rPr kumimoji="1" lang="en-US" altLang="zh-TW" dirty="0" smtClean="0">
                <a:latin typeface="Times" charset="0"/>
                <a:ea typeface="Times" charset="0"/>
                <a:cs typeface="Times" charset="0"/>
              </a:rPr>
              <a:t>B04902077</a:t>
            </a:r>
            <a:r>
              <a:rPr kumimoji="1" lang="zh-TW" altLang="en-US" dirty="0" smtClean="0">
                <a:latin typeface="Times" charset="0"/>
                <a:ea typeface="Times" charset="0"/>
                <a:cs typeface="Times" charset="0"/>
              </a:rPr>
              <a:t>  </a:t>
            </a:r>
            <a:r>
              <a:rPr kumimoji="1" lang="en-US" altLang="zh-TW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zh-TW" altLang="en-US" dirty="0" smtClean="0">
                <a:latin typeface="Kaiti TC" charset="-120"/>
                <a:ea typeface="Kaiti TC" charset="-120"/>
                <a:cs typeface="Kaiti TC" charset="-120"/>
              </a:rPr>
              <a:t>江緯</a:t>
            </a:r>
            <a:r>
              <a:rPr kumimoji="1" lang="zh-TW" altLang="en-US" dirty="0" smtClean="0">
                <a:latin typeface="Kaiti TC" charset="-120"/>
                <a:ea typeface="Kaiti TC" charset="-120"/>
                <a:cs typeface="Kaiti TC" charset="-120"/>
              </a:rPr>
              <a:t>璿</a:t>
            </a:r>
            <a:endParaRPr kumimoji="1" lang="en-US" altLang="zh-TW" dirty="0" smtClean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279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Coordinates</a:t>
            </a:r>
            <a:endParaRPr kumimoji="1"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295401" y="2556932"/>
            <a:ext cx="4489937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charset="0"/>
              <a:buChar char="•"/>
              <a:defRPr sz="3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" charset="0"/>
                <a:ea typeface="Times" charset="0"/>
                <a:cs typeface="Times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charset="0"/>
              <a:buChar char="•"/>
              <a:defRPr sz="2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" charset="0"/>
                <a:ea typeface="Times" charset="0"/>
                <a:cs typeface="Times" charset="0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charset="0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" charset="0"/>
                <a:ea typeface="Times" charset="0"/>
                <a:cs typeface="Times" charset="0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charset="0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" charset="0"/>
                <a:ea typeface="Times" charset="0"/>
                <a:cs typeface="Times" charset="0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charset="0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" charset="0"/>
                <a:ea typeface="Times" charset="0"/>
                <a:cs typeface="Times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trike="sngStrike" dirty="0" smtClean="0">
                <a:solidFill>
                  <a:schemeClr val="bg1">
                    <a:lumMod val="65000"/>
                  </a:schemeClr>
                </a:solidFill>
              </a:rPr>
              <a:t>Polar coordinates</a:t>
            </a:r>
          </a:p>
          <a:p>
            <a:r>
              <a:rPr kumimoji="1" lang="en-US" altLang="zh-TW" strike="sngStrike" smtClean="0">
                <a:solidFill>
                  <a:schemeClr val="bg1">
                    <a:lumMod val="65000"/>
                  </a:schemeClr>
                </a:solidFill>
              </a:rPr>
              <a:t>Oblique coordinates</a:t>
            </a:r>
            <a:endParaRPr kumimoji="1" lang="en-US" altLang="zh-TW" strike="sngStrike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kumimoji="1" lang="en-US" altLang="zh-TW" b="1" u="sng" dirty="0" smtClean="0">
                <a:solidFill>
                  <a:srgbClr val="FF0000"/>
                </a:solidFill>
              </a:rPr>
              <a:t>Cartesian coordinates</a:t>
            </a:r>
          </a:p>
          <a:p>
            <a:endParaRPr kumimoji="1"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6309360" y="2482244"/>
            <a:ext cx="3521374" cy="3704135"/>
            <a:chOff x="1217328" y="1437331"/>
            <a:chExt cx="4152744" cy="4368273"/>
          </a:xfrm>
        </p:grpSpPr>
        <p:cxnSp>
          <p:nvCxnSpPr>
            <p:cNvPr id="49" name="直線接點 48"/>
            <p:cNvCxnSpPr/>
            <p:nvPr/>
          </p:nvCxnSpPr>
          <p:spPr>
            <a:xfrm>
              <a:off x="3293700" y="1437331"/>
              <a:ext cx="1716372" cy="9330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V="1">
              <a:off x="3505822" y="4753377"/>
              <a:ext cx="1716372" cy="934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1425706" y="4753377"/>
              <a:ext cx="1867994" cy="10522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V="1">
              <a:off x="1425706" y="1514661"/>
              <a:ext cx="1716372" cy="934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V="1">
              <a:off x="1425706" y="2679909"/>
              <a:ext cx="1867994" cy="2073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5285435" y="2773847"/>
              <a:ext cx="13807" cy="16540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1271160" y="2766383"/>
              <a:ext cx="13807" cy="16540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準備 55"/>
            <p:cNvSpPr>
              <a:spLocks noChangeAspect="1"/>
            </p:cNvSpPr>
            <p:nvPr/>
          </p:nvSpPr>
          <p:spPr>
            <a:xfrm>
              <a:off x="2933700" y="1437331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0,6</a:t>
              </a:r>
              <a:endParaRPr kumimoji="1" lang="zh-TW" altLang="en-US" sz="7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57" name="準備 56"/>
            <p:cNvSpPr>
              <a:spLocks noChangeAspect="1"/>
            </p:cNvSpPr>
            <p:nvPr/>
          </p:nvSpPr>
          <p:spPr>
            <a:xfrm>
              <a:off x="3505824" y="174731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1,5</a:t>
              </a:r>
              <a:endParaRPr kumimoji="1" lang="zh-TW" altLang="en-US" sz="7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58" name="準備 57"/>
            <p:cNvSpPr>
              <a:spLocks noChangeAspect="1"/>
            </p:cNvSpPr>
            <p:nvPr/>
          </p:nvSpPr>
          <p:spPr>
            <a:xfrm>
              <a:off x="1789452" y="2686840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-2,2</a:t>
              </a:r>
              <a:endParaRPr kumimoji="1" lang="zh-TW" altLang="en-US" sz="7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59" name="準備 58"/>
            <p:cNvSpPr>
              <a:spLocks noChangeAspect="1"/>
            </p:cNvSpPr>
            <p:nvPr/>
          </p:nvSpPr>
          <p:spPr>
            <a:xfrm>
              <a:off x="2361576" y="1746495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-1,5</a:t>
              </a:r>
              <a:endParaRPr kumimoji="1" lang="zh-TW" altLang="en-US" sz="7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60" name="準備 59"/>
            <p:cNvSpPr>
              <a:spLocks noChangeAspect="1"/>
            </p:cNvSpPr>
            <p:nvPr/>
          </p:nvSpPr>
          <p:spPr>
            <a:xfrm>
              <a:off x="1789452" y="2060131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-2,4</a:t>
              </a:r>
              <a:endParaRPr kumimoji="1" lang="zh-TW" altLang="en-US" sz="7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61" name="準備 60"/>
            <p:cNvSpPr>
              <a:spLocks noChangeAspect="1"/>
            </p:cNvSpPr>
            <p:nvPr/>
          </p:nvSpPr>
          <p:spPr>
            <a:xfrm>
              <a:off x="2361576" y="237011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-1,3</a:t>
              </a:r>
              <a:endParaRPr kumimoji="1" lang="zh-TW" altLang="en-US" sz="7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62" name="準備 61"/>
            <p:cNvSpPr>
              <a:spLocks noChangeAspect="1"/>
            </p:cNvSpPr>
            <p:nvPr/>
          </p:nvSpPr>
          <p:spPr>
            <a:xfrm>
              <a:off x="3505824" y="237011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1,3</a:t>
              </a:r>
              <a:endParaRPr kumimoji="1" lang="zh-TW" altLang="en-US" sz="7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63" name="準備 62"/>
            <p:cNvSpPr>
              <a:spLocks noChangeAspect="1"/>
            </p:cNvSpPr>
            <p:nvPr/>
          </p:nvSpPr>
          <p:spPr>
            <a:xfrm>
              <a:off x="2933700" y="2679909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0,2</a:t>
              </a:r>
              <a:endParaRPr kumimoji="1" lang="zh-TW" altLang="en-US" sz="7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64" name="準備 63"/>
            <p:cNvSpPr>
              <a:spLocks noChangeAspect="1"/>
            </p:cNvSpPr>
            <p:nvPr/>
          </p:nvSpPr>
          <p:spPr>
            <a:xfrm>
              <a:off x="4077948" y="2687404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2,2</a:t>
              </a:r>
              <a:endParaRPr kumimoji="1" lang="zh-TW" altLang="en-US" sz="7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65" name="準備 64"/>
            <p:cNvSpPr>
              <a:spLocks noChangeAspect="1"/>
            </p:cNvSpPr>
            <p:nvPr/>
          </p:nvSpPr>
          <p:spPr>
            <a:xfrm>
              <a:off x="1217328" y="2371531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-3,3</a:t>
              </a:r>
              <a:endParaRPr kumimoji="1" lang="zh-TW" altLang="en-US" sz="7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66" name="準備 65"/>
            <p:cNvSpPr>
              <a:spLocks noChangeAspect="1"/>
            </p:cNvSpPr>
            <p:nvPr/>
          </p:nvSpPr>
          <p:spPr>
            <a:xfrm>
              <a:off x="4650072" y="2370394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3,3</a:t>
              </a:r>
              <a:endParaRPr kumimoji="1" lang="zh-TW" altLang="en-US" sz="7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67" name="準備 66"/>
            <p:cNvSpPr>
              <a:spLocks noChangeAspect="1"/>
            </p:cNvSpPr>
            <p:nvPr/>
          </p:nvSpPr>
          <p:spPr>
            <a:xfrm>
              <a:off x="2933700" y="2052820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7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 </a:t>
              </a:r>
              <a:r>
                <a:rPr kumimoji="1" lang="en-US" altLang="zh-TW" sz="7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0,4</a:t>
              </a:r>
              <a:endParaRPr kumimoji="1" lang="zh-TW" altLang="en-US" sz="7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68" name="準備 67"/>
            <p:cNvSpPr>
              <a:spLocks noChangeAspect="1"/>
            </p:cNvSpPr>
            <p:nvPr/>
          </p:nvSpPr>
          <p:spPr>
            <a:xfrm>
              <a:off x="1789452" y="3309076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-2,0</a:t>
              </a:r>
              <a:endParaRPr kumimoji="1" lang="zh-TW" altLang="en-US" sz="7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69" name="準備 68"/>
            <p:cNvSpPr>
              <a:spLocks noChangeAspect="1"/>
            </p:cNvSpPr>
            <p:nvPr/>
          </p:nvSpPr>
          <p:spPr>
            <a:xfrm>
              <a:off x="2361576" y="2992348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-1,1</a:t>
              </a:r>
              <a:endParaRPr kumimoji="1" lang="zh-TW" altLang="en-US" sz="7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70" name="準備 69"/>
            <p:cNvSpPr>
              <a:spLocks noChangeAspect="1"/>
            </p:cNvSpPr>
            <p:nvPr/>
          </p:nvSpPr>
          <p:spPr>
            <a:xfrm>
              <a:off x="3505824" y="2992348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1,1</a:t>
              </a:r>
              <a:endParaRPr kumimoji="1" lang="zh-TW" altLang="en-US" sz="7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71" name="準備 70"/>
            <p:cNvSpPr>
              <a:spLocks noChangeAspect="1"/>
            </p:cNvSpPr>
            <p:nvPr/>
          </p:nvSpPr>
          <p:spPr>
            <a:xfrm>
              <a:off x="2933700" y="3309640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Yuanti TC" charset="-120"/>
                  <a:ea typeface="Yuanti TC" charset="-120"/>
                  <a:cs typeface="Yuanti TC" charset="-120"/>
                </a:rPr>
                <a:t>0,0</a:t>
              </a:r>
              <a:endParaRPr kumimoji="1" lang="zh-TW" altLang="en-US" sz="7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72" name="準備 71"/>
            <p:cNvSpPr>
              <a:spLocks noChangeAspect="1"/>
            </p:cNvSpPr>
            <p:nvPr/>
          </p:nvSpPr>
          <p:spPr>
            <a:xfrm>
              <a:off x="4077948" y="3309640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2,0</a:t>
              </a:r>
              <a:endParaRPr kumimoji="1" lang="zh-TW" altLang="en-US" sz="7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73" name="準備 72"/>
            <p:cNvSpPr>
              <a:spLocks noChangeAspect="1"/>
            </p:cNvSpPr>
            <p:nvPr/>
          </p:nvSpPr>
          <p:spPr>
            <a:xfrm>
              <a:off x="1217328" y="2993767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-3,1</a:t>
              </a:r>
              <a:endParaRPr kumimoji="1" lang="zh-TW" altLang="en-US" sz="7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74" name="準備 73"/>
            <p:cNvSpPr>
              <a:spLocks noChangeAspect="1"/>
            </p:cNvSpPr>
            <p:nvPr/>
          </p:nvSpPr>
          <p:spPr>
            <a:xfrm>
              <a:off x="4650072" y="2992630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3,1</a:t>
              </a:r>
              <a:endParaRPr kumimoji="1" lang="zh-TW" altLang="en-US" sz="7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75" name="準備 74"/>
            <p:cNvSpPr>
              <a:spLocks noChangeAspect="1"/>
            </p:cNvSpPr>
            <p:nvPr/>
          </p:nvSpPr>
          <p:spPr>
            <a:xfrm>
              <a:off x="1789452" y="3933295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6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-2,-2</a:t>
              </a:r>
              <a:endParaRPr kumimoji="1" lang="zh-TW" altLang="en-US" sz="6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76" name="準備 75"/>
            <p:cNvSpPr>
              <a:spLocks noChangeAspect="1"/>
            </p:cNvSpPr>
            <p:nvPr/>
          </p:nvSpPr>
          <p:spPr>
            <a:xfrm>
              <a:off x="2361576" y="3616567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-1,-1</a:t>
              </a:r>
              <a:endParaRPr kumimoji="1" lang="zh-TW" altLang="en-US" sz="7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77" name="準備 76"/>
            <p:cNvSpPr>
              <a:spLocks noChangeAspect="1"/>
            </p:cNvSpPr>
            <p:nvPr/>
          </p:nvSpPr>
          <p:spPr>
            <a:xfrm>
              <a:off x="3505824" y="3616567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1,-1</a:t>
              </a:r>
              <a:endParaRPr kumimoji="1" lang="zh-TW" altLang="en-US" sz="7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78" name="準備 77"/>
            <p:cNvSpPr>
              <a:spLocks noChangeAspect="1"/>
            </p:cNvSpPr>
            <p:nvPr/>
          </p:nvSpPr>
          <p:spPr>
            <a:xfrm>
              <a:off x="2933700" y="3933859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0,-2</a:t>
              </a:r>
              <a:endParaRPr kumimoji="1" lang="zh-TW" altLang="en-US" sz="7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79" name="準備 78"/>
            <p:cNvSpPr>
              <a:spLocks noChangeAspect="1"/>
            </p:cNvSpPr>
            <p:nvPr/>
          </p:nvSpPr>
          <p:spPr>
            <a:xfrm>
              <a:off x="4077948" y="3933859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2,-2</a:t>
              </a:r>
              <a:endParaRPr kumimoji="1" lang="zh-TW" altLang="en-US" sz="7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80" name="準備 79"/>
            <p:cNvSpPr>
              <a:spLocks noChangeAspect="1"/>
            </p:cNvSpPr>
            <p:nvPr/>
          </p:nvSpPr>
          <p:spPr>
            <a:xfrm>
              <a:off x="1217328" y="3617986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6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-3,-1</a:t>
              </a:r>
              <a:endParaRPr kumimoji="1" lang="zh-TW" altLang="en-US" sz="6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81" name="準備 80"/>
            <p:cNvSpPr>
              <a:spLocks noChangeAspect="1"/>
            </p:cNvSpPr>
            <p:nvPr/>
          </p:nvSpPr>
          <p:spPr>
            <a:xfrm>
              <a:off x="4650072" y="3616849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3,-1</a:t>
              </a:r>
              <a:endParaRPr kumimoji="1" lang="zh-TW" altLang="en-US" sz="7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82" name="準備 81"/>
            <p:cNvSpPr>
              <a:spLocks noChangeAspect="1"/>
            </p:cNvSpPr>
            <p:nvPr/>
          </p:nvSpPr>
          <p:spPr>
            <a:xfrm>
              <a:off x="1789452" y="4553548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6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-2,-4</a:t>
              </a:r>
              <a:endParaRPr kumimoji="1" lang="zh-TW" altLang="en-US" sz="6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83" name="準備 82"/>
            <p:cNvSpPr>
              <a:spLocks noChangeAspect="1"/>
            </p:cNvSpPr>
            <p:nvPr/>
          </p:nvSpPr>
          <p:spPr>
            <a:xfrm>
              <a:off x="2361576" y="4236820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6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-1,-3</a:t>
              </a:r>
              <a:endParaRPr kumimoji="1" lang="zh-TW" altLang="en-US" sz="6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84" name="準備 83"/>
            <p:cNvSpPr>
              <a:spLocks noChangeAspect="1"/>
            </p:cNvSpPr>
            <p:nvPr/>
          </p:nvSpPr>
          <p:spPr>
            <a:xfrm>
              <a:off x="3505824" y="4236820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1,-3</a:t>
              </a:r>
              <a:endParaRPr kumimoji="1" lang="zh-TW" altLang="en-US" sz="7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85" name="準備 84"/>
            <p:cNvSpPr>
              <a:spLocks noChangeAspect="1"/>
            </p:cNvSpPr>
            <p:nvPr/>
          </p:nvSpPr>
          <p:spPr>
            <a:xfrm>
              <a:off x="2933700" y="455411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0,-4</a:t>
              </a:r>
              <a:endParaRPr kumimoji="1" lang="zh-TW" altLang="en-US" sz="7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86" name="準備 85"/>
            <p:cNvSpPr>
              <a:spLocks noChangeAspect="1"/>
            </p:cNvSpPr>
            <p:nvPr/>
          </p:nvSpPr>
          <p:spPr>
            <a:xfrm>
              <a:off x="4077948" y="455411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2,-4</a:t>
              </a:r>
              <a:endParaRPr kumimoji="1" lang="zh-TW" altLang="en-US" sz="7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87" name="準備 86"/>
            <p:cNvSpPr>
              <a:spLocks noChangeAspect="1"/>
            </p:cNvSpPr>
            <p:nvPr/>
          </p:nvSpPr>
          <p:spPr>
            <a:xfrm>
              <a:off x="1217328" y="4238239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6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-3,-3</a:t>
              </a:r>
              <a:endParaRPr kumimoji="1" lang="zh-TW" altLang="en-US" sz="6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88" name="準備 87"/>
            <p:cNvSpPr>
              <a:spLocks noChangeAspect="1"/>
            </p:cNvSpPr>
            <p:nvPr/>
          </p:nvSpPr>
          <p:spPr>
            <a:xfrm>
              <a:off x="4650072" y="423710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3,-3</a:t>
              </a:r>
              <a:endParaRPr kumimoji="1" lang="zh-TW" altLang="en-US" sz="7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89" name="準備 88"/>
            <p:cNvSpPr>
              <a:spLocks noChangeAspect="1"/>
            </p:cNvSpPr>
            <p:nvPr/>
          </p:nvSpPr>
          <p:spPr>
            <a:xfrm>
              <a:off x="3505824" y="4865513"/>
              <a:ext cx="719999" cy="622801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1,-5</a:t>
              </a:r>
              <a:endParaRPr kumimoji="1" lang="zh-TW" altLang="en-US" sz="7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90" name="準備 89"/>
            <p:cNvSpPr>
              <a:spLocks noChangeAspect="1"/>
            </p:cNvSpPr>
            <p:nvPr/>
          </p:nvSpPr>
          <p:spPr>
            <a:xfrm>
              <a:off x="2361576" y="4855987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6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-1,-5</a:t>
              </a:r>
              <a:endParaRPr kumimoji="1" lang="zh-TW" altLang="en-US" sz="6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91" name="準備 90"/>
            <p:cNvSpPr>
              <a:spLocks noChangeAspect="1"/>
            </p:cNvSpPr>
            <p:nvPr/>
          </p:nvSpPr>
          <p:spPr>
            <a:xfrm>
              <a:off x="2933700" y="5182804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0,-6</a:t>
              </a:r>
              <a:endParaRPr kumimoji="1" lang="zh-TW" altLang="en-US" sz="7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92" name="準備 91"/>
            <p:cNvSpPr>
              <a:spLocks noChangeAspect="1"/>
            </p:cNvSpPr>
            <p:nvPr/>
          </p:nvSpPr>
          <p:spPr>
            <a:xfrm>
              <a:off x="4077948" y="2069359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2,4</a:t>
              </a:r>
              <a:endParaRPr kumimoji="1" lang="zh-TW" altLang="en-US" sz="7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76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群組 87"/>
          <p:cNvGrpSpPr/>
          <p:nvPr/>
        </p:nvGrpSpPr>
        <p:grpSpPr>
          <a:xfrm>
            <a:off x="6343855" y="1377371"/>
            <a:ext cx="4152744" cy="4368273"/>
            <a:chOff x="997196" y="1437331"/>
            <a:chExt cx="4152744" cy="4368273"/>
          </a:xfrm>
        </p:grpSpPr>
        <p:cxnSp>
          <p:nvCxnSpPr>
            <p:cNvPr id="24" name="直線接點 23"/>
            <p:cNvCxnSpPr/>
            <p:nvPr/>
          </p:nvCxnSpPr>
          <p:spPr>
            <a:xfrm>
              <a:off x="3073568" y="1437331"/>
              <a:ext cx="1716372" cy="9330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V="1">
              <a:off x="3285690" y="4753377"/>
              <a:ext cx="1716372" cy="934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1205574" y="4753377"/>
              <a:ext cx="1867994" cy="10522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flipV="1">
              <a:off x="1205574" y="1514661"/>
              <a:ext cx="1716372" cy="934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flipV="1">
              <a:off x="1205574" y="2679909"/>
              <a:ext cx="1867994" cy="2073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5065303" y="2773847"/>
              <a:ext cx="13807" cy="16540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1051028" y="2766383"/>
              <a:ext cx="13807" cy="16540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準備 30"/>
            <p:cNvSpPr>
              <a:spLocks noChangeAspect="1"/>
            </p:cNvSpPr>
            <p:nvPr/>
          </p:nvSpPr>
          <p:spPr>
            <a:xfrm>
              <a:off x="2713568" y="1437331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0,6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32" name="準備 31"/>
            <p:cNvSpPr>
              <a:spLocks noChangeAspect="1"/>
            </p:cNvSpPr>
            <p:nvPr/>
          </p:nvSpPr>
          <p:spPr>
            <a:xfrm>
              <a:off x="3285692" y="1747312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1,5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33" name="準備 32"/>
            <p:cNvSpPr>
              <a:spLocks noChangeAspect="1"/>
            </p:cNvSpPr>
            <p:nvPr/>
          </p:nvSpPr>
          <p:spPr>
            <a:xfrm>
              <a:off x="1569320" y="2686840"/>
              <a:ext cx="720000" cy="622800"/>
            </a:xfrm>
            <a:prstGeom prst="flowChartPreparation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-2,2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34" name="準備 33"/>
            <p:cNvSpPr>
              <a:spLocks noChangeAspect="1"/>
            </p:cNvSpPr>
            <p:nvPr/>
          </p:nvSpPr>
          <p:spPr>
            <a:xfrm>
              <a:off x="2141444" y="1746495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-1,5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35" name="準備 34"/>
            <p:cNvSpPr>
              <a:spLocks noChangeAspect="1"/>
            </p:cNvSpPr>
            <p:nvPr/>
          </p:nvSpPr>
          <p:spPr>
            <a:xfrm>
              <a:off x="1569320" y="2060131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-2,4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36" name="準備 35"/>
            <p:cNvSpPr>
              <a:spLocks noChangeAspect="1"/>
            </p:cNvSpPr>
            <p:nvPr/>
          </p:nvSpPr>
          <p:spPr>
            <a:xfrm>
              <a:off x="2141444" y="2370112"/>
              <a:ext cx="720000" cy="622800"/>
            </a:xfrm>
            <a:prstGeom prst="flowChartPreparation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-1,3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37" name="準備 36"/>
            <p:cNvSpPr>
              <a:spLocks noChangeAspect="1"/>
            </p:cNvSpPr>
            <p:nvPr/>
          </p:nvSpPr>
          <p:spPr>
            <a:xfrm>
              <a:off x="3285692" y="2370112"/>
              <a:ext cx="720000" cy="622800"/>
            </a:xfrm>
            <a:prstGeom prst="flowChartPreparation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1,3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38" name="準備 37"/>
            <p:cNvSpPr>
              <a:spLocks noChangeAspect="1"/>
            </p:cNvSpPr>
            <p:nvPr/>
          </p:nvSpPr>
          <p:spPr>
            <a:xfrm>
              <a:off x="2713568" y="2679909"/>
              <a:ext cx="720000" cy="622800"/>
            </a:xfrm>
            <a:prstGeom prst="flowChartPreparation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0,2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39" name="準備 38"/>
            <p:cNvSpPr>
              <a:spLocks noChangeAspect="1"/>
            </p:cNvSpPr>
            <p:nvPr/>
          </p:nvSpPr>
          <p:spPr>
            <a:xfrm>
              <a:off x="3857816" y="2687404"/>
              <a:ext cx="720000" cy="622800"/>
            </a:xfrm>
            <a:prstGeom prst="flowChartPreparation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2,2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40" name="準備 39"/>
            <p:cNvSpPr>
              <a:spLocks noChangeAspect="1"/>
            </p:cNvSpPr>
            <p:nvPr/>
          </p:nvSpPr>
          <p:spPr>
            <a:xfrm>
              <a:off x="997196" y="2371531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-3,3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41" name="準備 40"/>
            <p:cNvSpPr>
              <a:spLocks noChangeAspect="1"/>
            </p:cNvSpPr>
            <p:nvPr/>
          </p:nvSpPr>
          <p:spPr>
            <a:xfrm>
              <a:off x="4429940" y="2370394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3,3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42" name="準備 41"/>
            <p:cNvSpPr>
              <a:spLocks noChangeAspect="1"/>
            </p:cNvSpPr>
            <p:nvPr/>
          </p:nvSpPr>
          <p:spPr>
            <a:xfrm>
              <a:off x="2713568" y="2052820"/>
              <a:ext cx="720000" cy="622800"/>
            </a:xfrm>
            <a:prstGeom prst="flowChartPreparation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 </a:t>
              </a:r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0,4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43" name="準備 42"/>
            <p:cNvSpPr>
              <a:spLocks noChangeAspect="1"/>
            </p:cNvSpPr>
            <p:nvPr/>
          </p:nvSpPr>
          <p:spPr>
            <a:xfrm>
              <a:off x="1569320" y="3309076"/>
              <a:ext cx="720000" cy="622800"/>
            </a:xfrm>
            <a:prstGeom prst="flowChartPreparation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-2,0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44" name="準備 43"/>
            <p:cNvSpPr>
              <a:spLocks noChangeAspect="1"/>
            </p:cNvSpPr>
            <p:nvPr/>
          </p:nvSpPr>
          <p:spPr>
            <a:xfrm>
              <a:off x="2141444" y="2992348"/>
              <a:ext cx="720000" cy="622800"/>
            </a:xfrm>
            <a:prstGeom prst="flowChartPreparation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-1,1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45" name="準備 44"/>
            <p:cNvSpPr>
              <a:spLocks noChangeAspect="1"/>
            </p:cNvSpPr>
            <p:nvPr/>
          </p:nvSpPr>
          <p:spPr>
            <a:xfrm>
              <a:off x="3285692" y="2992348"/>
              <a:ext cx="720000" cy="622800"/>
            </a:xfrm>
            <a:prstGeom prst="flowChartPreparation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1,1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46" name="準備 45"/>
            <p:cNvSpPr>
              <a:spLocks noChangeAspect="1"/>
            </p:cNvSpPr>
            <p:nvPr/>
          </p:nvSpPr>
          <p:spPr>
            <a:xfrm>
              <a:off x="2713568" y="3309640"/>
              <a:ext cx="720000" cy="622800"/>
            </a:xfrm>
            <a:prstGeom prst="flowChartPreparation">
              <a:avLst/>
            </a:prstGeom>
            <a:solidFill>
              <a:srgbClr val="923ED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Yuanti TC" charset="-120"/>
                  <a:ea typeface="Yuanti TC" charset="-120"/>
                  <a:cs typeface="Yuanti TC" charset="-120"/>
                </a:rPr>
                <a:t>0,0</a:t>
              </a:r>
              <a:endParaRPr kumimoji="1" lang="zh-TW" altLang="en-US" sz="10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47" name="準備 46"/>
            <p:cNvSpPr>
              <a:spLocks noChangeAspect="1"/>
            </p:cNvSpPr>
            <p:nvPr/>
          </p:nvSpPr>
          <p:spPr>
            <a:xfrm>
              <a:off x="3857816" y="3309640"/>
              <a:ext cx="720000" cy="622800"/>
            </a:xfrm>
            <a:prstGeom prst="flowChartPreparation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2,0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48" name="準備 47"/>
            <p:cNvSpPr>
              <a:spLocks noChangeAspect="1"/>
            </p:cNvSpPr>
            <p:nvPr/>
          </p:nvSpPr>
          <p:spPr>
            <a:xfrm>
              <a:off x="997196" y="2993767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-3,1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49" name="準備 48"/>
            <p:cNvSpPr>
              <a:spLocks noChangeAspect="1"/>
            </p:cNvSpPr>
            <p:nvPr/>
          </p:nvSpPr>
          <p:spPr>
            <a:xfrm>
              <a:off x="4429940" y="2992630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3,1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50" name="準備 49"/>
            <p:cNvSpPr>
              <a:spLocks noChangeAspect="1"/>
            </p:cNvSpPr>
            <p:nvPr/>
          </p:nvSpPr>
          <p:spPr>
            <a:xfrm>
              <a:off x="1569320" y="3933295"/>
              <a:ext cx="720000" cy="622800"/>
            </a:xfrm>
            <a:prstGeom prst="flowChartPreparation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-2,-2</a:t>
              </a:r>
              <a:endParaRPr kumimoji="1" lang="zh-TW" altLang="en-US" sz="8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51" name="準備 50"/>
            <p:cNvSpPr>
              <a:spLocks noChangeAspect="1"/>
            </p:cNvSpPr>
            <p:nvPr/>
          </p:nvSpPr>
          <p:spPr>
            <a:xfrm>
              <a:off x="2141444" y="3616567"/>
              <a:ext cx="720000" cy="622800"/>
            </a:xfrm>
            <a:prstGeom prst="flowChartPreparation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-1,-1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52" name="準備 51"/>
            <p:cNvSpPr>
              <a:spLocks noChangeAspect="1"/>
            </p:cNvSpPr>
            <p:nvPr/>
          </p:nvSpPr>
          <p:spPr>
            <a:xfrm>
              <a:off x="3285692" y="3616567"/>
              <a:ext cx="720000" cy="622800"/>
            </a:xfrm>
            <a:prstGeom prst="flowChartPreparation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1,-1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53" name="準備 52"/>
            <p:cNvSpPr>
              <a:spLocks noChangeAspect="1"/>
            </p:cNvSpPr>
            <p:nvPr/>
          </p:nvSpPr>
          <p:spPr>
            <a:xfrm>
              <a:off x="2713568" y="3933859"/>
              <a:ext cx="720000" cy="622800"/>
            </a:xfrm>
            <a:prstGeom prst="flowChartPreparation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0,-2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54" name="準備 53"/>
            <p:cNvSpPr>
              <a:spLocks noChangeAspect="1"/>
            </p:cNvSpPr>
            <p:nvPr/>
          </p:nvSpPr>
          <p:spPr>
            <a:xfrm>
              <a:off x="3857816" y="3933859"/>
              <a:ext cx="720000" cy="622800"/>
            </a:xfrm>
            <a:prstGeom prst="flowChartPreparation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2,-2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55" name="準備 54"/>
            <p:cNvSpPr>
              <a:spLocks noChangeAspect="1"/>
            </p:cNvSpPr>
            <p:nvPr/>
          </p:nvSpPr>
          <p:spPr>
            <a:xfrm>
              <a:off x="997196" y="3617986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9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-3,-1</a:t>
              </a:r>
              <a:endParaRPr kumimoji="1" lang="zh-TW" altLang="en-US" sz="9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56" name="準備 55"/>
            <p:cNvSpPr>
              <a:spLocks noChangeAspect="1"/>
            </p:cNvSpPr>
            <p:nvPr/>
          </p:nvSpPr>
          <p:spPr>
            <a:xfrm>
              <a:off x="4429940" y="3616849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3,-1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57" name="準備 56"/>
            <p:cNvSpPr>
              <a:spLocks noChangeAspect="1"/>
            </p:cNvSpPr>
            <p:nvPr/>
          </p:nvSpPr>
          <p:spPr>
            <a:xfrm>
              <a:off x="1569320" y="4553548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-2,-4</a:t>
              </a:r>
              <a:endParaRPr kumimoji="1" lang="zh-TW" altLang="en-US" sz="8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58" name="準備 57"/>
            <p:cNvSpPr>
              <a:spLocks noChangeAspect="1"/>
            </p:cNvSpPr>
            <p:nvPr/>
          </p:nvSpPr>
          <p:spPr>
            <a:xfrm>
              <a:off x="2141444" y="4236820"/>
              <a:ext cx="720000" cy="622800"/>
            </a:xfrm>
            <a:prstGeom prst="flowChartPreparation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9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-1,-3</a:t>
              </a:r>
              <a:endParaRPr kumimoji="1" lang="zh-TW" altLang="en-US" sz="9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59" name="準備 58"/>
            <p:cNvSpPr>
              <a:spLocks noChangeAspect="1"/>
            </p:cNvSpPr>
            <p:nvPr/>
          </p:nvSpPr>
          <p:spPr>
            <a:xfrm>
              <a:off x="3285692" y="4236820"/>
              <a:ext cx="720000" cy="622800"/>
            </a:xfrm>
            <a:prstGeom prst="flowChartPreparation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1,-3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60" name="準備 59"/>
            <p:cNvSpPr>
              <a:spLocks noChangeAspect="1"/>
            </p:cNvSpPr>
            <p:nvPr/>
          </p:nvSpPr>
          <p:spPr>
            <a:xfrm>
              <a:off x="2713568" y="4554112"/>
              <a:ext cx="720000" cy="622800"/>
            </a:xfrm>
            <a:prstGeom prst="flowChartPreparation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0,-4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61" name="準備 60"/>
            <p:cNvSpPr>
              <a:spLocks noChangeAspect="1"/>
            </p:cNvSpPr>
            <p:nvPr/>
          </p:nvSpPr>
          <p:spPr>
            <a:xfrm>
              <a:off x="3857816" y="4554112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2,-4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62" name="準備 61"/>
            <p:cNvSpPr>
              <a:spLocks noChangeAspect="1"/>
            </p:cNvSpPr>
            <p:nvPr/>
          </p:nvSpPr>
          <p:spPr>
            <a:xfrm>
              <a:off x="997196" y="4238239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-3,-3</a:t>
              </a:r>
              <a:endParaRPr kumimoji="1" lang="zh-TW" altLang="en-US" sz="8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63" name="準備 62"/>
            <p:cNvSpPr>
              <a:spLocks noChangeAspect="1"/>
            </p:cNvSpPr>
            <p:nvPr/>
          </p:nvSpPr>
          <p:spPr>
            <a:xfrm>
              <a:off x="4429940" y="4237102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3,-3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64" name="準備 63"/>
            <p:cNvSpPr>
              <a:spLocks noChangeAspect="1"/>
            </p:cNvSpPr>
            <p:nvPr/>
          </p:nvSpPr>
          <p:spPr>
            <a:xfrm>
              <a:off x="3285692" y="4857199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1,-5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65" name="準備 64"/>
            <p:cNvSpPr>
              <a:spLocks noChangeAspect="1"/>
            </p:cNvSpPr>
            <p:nvPr/>
          </p:nvSpPr>
          <p:spPr>
            <a:xfrm>
              <a:off x="2141444" y="4855987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900" b="1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-1,-5</a:t>
              </a:r>
              <a:endParaRPr kumimoji="1" lang="zh-TW" altLang="en-US" sz="9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66" name="準備 65"/>
            <p:cNvSpPr>
              <a:spLocks noChangeAspect="1"/>
            </p:cNvSpPr>
            <p:nvPr/>
          </p:nvSpPr>
          <p:spPr>
            <a:xfrm>
              <a:off x="2713568" y="5182804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0,-6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67" name="準備 66"/>
            <p:cNvSpPr>
              <a:spLocks noChangeAspect="1"/>
            </p:cNvSpPr>
            <p:nvPr/>
          </p:nvSpPr>
          <p:spPr>
            <a:xfrm>
              <a:off x="3857816" y="2069359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2,4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</p:grpSp>
      <p:sp>
        <p:nvSpPr>
          <p:cNvPr id="135" name="內容版面配置區 2"/>
          <p:cNvSpPr txBox="1">
            <a:spLocks/>
          </p:cNvSpPr>
          <p:nvPr/>
        </p:nvSpPr>
        <p:spPr>
          <a:xfrm>
            <a:off x="1314593" y="1173920"/>
            <a:ext cx="4374982" cy="30629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3200" dirty="0" smtClean="0">
                <a:latin typeface="Times" charset="0"/>
                <a:ea typeface="Times" charset="0"/>
                <a:cs typeface="Times" charset="0"/>
              </a:rPr>
              <a:t>Take</a:t>
            </a:r>
            <a:r>
              <a:rPr kumimoji="1" lang="zh-TW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TW" sz="3200" dirty="0" smtClean="0">
                <a:latin typeface="Times" charset="0"/>
                <a:ea typeface="Times" charset="0"/>
                <a:cs typeface="Times" charset="0"/>
              </a:rPr>
              <a:t>(0,0)</a:t>
            </a:r>
            <a:r>
              <a:rPr kumimoji="1" lang="zh-TW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TW" sz="3200" dirty="0" smtClean="0">
                <a:latin typeface="Times" charset="0"/>
                <a:ea typeface="Times" charset="0"/>
                <a:cs typeface="Times" charset="0"/>
              </a:rPr>
              <a:t>as</a:t>
            </a:r>
            <a:r>
              <a:rPr kumimoji="1" lang="zh-TW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TW" sz="3200" dirty="0" smtClean="0">
                <a:latin typeface="Times" charset="0"/>
                <a:ea typeface="Times" charset="0"/>
                <a:cs typeface="Times" charset="0"/>
              </a:rPr>
              <a:t>the</a:t>
            </a:r>
            <a:r>
              <a:rPr kumimoji="1" lang="zh-TW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TW" sz="3200" dirty="0" smtClean="0">
                <a:latin typeface="Times" charset="0"/>
                <a:ea typeface="Times" charset="0"/>
                <a:cs typeface="Times" charset="0"/>
              </a:rPr>
              <a:t>center.</a:t>
            </a:r>
          </a:p>
          <a:p>
            <a:r>
              <a:rPr kumimoji="1" lang="en-US" altLang="zh-TW" sz="3200" dirty="0" smtClean="0">
                <a:latin typeface="Times" charset="0"/>
                <a:ea typeface="Times" charset="0"/>
                <a:cs typeface="Times" charset="0"/>
              </a:rPr>
              <a:t>Definition</a:t>
            </a:r>
            <a:r>
              <a:rPr kumimoji="1" lang="zh-TW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TW" sz="3200" dirty="0" smtClean="0">
                <a:latin typeface="Times" charset="0"/>
                <a:ea typeface="Times" charset="0"/>
                <a:cs typeface="Times" charset="0"/>
              </a:rPr>
              <a:t>of</a:t>
            </a:r>
            <a:r>
              <a:rPr kumimoji="1" lang="zh-TW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TW" sz="3200" dirty="0" smtClean="0">
                <a:latin typeface="Times" charset="0"/>
                <a:ea typeface="Times" charset="0"/>
                <a:cs typeface="Times" charset="0"/>
              </a:rPr>
              <a:t>d(x,</a:t>
            </a:r>
            <a:r>
              <a:rPr kumimoji="1" lang="zh-TW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TW" sz="3200" dirty="0" smtClean="0">
                <a:latin typeface="Times" charset="0"/>
                <a:ea typeface="Times" charset="0"/>
                <a:cs typeface="Times" charset="0"/>
              </a:rPr>
              <a:t>y):</a:t>
            </a:r>
            <a:r>
              <a:rPr kumimoji="1" lang="zh-TW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TW" sz="3200" dirty="0" smtClean="0">
                <a:latin typeface="Times" charset="0"/>
                <a:ea typeface="Times" charset="0"/>
                <a:cs typeface="Times" charset="0"/>
              </a:rPr>
              <a:t>the</a:t>
            </a:r>
            <a:r>
              <a:rPr kumimoji="1" lang="zh-TW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TW" sz="3200" dirty="0" smtClean="0">
                <a:latin typeface="Times" charset="0"/>
                <a:ea typeface="Times" charset="0"/>
                <a:cs typeface="Times" charset="0"/>
              </a:rPr>
              <a:t>minimal</a:t>
            </a:r>
            <a:r>
              <a:rPr kumimoji="1" lang="zh-TW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TW" sz="3200" dirty="0" smtClean="0">
                <a:latin typeface="Times" charset="0"/>
                <a:ea typeface="Times" charset="0"/>
                <a:cs typeface="Times" charset="0"/>
              </a:rPr>
              <a:t>number</a:t>
            </a:r>
            <a:r>
              <a:rPr kumimoji="1" lang="zh-TW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TW" sz="3200" dirty="0" smtClean="0">
                <a:latin typeface="Times" charset="0"/>
                <a:ea typeface="Times" charset="0"/>
                <a:cs typeface="Times" charset="0"/>
              </a:rPr>
              <a:t>of</a:t>
            </a:r>
            <a:r>
              <a:rPr kumimoji="1" lang="zh-TW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TW" sz="3200" dirty="0" smtClean="0">
                <a:latin typeface="Times" charset="0"/>
                <a:ea typeface="Times" charset="0"/>
                <a:cs typeface="Times" charset="0"/>
              </a:rPr>
              <a:t>grids</a:t>
            </a:r>
            <a:r>
              <a:rPr kumimoji="1" lang="zh-TW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TW" sz="3200" dirty="0" smtClean="0">
                <a:latin typeface="Times" charset="0"/>
                <a:ea typeface="Times" charset="0"/>
                <a:cs typeface="Times" charset="0"/>
              </a:rPr>
              <a:t>from</a:t>
            </a:r>
            <a:r>
              <a:rPr kumimoji="1" lang="zh-TW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TW" sz="3200" dirty="0" smtClean="0">
                <a:latin typeface="Times" charset="0"/>
                <a:ea typeface="Times" charset="0"/>
                <a:cs typeface="Times" charset="0"/>
              </a:rPr>
              <a:t>the</a:t>
            </a:r>
            <a:r>
              <a:rPr kumimoji="1" lang="zh-TW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TW" sz="3200" dirty="0" smtClean="0">
                <a:latin typeface="Times" charset="0"/>
                <a:ea typeface="Times" charset="0"/>
                <a:cs typeface="Times" charset="0"/>
              </a:rPr>
              <a:t>grid</a:t>
            </a:r>
            <a:r>
              <a:rPr kumimoji="1" lang="zh-TW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TW" sz="3200" dirty="0" smtClean="0">
                <a:latin typeface="Times" charset="0"/>
                <a:ea typeface="Times" charset="0"/>
                <a:cs typeface="Times" charset="0"/>
              </a:rPr>
              <a:t>(x,</a:t>
            </a:r>
            <a:r>
              <a:rPr kumimoji="1" lang="zh-TW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TW" sz="3200" dirty="0" smtClean="0">
                <a:latin typeface="Times" charset="0"/>
                <a:ea typeface="Times" charset="0"/>
                <a:cs typeface="Times" charset="0"/>
              </a:rPr>
              <a:t>y)</a:t>
            </a:r>
            <a:r>
              <a:rPr kumimoji="1" lang="zh-TW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TW" sz="3200" dirty="0" smtClean="0">
                <a:latin typeface="Times" charset="0"/>
                <a:ea typeface="Times" charset="0"/>
                <a:cs typeface="Times" charset="0"/>
              </a:rPr>
              <a:t>to</a:t>
            </a:r>
            <a:r>
              <a:rPr kumimoji="1" lang="zh-TW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TW" sz="3200" dirty="0" smtClean="0">
                <a:latin typeface="Times" charset="0"/>
                <a:ea typeface="Times" charset="0"/>
                <a:cs typeface="Times" charset="0"/>
              </a:rPr>
              <a:t>the</a:t>
            </a:r>
            <a:r>
              <a:rPr kumimoji="1" lang="zh-TW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TW" sz="3200" dirty="0" smtClean="0">
                <a:latin typeface="Times" charset="0"/>
                <a:ea typeface="Times" charset="0"/>
                <a:cs typeface="Times" charset="0"/>
              </a:rPr>
              <a:t>center</a:t>
            </a:r>
            <a:r>
              <a:rPr kumimoji="1" lang="zh-TW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TW" sz="3200" dirty="0" smtClean="0">
                <a:latin typeface="Times" charset="0"/>
                <a:ea typeface="Times" charset="0"/>
                <a:cs typeface="Times" charset="0"/>
              </a:rPr>
              <a:t>grid</a:t>
            </a:r>
            <a:r>
              <a:rPr kumimoji="1" lang="zh-TW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TW" sz="3200" dirty="0" smtClean="0">
                <a:latin typeface="Times" charset="0"/>
                <a:ea typeface="Times" charset="0"/>
                <a:cs typeface="Times" charset="0"/>
              </a:rPr>
              <a:t>(0,0)</a:t>
            </a:r>
          </a:p>
        </p:txBody>
      </p:sp>
      <p:graphicFrame>
        <p:nvGraphicFramePr>
          <p:cNvPr id="136" name="表格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250325"/>
              </p:ext>
            </p:extLst>
          </p:nvPr>
        </p:nvGraphicFramePr>
        <p:xfrm>
          <a:off x="1255675" y="4427888"/>
          <a:ext cx="4334148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1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1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1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4014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>
                    <a:solidFill>
                      <a:srgbClr val="923E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398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 = 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 = 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 = 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 = 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 = 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 = 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 = 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27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群組 96"/>
          <p:cNvGrpSpPr/>
          <p:nvPr/>
        </p:nvGrpSpPr>
        <p:grpSpPr>
          <a:xfrm>
            <a:off x="5804569" y="1645877"/>
            <a:ext cx="4161613" cy="4368273"/>
            <a:chOff x="5676233" y="1437331"/>
            <a:chExt cx="4161613" cy="4368273"/>
          </a:xfrm>
        </p:grpSpPr>
        <p:sp>
          <p:nvSpPr>
            <p:cNvPr id="2" name="準備 1"/>
            <p:cNvSpPr>
              <a:spLocks noChangeAspect="1"/>
            </p:cNvSpPr>
            <p:nvPr/>
          </p:nvSpPr>
          <p:spPr>
            <a:xfrm>
              <a:off x="5676233" y="1437331"/>
              <a:ext cx="720000" cy="622800"/>
            </a:xfrm>
            <a:prstGeom prst="flowChartPreparati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0,12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" name="準備 2"/>
            <p:cNvSpPr>
              <a:spLocks noChangeAspect="1"/>
            </p:cNvSpPr>
            <p:nvPr/>
          </p:nvSpPr>
          <p:spPr>
            <a:xfrm>
              <a:off x="6248357" y="1753662"/>
              <a:ext cx="720000" cy="622800"/>
            </a:xfrm>
            <a:prstGeom prst="flowChartPreparati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1,11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" name="準備 3"/>
            <p:cNvSpPr>
              <a:spLocks noChangeAspect="1"/>
            </p:cNvSpPr>
            <p:nvPr/>
          </p:nvSpPr>
          <p:spPr>
            <a:xfrm>
              <a:off x="6248357" y="2370112"/>
              <a:ext cx="720000" cy="622800"/>
            </a:xfrm>
            <a:prstGeom prst="flowChartPreparation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1,9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5" name="準備 4"/>
            <p:cNvSpPr>
              <a:spLocks noChangeAspect="1"/>
            </p:cNvSpPr>
            <p:nvPr/>
          </p:nvSpPr>
          <p:spPr>
            <a:xfrm>
              <a:off x="5676233" y="2687404"/>
              <a:ext cx="720000" cy="622800"/>
            </a:xfrm>
            <a:prstGeom prst="flowChartPreparation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0,8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6" name="準備 5"/>
            <p:cNvSpPr>
              <a:spLocks noChangeAspect="1"/>
            </p:cNvSpPr>
            <p:nvPr/>
          </p:nvSpPr>
          <p:spPr>
            <a:xfrm>
              <a:off x="6820481" y="2687404"/>
              <a:ext cx="720000" cy="622800"/>
            </a:xfrm>
            <a:prstGeom prst="flowChartPreparation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2,8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7" name="準備 6"/>
            <p:cNvSpPr>
              <a:spLocks noChangeAspect="1"/>
            </p:cNvSpPr>
            <p:nvPr/>
          </p:nvSpPr>
          <p:spPr>
            <a:xfrm>
              <a:off x="7392605" y="2370394"/>
              <a:ext cx="720000" cy="622800"/>
            </a:xfrm>
            <a:prstGeom prst="flowChartPreparati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3,9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" name="準備 7"/>
            <p:cNvSpPr>
              <a:spLocks noChangeAspect="1"/>
            </p:cNvSpPr>
            <p:nvPr/>
          </p:nvSpPr>
          <p:spPr>
            <a:xfrm>
              <a:off x="5676233" y="2052820"/>
              <a:ext cx="720000" cy="622800"/>
            </a:xfrm>
            <a:prstGeom prst="flowChartPreparation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0,10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9" name="準備 8"/>
            <p:cNvSpPr>
              <a:spLocks noChangeAspect="1"/>
            </p:cNvSpPr>
            <p:nvPr/>
          </p:nvSpPr>
          <p:spPr>
            <a:xfrm>
              <a:off x="6248357" y="2992348"/>
              <a:ext cx="720000" cy="622800"/>
            </a:xfrm>
            <a:prstGeom prst="flowChartPreparation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1,7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0" name="準備 9"/>
            <p:cNvSpPr>
              <a:spLocks noChangeAspect="1"/>
            </p:cNvSpPr>
            <p:nvPr/>
          </p:nvSpPr>
          <p:spPr>
            <a:xfrm>
              <a:off x="5676233" y="3309640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0,6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1" name="準備 10"/>
            <p:cNvSpPr>
              <a:spLocks noChangeAspect="1"/>
            </p:cNvSpPr>
            <p:nvPr/>
          </p:nvSpPr>
          <p:spPr>
            <a:xfrm>
              <a:off x="6820481" y="3309640"/>
              <a:ext cx="720000" cy="622800"/>
            </a:xfrm>
            <a:prstGeom prst="flowChartPreparation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2,6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" name="準備 11"/>
            <p:cNvSpPr>
              <a:spLocks noChangeAspect="1"/>
            </p:cNvSpPr>
            <p:nvPr/>
          </p:nvSpPr>
          <p:spPr>
            <a:xfrm>
              <a:off x="7392605" y="2992630"/>
              <a:ext cx="720000" cy="622800"/>
            </a:xfrm>
            <a:prstGeom prst="flowChartPreparation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3,7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3" name="準備 12"/>
            <p:cNvSpPr>
              <a:spLocks noChangeAspect="1"/>
            </p:cNvSpPr>
            <p:nvPr/>
          </p:nvSpPr>
          <p:spPr>
            <a:xfrm>
              <a:off x="6248357" y="3616567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1,5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4" name="準備 13"/>
            <p:cNvSpPr>
              <a:spLocks noChangeAspect="1"/>
            </p:cNvSpPr>
            <p:nvPr/>
          </p:nvSpPr>
          <p:spPr>
            <a:xfrm>
              <a:off x="5676233" y="3933859"/>
              <a:ext cx="720000" cy="622800"/>
            </a:xfrm>
            <a:prstGeom prst="flowChartPreparation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0,4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5" name="準備 14"/>
            <p:cNvSpPr>
              <a:spLocks noChangeAspect="1"/>
            </p:cNvSpPr>
            <p:nvPr/>
          </p:nvSpPr>
          <p:spPr>
            <a:xfrm>
              <a:off x="6820481" y="3933859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2,4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6" name="準備 15"/>
            <p:cNvSpPr>
              <a:spLocks noChangeAspect="1"/>
            </p:cNvSpPr>
            <p:nvPr/>
          </p:nvSpPr>
          <p:spPr>
            <a:xfrm>
              <a:off x="7392605" y="3616849"/>
              <a:ext cx="720000" cy="622800"/>
            </a:xfrm>
            <a:prstGeom prst="flowChartPreparation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3,5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7" name="準備 16"/>
            <p:cNvSpPr>
              <a:spLocks noChangeAspect="1"/>
            </p:cNvSpPr>
            <p:nvPr/>
          </p:nvSpPr>
          <p:spPr>
            <a:xfrm>
              <a:off x="6248357" y="4236820"/>
              <a:ext cx="720000" cy="622800"/>
            </a:xfrm>
            <a:prstGeom prst="flowChartPreparation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1,3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8" name="準備 17"/>
            <p:cNvSpPr>
              <a:spLocks noChangeAspect="1"/>
            </p:cNvSpPr>
            <p:nvPr/>
          </p:nvSpPr>
          <p:spPr>
            <a:xfrm>
              <a:off x="5676233" y="4554112"/>
              <a:ext cx="720000" cy="622800"/>
            </a:xfrm>
            <a:prstGeom prst="flowChartPreparation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0,2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9" name="準備 18"/>
            <p:cNvSpPr>
              <a:spLocks noChangeAspect="1"/>
            </p:cNvSpPr>
            <p:nvPr/>
          </p:nvSpPr>
          <p:spPr>
            <a:xfrm>
              <a:off x="6820481" y="4554112"/>
              <a:ext cx="720000" cy="622800"/>
            </a:xfrm>
            <a:prstGeom prst="flowChartPreparation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2,2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0" name="準備 19"/>
            <p:cNvSpPr>
              <a:spLocks noChangeAspect="1"/>
            </p:cNvSpPr>
            <p:nvPr/>
          </p:nvSpPr>
          <p:spPr>
            <a:xfrm>
              <a:off x="7392605" y="4237102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3,3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1" name="準備 20"/>
            <p:cNvSpPr>
              <a:spLocks noChangeAspect="1"/>
            </p:cNvSpPr>
            <p:nvPr/>
          </p:nvSpPr>
          <p:spPr>
            <a:xfrm>
              <a:off x="6248357" y="4865512"/>
              <a:ext cx="720000" cy="622800"/>
            </a:xfrm>
            <a:prstGeom prst="flowChartPreparation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1,1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2" name="準備 21"/>
            <p:cNvSpPr>
              <a:spLocks noChangeAspect="1"/>
            </p:cNvSpPr>
            <p:nvPr/>
          </p:nvSpPr>
          <p:spPr>
            <a:xfrm>
              <a:off x="5687808" y="5171229"/>
              <a:ext cx="720000" cy="622800"/>
            </a:xfrm>
            <a:prstGeom prst="flowChartPreparation">
              <a:avLst/>
            </a:prstGeom>
            <a:solidFill>
              <a:srgbClr val="923ED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0,0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3" name="準備 22"/>
            <p:cNvSpPr>
              <a:spLocks noChangeAspect="1"/>
            </p:cNvSpPr>
            <p:nvPr/>
          </p:nvSpPr>
          <p:spPr>
            <a:xfrm>
              <a:off x="6820480" y="2063142"/>
              <a:ext cx="720000" cy="622800"/>
            </a:xfrm>
            <a:prstGeom prst="flowChartPreparati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2,10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4" name="準備 23"/>
            <p:cNvSpPr>
              <a:spLocks noChangeAspect="1"/>
            </p:cNvSpPr>
            <p:nvPr/>
          </p:nvSpPr>
          <p:spPr>
            <a:xfrm>
              <a:off x="8545722" y="2994848"/>
              <a:ext cx="720000" cy="622800"/>
            </a:xfrm>
            <a:prstGeom prst="flowChartPreparati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5,7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5" name="準備 24"/>
            <p:cNvSpPr>
              <a:spLocks noChangeAspect="1"/>
            </p:cNvSpPr>
            <p:nvPr/>
          </p:nvSpPr>
          <p:spPr>
            <a:xfrm>
              <a:off x="7973598" y="2679539"/>
              <a:ext cx="720000" cy="622800"/>
            </a:xfrm>
            <a:prstGeom prst="flowChartPreparati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4,8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6" name="準備 25"/>
            <p:cNvSpPr>
              <a:spLocks noChangeAspect="1"/>
            </p:cNvSpPr>
            <p:nvPr/>
          </p:nvSpPr>
          <p:spPr>
            <a:xfrm>
              <a:off x="8545722" y="3617084"/>
              <a:ext cx="720000" cy="622800"/>
            </a:xfrm>
            <a:prstGeom prst="flowChartPreparation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5,5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7" name="準備 26"/>
            <p:cNvSpPr>
              <a:spLocks noChangeAspect="1"/>
            </p:cNvSpPr>
            <p:nvPr/>
          </p:nvSpPr>
          <p:spPr>
            <a:xfrm>
              <a:off x="9117846" y="3300356"/>
              <a:ext cx="720000" cy="622800"/>
            </a:xfrm>
            <a:prstGeom prst="flowChartPreparati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6,6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8" name="準備 27"/>
            <p:cNvSpPr>
              <a:spLocks noChangeAspect="1"/>
            </p:cNvSpPr>
            <p:nvPr/>
          </p:nvSpPr>
          <p:spPr>
            <a:xfrm>
              <a:off x="7973598" y="3301775"/>
              <a:ext cx="720000" cy="622800"/>
            </a:xfrm>
            <a:prstGeom prst="flowChartPreparation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4,6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9" name="準備 28"/>
            <p:cNvSpPr>
              <a:spLocks noChangeAspect="1"/>
            </p:cNvSpPr>
            <p:nvPr/>
          </p:nvSpPr>
          <p:spPr>
            <a:xfrm>
              <a:off x="8545722" y="4241303"/>
              <a:ext cx="720000" cy="622800"/>
            </a:xfrm>
            <a:prstGeom prst="flowChartPreparation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5,3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0" name="準備 29"/>
            <p:cNvSpPr>
              <a:spLocks noChangeAspect="1"/>
            </p:cNvSpPr>
            <p:nvPr/>
          </p:nvSpPr>
          <p:spPr>
            <a:xfrm>
              <a:off x="9117846" y="3924575"/>
              <a:ext cx="720000" cy="622800"/>
            </a:xfrm>
            <a:prstGeom prst="flowChartPreparati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6,4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1" name="準備 30"/>
            <p:cNvSpPr>
              <a:spLocks noChangeAspect="1"/>
            </p:cNvSpPr>
            <p:nvPr/>
          </p:nvSpPr>
          <p:spPr>
            <a:xfrm>
              <a:off x="7973598" y="3925994"/>
              <a:ext cx="720000" cy="622800"/>
            </a:xfrm>
            <a:prstGeom prst="flowChartPreparation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4,4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2" name="準備 31"/>
            <p:cNvSpPr>
              <a:spLocks noChangeAspect="1"/>
            </p:cNvSpPr>
            <p:nvPr/>
          </p:nvSpPr>
          <p:spPr>
            <a:xfrm>
              <a:off x="8545722" y="4861556"/>
              <a:ext cx="720000" cy="622800"/>
            </a:xfrm>
            <a:prstGeom prst="flowChartPreparation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5,1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3" name="準備 32"/>
            <p:cNvSpPr>
              <a:spLocks noChangeAspect="1"/>
            </p:cNvSpPr>
            <p:nvPr/>
          </p:nvSpPr>
          <p:spPr>
            <a:xfrm>
              <a:off x="9117846" y="4544828"/>
              <a:ext cx="720000" cy="622800"/>
            </a:xfrm>
            <a:prstGeom prst="flowChartPreparati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6,2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4" name="準備 33"/>
            <p:cNvSpPr>
              <a:spLocks noChangeAspect="1"/>
            </p:cNvSpPr>
            <p:nvPr/>
          </p:nvSpPr>
          <p:spPr>
            <a:xfrm>
              <a:off x="7973598" y="4546247"/>
              <a:ext cx="720000" cy="622800"/>
            </a:xfrm>
            <a:prstGeom prst="flowChartPreparation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4,2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5" name="準備 34"/>
            <p:cNvSpPr>
              <a:spLocks noChangeAspect="1"/>
            </p:cNvSpPr>
            <p:nvPr/>
          </p:nvSpPr>
          <p:spPr>
            <a:xfrm>
              <a:off x="9117846" y="5173520"/>
              <a:ext cx="720000" cy="622800"/>
            </a:xfrm>
            <a:prstGeom prst="flowChartPreparati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6,0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6" name="準備 35"/>
            <p:cNvSpPr>
              <a:spLocks noChangeAspect="1"/>
            </p:cNvSpPr>
            <p:nvPr/>
          </p:nvSpPr>
          <p:spPr>
            <a:xfrm>
              <a:off x="7392605" y="4846699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3,1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7" name="準備 36"/>
            <p:cNvSpPr>
              <a:spLocks noChangeAspect="1"/>
            </p:cNvSpPr>
            <p:nvPr/>
          </p:nvSpPr>
          <p:spPr>
            <a:xfrm>
              <a:off x="7973598" y="5155844"/>
              <a:ext cx="720000" cy="622800"/>
            </a:xfrm>
            <a:prstGeom prst="flowChartPreparation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4,0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8" name="準備 37"/>
            <p:cNvSpPr>
              <a:spLocks noChangeAspect="1"/>
            </p:cNvSpPr>
            <p:nvPr/>
          </p:nvSpPr>
          <p:spPr>
            <a:xfrm>
              <a:off x="6824915" y="5182804"/>
              <a:ext cx="720000" cy="622800"/>
            </a:xfrm>
            <a:prstGeom prst="flowChartPreparation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2,0</a:t>
              </a:r>
              <a:endParaRPr kumimoji="1" lang="zh-TW" altLang="en-US" sz="11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95" name="群組 94"/>
          <p:cNvGrpSpPr/>
          <p:nvPr/>
        </p:nvGrpSpPr>
        <p:grpSpPr>
          <a:xfrm>
            <a:off x="6176144" y="3130216"/>
            <a:ext cx="5307289" cy="2551519"/>
            <a:chOff x="6047808" y="3242510"/>
            <a:chExt cx="5307289" cy="2551519"/>
          </a:xfrm>
        </p:grpSpPr>
        <p:cxnSp>
          <p:nvCxnSpPr>
            <p:cNvPr id="39" name="直線接點 38"/>
            <p:cNvCxnSpPr/>
            <p:nvPr/>
          </p:nvCxnSpPr>
          <p:spPr>
            <a:xfrm flipV="1">
              <a:off x="6047808" y="3571647"/>
              <a:ext cx="4188714" cy="22223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10260054" y="3242510"/>
                  <a:ext cx="10950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𝑚</m:t>
                        </m:r>
                        <m:r>
                          <a:rPr kumimoji="1" lang="en-US" altLang="zh-TW" sz="2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=1</m:t>
                        </m:r>
                      </m:oMath>
                    </m:oMathPara>
                  </a14:m>
                  <a:endParaRPr kumimoji="1" lang="zh-TW" altLang="en-US" sz="2400" dirty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endParaRPr>
                </a:p>
              </p:txBody>
            </p:sp>
          </mc:Choice>
          <mc:Fallback xmlns=""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0054" y="3242510"/>
                  <a:ext cx="1095043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62138"/>
              </p:ext>
            </p:extLst>
          </p:nvPr>
        </p:nvGraphicFramePr>
        <p:xfrm>
          <a:off x="10316732" y="659123"/>
          <a:ext cx="1220142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020">
                <a:tc>
                  <a:txBody>
                    <a:bodyPr/>
                    <a:lstStyle/>
                    <a:p>
                      <a:endParaRPr lang="zh-TW" alt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solidFill>
                      <a:srgbClr val="923E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d</a:t>
                      </a:r>
                      <a:r>
                        <a:rPr lang="en-US" altLang="zh-TW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= 0</a:t>
                      </a:r>
                      <a:endParaRPr lang="zh-TW" alt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20">
                <a:tc>
                  <a:txBody>
                    <a:bodyPr/>
                    <a:lstStyle/>
                    <a:p>
                      <a:endParaRPr lang="zh-TW" alt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d</a:t>
                      </a:r>
                      <a:r>
                        <a:rPr lang="en-US" altLang="zh-TW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= 1</a:t>
                      </a:r>
                      <a:endParaRPr lang="zh-TW" alt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20">
                <a:tc>
                  <a:txBody>
                    <a:bodyPr/>
                    <a:lstStyle/>
                    <a:p>
                      <a:endParaRPr lang="zh-TW" alt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d</a:t>
                      </a:r>
                      <a:r>
                        <a:rPr lang="en-US" altLang="zh-TW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= 2</a:t>
                      </a:r>
                      <a:endParaRPr lang="zh-TW" alt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20">
                <a:tc>
                  <a:txBody>
                    <a:bodyPr/>
                    <a:lstStyle/>
                    <a:p>
                      <a:endParaRPr lang="zh-TW" alt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d</a:t>
                      </a:r>
                      <a:r>
                        <a:rPr lang="en-US" altLang="zh-TW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= 3</a:t>
                      </a:r>
                      <a:endParaRPr lang="zh-TW" alt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20">
                <a:tc>
                  <a:txBody>
                    <a:bodyPr/>
                    <a:lstStyle/>
                    <a:p>
                      <a:endParaRPr lang="zh-TW" alt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d</a:t>
                      </a:r>
                      <a:r>
                        <a:rPr lang="en-US" altLang="zh-TW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= 4</a:t>
                      </a:r>
                      <a:endParaRPr lang="zh-TW" alt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020">
                <a:tc>
                  <a:txBody>
                    <a:bodyPr/>
                    <a:lstStyle/>
                    <a:p>
                      <a:endParaRPr lang="zh-TW" alt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d</a:t>
                      </a:r>
                      <a:r>
                        <a:rPr lang="en-US" altLang="zh-TW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= 5</a:t>
                      </a:r>
                      <a:endParaRPr lang="zh-TW" alt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020">
                <a:tc>
                  <a:txBody>
                    <a:bodyPr/>
                    <a:lstStyle/>
                    <a:p>
                      <a:endParaRPr lang="zh-TW" alt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d</a:t>
                      </a:r>
                      <a:r>
                        <a:rPr lang="en-US" altLang="zh-TW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= 6</a:t>
                      </a:r>
                      <a:endParaRPr lang="zh-TW" alt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4" name="群組 43"/>
          <p:cNvGrpSpPr/>
          <p:nvPr/>
        </p:nvGrpSpPr>
        <p:grpSpPr>
          <a:xfrm>
            <a:off x="896193" y="1618260"/>
            <a:ext cx="4152744" cy="4368273"/>
            <a:chOff x="997196" y="1437331"/>
            <a:chExt cx="4152744" cy="4368273"/>
          </a:xfrm>
        </p:grpSpPr>
        <p:cxnSp>
          <p:nvCxnSpPr>
            <p:cNvPr id="45" name="直線接點 44"/>
            <p:cNvCxnSpPr/>
            <p:nvPr/>
          </p:nvCxnSpPr>
          <p:spPr>
            <a:xfrm>
              <a:off x="3073568" y="1437331"/>
              <a:ext cx="1716372" cy="9330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V="1">
              <a:off x="3285690" y="4753377"/>
              <a:ext cx="1716372" cy="934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1205574" y="4753377"/>
              <a:ext cx="1867994" cy="10522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V="1">
              <a:off x="1205574" y="1514661"/>
              <a:ext cx="1716372" cy="934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flipV="1">
              <a:off x="1205574" y="2679909"/>
              <a:ext cx="1867994" cy="2073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5065303" y="2773847"/>
              <a:ext cx="13807" cy="16540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1051028" y="2766383"/>
              <a:ext cx="13807" cy="16540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準備 51"/>
            <p:cNvSpPr>
              <a:spLocks noChangeAspect="1"/>
            </p:cNvSpPr>
            <p:nvPr/>
          </p:nvSpPr>
          <p:spPr>
            <a:xfrm>
              <a:off x="2713568" y="1437331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0,6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53" name="準備 52"/>
            <p:cNvSpPr>
              <a:spLocks noChangeAspect="1"/>
            </p:cNvSpPr>
            <p:nvPr/>
          </p:nvSpPr>
          <p:spPr>
            <a:xfrm>
              <a:off x="3285692" y="1747312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1,5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54" name="準備 53"/>
            <p:cNvSpPr>
              <a:spLocks noChangeAspect="1"/>
            </p:cNvSpPr>
            <p:nvPr/>
          </p:nvSpPr>
          <p:spPr>
            <a:xfrm>
              <a:off x="1569320" y="2686840"/>
              <a:ext cx="720000" cy="622800"/>
            </a:xfrm>
            <a:prstGeom prst="flowChartPreparation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-2,2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55" name="準備 54"/>
            <p:cNvSpPr>
              <a:spLocks noChangeAspect="1"/>
            </p:cNvSpPr>
            <p:nvPr/>
          </p:nvSpPr>
          <p:spPr>
            <a:xfrm>
              <a:off x="2141444" y="1746495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-1,5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56" name="準備 55"/>
            <p:cNvSpPr>
              <a:spLocks noChangeAspect="1"/>
            </p:cNvSpPr>
            <p:nvPr/>
          </p:nvSpPr>
          <p:spPr>
            <a:xfrm>
              <a:off x="1569320" y="2060131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-2,4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57" name="準備 56"/>
            <p:cNvSpPr>
              <a:spLocks noChangeAspect="1"/>
            </p:cNvSpPr>
            <p:nvPr/>
          </p:nvSpPr>
          <p:spPr>
            <a:xfrm>
              <a:off x="2141444" y="2370112"/>
              <a:ext cx="720000" cy="622800"/>
            </a:xfrm>
            <a:prstGeom prst="flowChartPreparation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-1,3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58" name="準備 57"/>
            <p:cNvSpPr>
              <a:spLocks noChangeAspect="1"/>
            </p:cNvSpPr>
            <p:nvPr/>
          </p:nvSpPr>
          <p:spPr>
            <a:xfrm>
              <a:off x="3285692" y="2370112"/>
              <a:ext cx="720000" cy="622800"/>
            </a:xfrm>
            <a:prstGeom prst="flowChartPreparation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1,3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59" name="準備 58"/>
            <p:cNvSpPr>
              <a:spLocks noChangeAspect="1"/>
            </p:cNvSpPr>
            <p:nvPr/>
          </p:nvSpPr>
          <p:spPr>
            <a:xfrm>
              <a:off x="2713568" y="2679909"/>
              <a:ext cx="720000" cy="622800"/>
            </a:xfrm>
            <a:prstGeom prst="flowChartPreparation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0,2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60" name="準備 59"/>
            <p:cNvSpPr>
              <a:spLocks noChangeAspect="1"/>
            </p:cNvSpPr>
            <p:nvPr/>
          </p:nvSpPr>
          <p:spPr>
            <a:xfrm>
              <a:off x="3857816" y="2687404"/>
              <a:ext cx="720000" cy="622800"/>
            </a:xfrm>
            <a:prstGeom prst="flowChartPreparation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2,2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61" name="準備 60"/>
            <p:cNvSpPr>
              <a:spLocks noChangeAspect="1"/>
            </p:cNvSpPr>
            <p:nvPr/>
          </p:nvSpPr>
          <p:spPr>
            <a:xfrm>
              <a:off x="997196" y="2371531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-3,3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62" name="準備 61"/>
            <p:cNvSpPr>
              <a:spLocks noChangeAspect="1"/>
            </p:cNvSpPr>
            <p:nvPr/>
          </p:nvSpPr>
          <p:spPr>
            <a:xfrm>
              <a:off x="4429940" y="2370394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3,3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63" name="準備 62"/>
            <p:cNvSpPr>
              <a:spLocks noChangeAspect="1"/>
            </p:cNvSpPr>
            <p:nvPr/>
          </p:nvSpPr>
          <p:spPr>
            <a:xfrm>
              <a:off x="2713568" y="2052820"/>
              <a:ext cx="720000" cy="622800"/>
            </a:xfrm>
            <a:prstGeom prst="flowChartPreparation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 </a:t>
              </a:r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0,4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64" name="準備 63"/>
            <p:cNvSpPr>
              <a:spLocks noChangeAspect="1"/>
            </p:cNvSpPr>
            <p:nvPr/>
          </p:nvSpPr>
          <p:spPr>
            <a:xfrm>
              <a:off x="1569320" y="3309076"/>
              <a:ext cx="720000" cy="622800"/>
            </a:xfrm>
            <a:prstGeom prst="flowChartPreparation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-2,0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65" name="準備 64"/>
            <p:cNvSpPr>
              <a:spLocks noChangeAspect="1"/>
            </p:cNvSpPr>
            <p:nvPr/>
          </p:nvSpPr>
          <p:spPr>
            <a:xfrm>
              <a:off x="2141444" y="2992348"/>
              <a:ext cx="720000" cy="622800"/>
            </a:xfrm>
            <a:prstGeom prst="flowChartPreparation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-1,1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66" name="準備 65"/>
            <p:cNvSpPr>
              <a:spLocks noChangeAspect="1"/>
            </p:cNvSpPr>
            <p:nvPr/>
          </p:nvSpPr>
          <p:spPr>
            <a:xfrm>
              <a:off x="3285692" y="2992348"/>
              <a:ext cx="720000" cy="622800"/>
            </a:xfrm>
            <a:prstGeom prst="flowChartPreparation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1,1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67" name="準備 66"/>
            <p:cNvSpPr>
              <a:spLocks noChangeAspect="1"/>
            </p:cNvSpPr>
            <p:nvPr/>
          </p:nvSpPr>
          <p:spPr>
            <a:xfrm>
              <a:off x="2713568" y="3309640"/>
              <a:ext cx="720000" cy="622800"/>
            </a:xfrm>
            <a:prstGeom prst="flowChartPreparation">
              <a:avLst/>
            </a:prstGeom>
            <a:solidFill>
              <a:srgbClr val="923ED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Yuanti TC" charset="-120"/>
                  <a:ea typeface="Yuanti TC" charset="-120"/>
                  <a:cs typeface="Yuanti TC" charset="-120"/>
                </a:rPr>
                <a:t>0,0</a:t>
              </a:r>
              <a:endParaRPr kumimoji="1" lang="zh-TW" altLang="en-US" sz="10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68" name="準備 67"/>
            <p:cNvSpPr>
              <a:spLocks noChangeAspect="1"/>
            </p:cNvSpPr>
            <p:nvPr/>
          </p:nvSpPr>
          <p:spPr>
            <a:xfrm>
              <a:off x="3857816" y="3309640"/>
              <a:ext cx="720000" cy="622800"/>
            </a:xfrm>
            <a:prstGeom prst="flowChartPreparation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2,0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69" name="準備 68"/>
            <p:cNvSpPr>
              <a:spLocks noChangeAspect="1"/>
            </p:cNvSpPr>
            <p:nvPr/>
          </p:nvSpPr>
          <p:spPr>
            <a:xfrm>
              <a:off x="997196" y="2993767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-3,1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70" name="準備 69"/>
            <p:cNvSpPr>
              <a:spLocks noChangeAspect="1"/>
            </p:cNvSpPr>
            <p:nvPr/>
          </p:nvSpPr>
          <p:spPr>
            <a:xfrm>
              <a:off x="4429940" y="2992630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3,1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71" name="準備 70"/>
            <p:cNvSpPr>
              <a:spLocks noChangeAspect="1"/>
            </p:cNvSpPr>
            <p:nvPr/>
          </p:nvSpPr>
          <p:spPr>
            <a:xfrm>
              <a:off x="1569320" y="3933295"/>
              <a:ext cx="720000" cy="622800"/>
            </a:xfrm>
            <a:prstGeom prst="flowChartPreparation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-2,-2</a:t>
              </a:r>
              <a:endParaRPr kumimoji="1" lang="zh-TW" altLang="en-US" sz="8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72" name="準備 71"/>
            <p:cNvSpPr>
              <a:spLocks noChangeAspect="1"/>
            </p:cNvSpPr>
            <p:nvPr/>
          </p:nvSpPr>
          <p:spPr>
            <a:xfrm>
              <a:off x="2141444" y="3616567"/>
              <a:ext cx="720000" cy="622800"/>
            </a:xfrm>
            <a:prstGeom prst="flowChartPreparation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-1,-1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73" name="準備 72"/>
            <p:cNvSpPr>
              <a:spLocks noChangeAspect="1"/>
            </p:cNvSpPr>
            <p:nvPr/>
          </p:nvSpPr>
          <p:spPr>
            <a:xfrm>
              <a:off x="3285692" y="3616567"/>
              <a:ext cx="720000" cy="622800"/>
            </a:xfrm>
            <a:prstGeom prst="flowChartPreparation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1,-1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74" name="準備 73"/>
            <p:cNvSpPr>
              <a:spLocks noChangeAspect="1"/>
            </p:cNvSpPr>
            <p:nvPr/>
          </p:nvSpPr>
          <p:spPr>
            <a:xfrm>
              <a:off x="2713568" y="3933859"/>
              <a:ext cx="720000" cy="622800"/>
            </a:xfrm>
            <a:prstGeom prst="flowChartPreparation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0,-2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75" name="準備 74"/>
            <p:cNvSpPr>
              <a:spLocks noChangeAspect="1"/>
            </p:cNvSpPr>
            <p:nvPr/>
          </p:nvSpPr>
          <p:spPr>
            <a:xfrm>
              <a:off x="3857816" y="3933859"/>
              <a:ext cx="720000" cy="622800"/>
            </a:xfrm>
            <a:prstGeom prst="flowChartPreparation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2,-2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76" name="準備 75"/>
            <p:cNvSpPr>
              <a:spLocks noChangeAspect="1"/>
            </p:cNvSpPr>
            <p:nvPr/>
          </p:nvSpPr>
          <p:spPr>
            <a:xfrm>
              <a:off x="997196" y="3617986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9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-3,-1</a:t>
              </a:r>
              <a:endParaRPr kumimoji="1" lang="zh-TW" altLang="en-US" sz="9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77" name="準備 76"/>
            <p:cNvSpPr>
              <a:spLocks noChangeAspect="1"/>
            </p:cNvSpPr>
            <p:nvPr/>
          </p:nvSpPr>
          <p:spPr>
            <a:xfrm>
              <a:off x="4429940" y="3616849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3,-1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78" name="準備 77"/>
            <p:cNvSpPr>
              <a:spLocks noChangeAspect="1"/>
            </p:cNvSpPr>
            <p:nvPr/>
          </p:nvSpPr>
          <p:spPr>
            <a:xfrm>
              <a:off x="1569320" y="4553548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-2,-4</a:t>
              </a:r>
              <a:endParaRPr kumimoji="1" lang="zh-TW" altLang="en-US" sz="8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79" name="準備 78"/>
            <p:cNvSpPr>
              <a:spLocks noChangeAspect="1"/>
            </p:cNvSpPr>
            <p:nvPr/>
          </p:nvSpPr>
          <p:spPr>
            <a:xfrm>
              <a:off x="2141444" y="4236820"/>
              <a:ext cx="720000" cy="622800"/>
            </a:xfrm>
            <a:prstGeom prst="flowChartPreparation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9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-1,-3</a:t>
              </a:r>
              <a:endParaRPr kumimoji="1" lang="zh-TW" altLang="en-US" sz="9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80" name="準備 79"/>
            <p:cNvSpPr>
              <a:spLocks noChangeAspect="1"/>
            </p:cNvSpPr>
            <p:nvPr/>
          </p:nvSpPr>
          <p:spPr>
            <a:xfrm>
              <a:off x="3285692" y="4236820"/>
              <a:ext cx="720000" cy="622800"/>
            </a:xfrm>
            <a:prstGeom prst="flowChartPreparation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1,-3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81" name="準備 80"/>
            <p:cNvSpPr>
              <a:spLocks noChangeAspect="1"/>
            </p:cNvSpPr>
            <p:nvPr/>
          </p:nvSpPr>
          <p:spPr>
            <a:xfrm>
              <a:off x="2713568" y="4554112"/>
              <a:ext cx="720000" cy="622800"/>
            </a:xfrm>
            <a:prstGeom prst="flowChartPreparation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0,-4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82" name="準備 81"/>
            <p:cNvSpPr>
              <a:spLocks noChangeAspect="1"/>
            </p:cNvSpPr>
            <p:nvPr/>
          </p:nvSpPr>
          <p:spPr>
            <a:xfrm>
              <a:off x="3857816" y="4554112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2,-4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83" name="準備 82"/>
            <p:cNvSpPr>
              <a:spLocks noChangeAspect="1"/>
            </p:cNvSpPr>
            <p:nvPr/>
          </p:nvSpPr>
          <p:spPr>
            <a:xfrm>
              <a:off x="997196" y="4238239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-3,-3</a:t>
              </a:r>
              <a:endParaRPr kumimoji="1" lang="zh-TW" altLang="en-US" sz="8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84" name="準備 83"/>
            <p:cNvSpPr>
              <a:spLocks noChangeAspect="1"/>
            </p:cNvSpPr>
            <p:nvPr/>
          </p:nvSpPr>
          <p:spPr>
            <a:xfrm>
              <a:off x="4429940" y="4237102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3,-3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85" name="準備 84"/>
            <p:cNvSpPr>
              <a:spLocks noChangeAspect="1"/>
            </p:cNvSpPr>
            <p:nvPr/>
          </p:nvSpPr>
          <p:spPr>
            <a:xfrm>
              <a:off x="3285692" y="4857199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1,-5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86" name="準備 85"/>
            <p:cNvSpPr>
              <a:spLocks noChangeAspect="1"/>
            </p:cNvSpPr>
            <p:nvPr/>
          </p:nvSpPr>
          <p:spPr>
            <a:xfrm>
              <a:off x="2141444" y="4855987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900" b="1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-1,-5</a:t>
              </a:r>
              <a:endParaRPr kumimoji="1" lang="zh-TW" altLang="en-US" sz="9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87" name="準備 86"/>
            <p:cNvSpPr>
              <a:spLocks noChangeAspect="1"/>
            </p:cNvSpPr>
            <p:nvPr/>
          </p:nvSpPr>
          <p:spPr>
            <a:xfrm>
              <a:off x="2713568" y="5182804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0,-6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88" name="準備 87"/>
            <p:cNvSpPr>
              <a:spLocks noChangeAspect="1"/>
            </p:cNvSpPr>
            <p:nvPr/>
          </p:nvSpPr>
          <p:spPr>
            <a:xfrm>
              <a:off x="3857816" y="2069359"/>
              <a:ext cx="720000" cy="622800"/>
            </a:xfrm>
            <a:prstGeom prst="flowChartPreparation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smtClean="0">
                  <a:solidFill>
                    <a:schemeClr val="tx1"/>
                  </a:solidFill>
                  <a:latin typeface="Yuanti TC" charset="-120"/>
                  <a:ea typeface="Yuanti TC" charset="-120"/>
                  <a:cs typeface="Yuanti TC" charset="-120"/>
                </a:rPr>
                <a:t>2,4</a:t>
              </a:r>
              <a:endParaRPr kumimoji="1" lang="zh-TW" altLang="en-US" sz="1000" b="1" dirty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8125344" y="1767028"/>
                <a:ext cx="1914434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2400" b="0" i="0" smtClean="0">
                          <a:solidFill>
                            <a:schemeClr val="tx1"/>
                          </a:solidFill>
                          <a:latin typeface="Cambria Math" charset="0"/>
                          <a:ea typeface="Times" charset="0"/>
                          <a:cs typeface="Times" charset="0"/>
                        </a:rPr>
                        <m:t>d</m:t>
                      </m:r>
                      <m:r>
                        <a:rPr kumimoji="1" lang="en-US" altLang="zh-TW" sz="2400" b="0" i="0" smtClean="0">
                          <a:solidFill>
                            <a:schemeClr val="tx1"/>
                          </a:solidFill>
                          <a:latin typeface="Cambria Math" charset="0"/>
                          <a:ea typeface="Times" charset="0"/>
                          <a:cs typeface="Times" charset="0"/>
                        </a:rPr>
                        <m:t>=</m:t>
                      </m:r>
                      <m:f>
                        <m:fPr>
                          <m:ctrlPr>
                            <a:rPr kumimoji="1" lang="bg-BG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" charset="0"/>
                              <a:cs typeface="Times" charset="0"/>
                            </a:rPr>
                          </m:ctrlPr>
                        </m:fPr>
                        <m:num>
                          <m:r>
                            <a:rPr kumimoji="1" lang="bg-BG" altLang="zh-TW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kumimoji="1" lang="en-US" altLang="zh-TW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" charset="0"/>
                              <a:cs typeface="Times" charset="0"/>
                            </a:rPr>
                            <m:t>𝑥</m:t>
                          </m:r>
                          <m:r>
                            <a:rPr kumimoji="1" lang="en-US" altLang="zh-TW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" charset="0"/>
                              <a:cs typeface="Times" charset="0"/>
                            </a:rPr>
                            <m:t>+∆</m:t>
                          </m:r>
                          <m:r>
                            <a:rPr kumimoji="1" lang="en-US" altLang="zh-TW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" charset="0"/>
                              <a:cs typeface="Times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en-US" altLang="zh-TW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" charset="0"/>
                              <a:cs typeface="Times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zh-TW" altLang="en-US" sz="2400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344" y="1767028"/>
                <a:ext cx="1914434" cy="7838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10255832" y="4978069"/>
                <a:ext cx="11888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2400" b="0" i="0" smtClean="0">
                          <a:solidFill>
                            <a:schemeClr val="tx1"/>
                          </a:solidFill>
                          <a:latin typeface="Cambria Math" charset="0"/>
                          <a:ea typeface="Kaiti TC" charset="-120"/>
                          <a:cs typeface="Kaiti TC" charset="-120"/>
                        </a:rPr>
                        <m:t>d</m:t>
                      </m:r>
                      <m:r>
                        <a:rPr kumimoji="1" lang="en-US" altLang="zh-TW" sz="2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Kaiti TC" charset="-120"/>
                          <a:cs typeface="Kaiti TC" charset="-120"/>
                        </a:rPr>
                        <m:t>=</m:t>
                      </m:r>
                      <m:r>
                        <a:rPr kumimoji="1" lang="bg-BG" altLang="zh-TW" sz="24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kumimoji="1" lang="en-US" altLang="zh-TW" sz="2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Kaiti TC" charset="-120"/>
                          <a:cs typeface="Kaiti TC" charset="-120"/>
                        </a:rPr>
                        <m:t>𝑥</m:t>
                      </m:r>
                    </m:oMath>
                  </m:oMathPara>
                </a14:m>
                <a:endParaRPr kumimoji="1" lang="zh-TW" altLang="en-US" sz="2400" dirty="0">
                  <a:solidFill>
                    <a:schemeClr val="tx1"/>
                  </a:solidFill>
                  <a:latin typeface="Kaiti TC" charset="-120"/>
                  <a:ea typeface="Kaiti TC" charset="-120"/>
                  <a:cs typeface="Kaiti TC" charset="-120"/>
                </a:endParaRPr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832" y="4978069"/>
                <a:ext cx="1188852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標題 1"/>
          <p:cNvSpPr txBox="1">
            <a:spLocks/>
          </p:cNvSpPr>
          <p:nvPr/>
        </p:nvSpPr>
        <p:spPr>
          <a:xfrm>
            <a:off x="5517731" y="681637"/>
            <a:ext cx="1791085" cy="642889"/>
          </a:xfrm>
          <a:prstGeom prst="rect">
            <a:avLst/>
          </a:prstGeom>
        </p:spPr>
        <p:txBody>
          <a:bodyPr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TW" sz="3200" b="1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l-GR" altLang="zh-TW" sz="3200" b="1" dirty="0">
                <a:latin typeface="Times" charset="0"/>
                <a:ea typeface="Times" charset="0"/>
                <a:cs typeface="Times" charset="0"/>
              </a:rPr>
              <a:t>Δ </a:t>
            </a:r>
            <a:r>
              <a:rPr kumimoji="1" lang="en-US" altLang="zh-TW" sz="3200" b="1" dirty="0" smtClean="0">
                <a:latin typeface="Times" charset="0"/>
                <a:ea typeface="Times" charset="0"/>
                <a:cs typeface="Times" charset="0"/>
              </a:rPr>
              <a:t>x,</a:t>
            </a:r>
            <a:r>
              <a:rPr lang="en-US" altLang="zh-TW" sz="3200" b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TW" sz="3200" b="1" dirty="0" err="1" smtClean="0">
                <a:latin typeface="Times" charset="0"/>
                <a:ea typeface="Times" charset="0"/>
                <a:cs typeface="Times" charset="0"/>
              </a:rPr>
              <a:t>Δy</a:t>
            </a:r>
            <a:r>
              <a:rPr lang="en-US" altLang="zh-TW" sz="3200" b="1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altLang="zh-TW" sz="32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6" name="標題 1"/>
          <p:cNvSpPr txBox="1">
            <a:spLocks/>
          </p:cNvSpPr>
          <p:nvPr/>
        </p:nvSpPr>
        <p:spPr>
          <a:xfrm>
            <a:off x="952803" y="696352"/>
            <a:ext cx="1142430" cy="609452"/>
          </a:xfrm>
          <a:prstGeom prst="rect">
            <a:avLst/>
          </a:prstGeom>
        </p:spPr>
        <p:txBody>
          <a:bodyPr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TW" sz="3200" b="1" dirty="0" smtClean="0">
                <a:latin typeface="Times" charset="0"/>
                <a:ea typeface="Times" charset="0"/>
                <a:cs typeface="Times" charset="0"/>
              </a:rPr>
              <a:t>(x</a:t>
            </a:r>
            <a:r>
              <a:rPr kumimoji="1" lang="en-US" altLang="zh-TW" sz="3200" b="1" dirty="0" smtClean="0">
                <a:latin typeface="Times" charset="0"/>
                <a:ea typeface="Times" charset="0"/>
                <a:cs typeface="Times" charset="0"/>
              </a:rPr>
              <a:t>,</a:t>
            </a:r>
            <a:r>
              <a:rPr lang="en-US" altLang="zh-TW" sz="3200" b="1" dirty="0" smtClean="0">
                <a:latin typeface="Times" charset="0"/>
                <a:ea typeface="Times" charset="0"/>
                <a:cs typeface="Times" charset="0"/>
              </a:rPr>
              <a:t> y)</a:t>
            </a:r>
            <a:endParaRPr lang="en-US" altLang="zh-TW" sz="3200" b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99" name="直線接點 98"/>
          <p:cNvCxnSpPr/>
          <p:nvPr/>
        </p:nvCxnSpPr>
        <p:spPr>
          <a:xfrm>
            <a:off x="5325979" y="659123"/>
            <a:ext cx="16042" cy="5581256"/>
          </a:xfrm>
          <a:prstGeom prst="line">
            <a:avLst/>
          </a:prstGeom>
          <a:ln>
            <a:prstDash val="lg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81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準備 1"/>
          <p:cNvSpPr>
            <a:spLocks noChangeAspect="1"/>
          </p:cNvSpPr>
          <p:nvPr/>
        </p:nvSpPr>
        <p:spPr>
          <a:xfrm>
            <a:off x="1181472" y="1437331"/>
            <a:ext cx="720000" cy="622800"/>
          </a:xfrm>
          <a:prstGeom prst="flowChartPreparation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0,12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準備 2"/>
          <p:cNvSpPr>
            <a:spLocks noChangeAspect="1"/>
          </p:cNvSpPr>
          <p:nvPr/>
        </p:nvSpPr>
        <p:spPr>
          <a:xfrm>
            <a:off x="1753596" y="1747312"/>
            <a:ext cx="720000" cy="622800"/>
          </a:xfrm>
          <a:prstGeom prst="flowChartPreparation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1,11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" name="準備 3"/>
          <p:cNvSpPr>
            <a:spLocks noChangeAspect="1"/>
          </p:cNvSpPr>
          <p:nvPr/>
        </p:nvSpPr>
        <p:spPr>
          <a:xfrm>
            <a:off x="1753596" y="2370112"/>
            <a:ext cx="720000" cy="622800"/>
          </a:xfrm>
          <a:prstGeom prst="flowChartPreparation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1,9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" name="準備 4"/>
          <p:cNvSpPr>
            <a:spLocks noChangeAspect="1"/>
          </p:cNvSpPr>
          <p:nvPr/>
        </p:nvSpPr>
        <p:spPr>
          <a:xfrm>
            <a:off x="1181472" y="2687404"/>
            <a:ext cx="720000" cy="622800"/>
          </a:xfrm>
          <a:prstGeom prst="flowChartPreparati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0,8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" name="準備 5"/>
          <p:cNvSpPr>
            <a:spLocks noChangeAspect="1"/>
          </p:cNvSpPr>
          <p:nvPr/>
        </p:nvSpPr>
        <p:spPr>
          <a:xfrm>
            <a:off x="2325720" y="2687404"/>
            <a:ext cx="720000" cy="622800"/>
          </a:xfrm>
          <a:prstGeom prst="flowChartPreparation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2,8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" name="準備 6"/>
          <p:cNvSpPr>
            <a:spLocks noChangeAspect="1"/>
          </p:cNvSpPr>
          <p:nvPr/>
        </p:nvSpPr>
        <p:spPr>
          <a:xfrm>
            <a:off x="2897844" y="2370394"/>
            <a:ext cx="720000" cy="622800"/>
          </a:xfrm>
          <a:prstGeom prst="flowChartPreparation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3,9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準備 7"/>
          <p:cNvSpPr>
            <a:spLocks noChangeAspect="1"/>
          </p:cNvSpPr>
          <p:nvPr/>
        </p:nvSpPr>
        <p:spPr>
          <a:xfrm>
            <a:off x="1181472" y="2052820"/>
            <a:ext cx="720000" cy="622800"/>
          </a:xfrm>
          <a:prstGeom prst="flowChartPreparation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0,10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" name="準備 8"/>
          <p:cNvSpPr>
            <a:spLocks noChangeAspect="1"/>
          </p:cNvSpPr>
          <p:nvPr/>
        </p:nvSpPr>
        <p:spPr>
          <a:xfrm>
            <a:off x="1753596" y="2992348"/>
            <a:ext cx="720000" cy="622800"/>
          </a:xfrm>
          <a:prstGeom prst="flowChartPreparati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1,7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" name="準備 9"/>
          <p:cNvSpPr>
            <a:spLocks noChangeAspect="1"/>
          </p:cNvSpPr>
          <p:nvPr/>
        </p:nvSpPr>
        <p:spPr>
          <a:xfrm>
            <a:off x="1181472" y="3309640"/>
            <a:ext cx="720000" cy="622800"/>
          </a:xfrm>
          <a:prstGeom prst="flowChartPreparation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0,6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1" name="準備 10"/>
          <p:cNvSpPr>
            <a:spLocks noChangeAspect="1"/>
          </p:cNvSpPr>
          <p:nvPr/>
        </p:nvSpPr>
        <p:spPr>
          <a:xfrm>
            <a:off x="2325720" y="3309640"/>
            <a:ext cx="720000" cy="622800"/>
          </a:xfrm>
          <a:prstGeom prst="flowChartPreparati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2,6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準備 11"/>
          <p:cNvSpPr>
            <a:spLocks noChangeAspect="1"/>
          </p:cNvSpPr>
          <p:nvPr/>
        </p:nvSpPr>
        <p:spPr>
          <a:xfrm>
            <a:off x="2897844" y="2992630"/>
            <a:ext cx="720000" cy="622800"/>
          </a:xfrm>
          <a:prstGeom prst="flowChartPreparation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3,7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" name="準備 12"/>
          <p:cNvSpPr>
            <a:spLocks noChangeAspect="1"/>
          </p:cNvSpPr>
          <p:nvPr/>
        </p:nvSpPr>
        <p:spPr>
          <a:xfrm>
            <a:off x="1753596" y="3616567"/>
            <a:ext cx="720000" cy="622800"/>
          </a:xfrm>
          <a:prstGeom prst="flowChartPreparation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1,5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" name="準備 13"/>
          <p:cNvSpPr>
            <a:spLocks noChangeAspect="1"/>
          </p:cNvSpPr>
          <p:nvPr/>
        </p:nvSpPr>
        <p:spPr>
          <a:xfrm>
            <a:off x="1181472" y="3933859"/>
            <a:ext cx="720000" cy="622800"/>
          </a:xfrm>
          <a:prstGeom prst="flowChartPreparation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0,4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5" name="準備 14"/>
          <p:cNvSpPr>
            <a:spLocks noChangeAspect="1"/>
          </p:cNvSpPr>
          <p:nvPr/>
        </p:nvSpPr>
        <p:spPr>
          <a:xfrm>
            <a:off x="2325720" y="3933859"/>
            <a:ext cx="720000" cy="622800"/>
          </a:xfrm>
          <a:prstGeom prst="flowChartPreparation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2,4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6" name="準備 15"/>
          <p:cNvSpPr>
            <a:spLocks noChangeAspect="1"/>
          </p:cNvSpPr>
          <p:nvPr/>
        </p:nvSpPr>
        <p:spPr>
          <a:xfrm>
            <a:off x="2897844" y="3616849"/>
            <a:ext cx="720000" cy="622800"/>
          </a:xfrm>
          <a:prstGeom prst="flowChartPreparati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3,5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7" name="準備 16"/>
          <p:cNvSpPr>
            <a:spLocks noChangeAspect="1"/>
          </p:cNvSpPr>
          <p:nvPr/>
        </p:nvSpPr>
        <p:spPr>
          <a:xfrm>
            <a:off x="1753596" y="4236820"/>
            <a:ext cx="720000" cy="622800"/>
          </a:xfrm>
          <a:prstGeom prst="flowChartPreparation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1,3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8" name="準備 17"/>
          <p:cNvSpPr>
            <a:spLocks noChangeAspect="1"/>
          </p:cNvSpPr>
          <p:nvPr/>
        </p:nvSpPr>
        <p:spPr>
          <a:xfrm>
            <a:off x="1181472" y="4554112"/>
            <a:ext cx="720000" cy="622800"/>
          </a:xfrm>
          <a:prstGeom prst="flowChartPreparation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0,2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9" name="準備 18"/>
          <p:cNvSpPr>
            <a:spLocks noChangeAspect="1"/>
          </p:cNvSpPr>
          <p:nvPr/>
        </p:nvSpPr>
        <p:spPr>
          <a:xfrm>
            <a:off x="2325720" y="4554112"/>
            <a:ext cx="720000" cy="622800"/>
          </a:xfrm>
          <a:prstGeom prst="flowChartPreparation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2,2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0" name="準備 19"/>
          <p:cNvSpPr>
            <a:spLocks noChangeAspect="1"/>
          </p:cNvSpPr>
          <p:nvPr/>
        </p:nvSpPr>
        <p:spPr>
          <a:xfrm>
            <a:off x="2897844" y="4237102"/>
            <a:ext cx="720000" cy="622800"/>
          </a:xfrm>
          <a:prstGeom prst="flowChartPreparation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3,3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1" name="準備 20"/>
          <p:cNvSpPr>
            <a:spLocks noChangeAspect="1"/>
          </p:cNvSpPr>
          <p:nvPr/>
        </p:nvSpPr>
        <p:spPr>
          <a:xfrm>
            <a:off x="1753596" y="4865512"/>
            <a:ext cx="720000" cy="622800"/>
          </a:xfrm>
          <a:prstGeom prst="flowChartPreparation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1,1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" name="準備 21"/>
          <p:cNvSpPr>
            <a:spLocks noChangeAspect="1"/>
          </p:cNvSpPr>
          <p:nvPr/>
        </p:nvSpPr>
        <p:spPr>
          <a:xfrm>
            <a:off x="1193047" y="5171229"/>
            <a:ext cx="720000" cy="622800"/>
          </a:xfrm>
          <a:prstGeom prst="flowChartPreparation">
            <a:avLst/>
          </a:prstGeom>
          <a:solidFill>
            <a:srgbClr val="923ED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0,0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3" name="準備 22"/>
          <p:cNvSpPr>
            <a:spLocks noChangeAspect="1"/>
          </p:cNvSpPr>
          <p:nvPr/>
        </p:nvSpPr>
        <p:spPr>
          <a:xfrm>
            <a:off x="2325719" y="2056792"/>
            <a:ext cx="720000" cy="622800"/>
          </a:xfrm>
          <a:prstGeom prst="flowChartPreparation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2,10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4" name="準備 23"/>
          <p:cNvSpPr>
            <a:spLocks noChangeAspect="1"/>
          </p:cNvSpPr>
          <p:nvPr/>
        </p:nvSpPr>
        <p:spPr>
          <a:xfrm>
            <a:off x="4050961" y="2994848"/>
            <a:ext cx="720000" cy="622800"/>
          </a:xfrm>
          <a:prstGeom prst="flowChartPreparation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5,7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5" name="準備 24"/>
          <p:cNvSpPr>
            <a:spLocks noChangeAspect="1"/>
          </p:cNvSpPr>
          <p:nvPr/>
        </p:nvSpPr>
        <p:spPr>
          <a:xfrm>
            <a:off x="3478837" y="2679539"/>
            <a:ext cx="720000" cy="622800"/>
          </a:xfrm>
          <a:prstGeom prst="flowChartPreparation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4,8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6" name="準備 25"/>
          <p:cNvSpPr>
            <a:spLocks noChangeAspect="1"/>
          </p:cNvSpPr>
          <p:nvPr/>
        </p:nvSpPr>
        <p:spPr>
          <a:xfrm>
            <a:off x="4050961" y="3617084"/>
            <a:ext cx="720000" cy="622800"/>
          </a:xfrm>
          <a:prstGeom prst="flowChartPreparation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5,5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7" name="準備 26"/>
          <p:cNvSpPr>
            <a:spLocks noChangeAspect="1"/>
          </p:cNvSpPr>
          <p:nvPr/>
        </p:nvSpPr>
        <p:spPr>
          <a:xfrm>
            <a:off x="4623085" y="3300356"/>
            <a:ext cx="720000" cy="622800"/>
          </a:xfrm>
          <a:prstGeom prst="flowChartPreparation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6,6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8" name="準備 27"/>
          <p:cNvSpPr>
            <a:spLocks noChangeAspect="1"/>
          </p:cNvSpPr>
          <p:nvPr/>
        </p:nvSpPr>
        <p:spPr>
          <a:xfrm>
            <a:off x="3478837" y="3301775"/>
            <a:ext cx="720000" cy="622800"/>
          </a:xfrm>
          <a:prstGeom prst="flowChartPreparation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4,6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9" name="準備 28"/>
          <p:cNvSpPr>
            <a:spLocks noChangeAspect="1"/>
          </p:cNvSpPr>
          <p:nvPr/>
        </p:nvSpPr>
        <p:spPr>
          <a:xfrm>
            <a:off x="4050961" y="4241303"/>
            <a:ext cx="720000" cy="622800"/>
          </a:xfrm>
          <a:prstGeom prst="flowChartPreparation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5,3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0" name="準備 29"/>
          <p:cNvSpPr>
            <a:spLocks noChangeAspect="1"/>
          </p:cNvSpPr>
          <p:nvPr/>
        </p:nvSpPr>
        <p:spPr>
          <a:xfrm>
            <a:off x="4623085" y="3924575"/>
            <a:ext cx="720000" cy="622800"/>
          </a:xfrm>
          <a:prstGeom prst="flowChartPreparation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6,4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1" name="準備 30"/>
          <p:cNvSpPr>
            <a:spLocks noChangeAspect="1"/>
          </p:cNvSpPr>
          <p:nvPr/>
        </p:nvSpPr>
        <p:spPr>
          <a:xfrm>
            <a:off x="3478837" y="3925994"/>
            <a:ext cx="720000" cy="622800"/>
          </a:xfrm>
          <a:prstGeom prst="flowChartPreparati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4,4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2" name="準備 31"/>
          <p:cNvSpPr>
            <a:spLocks noChangeAspect="1"/>
          </p:cNvSpPr>
          <p:nvPr/>
        </p:nvSpPr>
        <p:spPr>
          <a:xfrm>
            <a:off x="4050961" y="4861556"/>
            <a:ext cx="720000" cy="622800"/>
          </a:xfrm>
          <a:prstGeom prst="flowChartPreparation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5,1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3" name="準備 32"/>
          <p:cNvSpPr>
            <a:spLocks noChangeAspect="1"/>
          </p:cNvSpPr>
          <p:nvPr/>
        </p:nvSpPr>
        <p:spPr>
          <a:xfrm>
            <a:off x="4623085" y="4544828"/>
            <a:ext cx="720000" cy="622800"/>
          </a:xfrm>
          <a:prstGeom prst="flowChartPreparation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6,2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4" name="準備 33"/>
          <p:cNvSpPr>
            <a:spLocks noChangeAspect="1"/>
          </p:cNvSpPr>
          <p:nvPr/>
        </p:nvSpPr>
        <p:spPr>
          <a:xfrm>
            <a:off x="3478837" y="4546247"/>
            <a:ext cx="720000" cy="622800"/>
          </a:xfrm>
          <a:prstGeom prst="flowChartPreparati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4,2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5" name="準備 34"/>
          <p:cNvSpPr>
            <a:spLocks noChangeAspect="1"/>
          </p:cNvSpPr>
          <p:nvPr/>
        </p:nvSpPr>
        <p:spPr>
          <a:xfrm>
            <a:off x="4623085" y="5173520"/>
            <a:ext cx="720000" cy="622800"/>
          </a:xfrm>
          <a:prstGeom prst="flowChartPreparation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6,0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6" name="準備 35"/>
          <p:cNvSpPr>
            <a:spLocks noChangeAspect="1"/>
          </p:cNvSpPr>
          <p:nvPr/>
        </p:nvSpPr>
        <p:spPr>
          <a:xfrm>
            <a:off x="2897844" y="4846699"/>
            <a:ext cx="720000" cy="622800"/>
          </a:xfrm>
          <a:prstGeom prst="flowChartPreparation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3,1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7" name="準備 36"/>
          <p:cNvSpPr>
            <a:spLocks noChangeAspect="1"/>
          </p:cNvSpPr>
          <p:nvPr/>
        </p:nvSpPr>
        <p:spPr>
          <a:xfrm>
            <a:off x="3478837" y="5155844"/>
            <a:ext cx="720000" cy="622800"/>
          </a:xfrm>
          <a:prstGeom prst="flowChartPreparati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4,0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8" name="準備 37"/>
          <p:cNvSpPr>
            <a:spLocks noChangeAspect="1"/>
          </p:cNvSpPr>
          <p:nvPr/>
        </p:nvSpPr>
        <p:spPr>
          <a:xfrm>
            <a:off x="2330154" y="5182804"/>
            <a:ext cx="720000" cy="622800"/>
          </a:xfrm>
          <a:prstGeom prst="flowChartPreparation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2,0</a:t>
            </a:r>
            <a:endParaRPr kumimoji="1" lang="zh-TW" altLang="en-US" sz="11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1553047" y="3266849"/>
            <a:ext cx="4188714" cy="2222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5804310" y="3194041"/>
                <a:ext cx="10950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charset="0"/>
                          <a:ea typeface="Kaiti TC" charset="-120"/>
                          <a:cs typeface="Kaiti TC" charset="-120"/>
                        </a:rPr>
                        <m:t>𝑚</m:t>
                      </m:r>
                      <m:r>
                        <a:rPr kumimoji="1" lang="en-US" altLang="zh-TW" sz="2400" b="0" i="1" smtClean="0">
                          <a:latin typeface="Cambria Math" charset="0"/>
                          <a:ea typeface="Kaiti TC" charset="-120"/>
                          <a:cs typeface="Kaiti TC" charset="-120"/>
                        </a:rPr>
                        <m:t>=1</m:t>
                      </m:r>
                    </m:oMath>
                  </m:oMathPara>
                </a14:m>
                <a:endParaRPr kumimoji="1" lang="zh-TW" altLang="en-US" sz="2400" dirty="0">
                  <a:latin typeface="Kaiti TC" charset="-120"/>
                  <a:ea typeface="Kaiti TC" charset="-120"/>
                  <a:cs typeface="Kaiti TC" charset="-120"/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310" y="3194041"/>
                <a:ext cx="1095043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3241620" y="1368895"/>
                <a:ext cx="1914434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2400" b="0" i="0" smtClean="0">
                          <a:latin typeface="Cambria Math" charset="0"/>
                          <a:ea typeface="Times" charset="0"/>
                          <a:cs typeface="Times" charset="0"/>
                        </a:rPr>
                        <m:t>d</m:t>
                      </m:r>
                      <m:r>
                        <a:rPr kumimoji="1" lang="en-US" altLang="zh-TW" sz="2400" b="0" i="0" smtClean="0">
                          <a:latin typeface="Cambria Math" charset="0"/>
                          <a:ea typeface="Times" charset="0"/>
                          <a:cs typeface="Times" charset="0"/>
                        </a:rPr>
                        <m:t>=</m:t>
                      </m:r>
                      <m:f>
                        <m:fPr>
                          <m:ctrlPr>
                            <a:rPr kumimoji="1" lang="bg-BG" altLang="zh-TW" sz="2400" i="1" smtClean="0">
                              <a:latin typeface="Cambria Math" panose="02040503050406030204" pitchFamily="18" charset="0"/>
                              <a:ea typeface="Times" charset="0"/>
                              <a:cs typeface="Times" charset="0"/>
                            </a:rPr>
                          </m:ctrlPr>
                        </m:fPr>
                        <m:num>
                          <m:r>
                            <a:rPr kumimoji="1" lang="bg-BG" altLang="zh-TW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kumimoji="1" lang="en-US" altLang="zh-TW" sz="2400" b="0" i="1" smtClean="0">
                              <a:latin typeface="Cambria Math" charset="0"/>
                              <a:ea typeface="Times" charset="0"/>
                              <a:cs typeface="Times" charset="0"/>
                            </a:rPr>
                            <m:t>𝑥</m:t>
                          </m:r>
                          <m:r>
                            <a:rPr kumimoji="1" lang="en-US" altLang="zh-TW" sz="2400" b="0" i="1" smtClean="0">
                              <a:latin typeface="Cambria Math" charset="0"/>
                              <a:ea typeface="Times" charset="0"/>
                              <a:cs typeface="Times" charset="0"/>
                            </a:rPr>
                            <m:t>+∆</m:t>
                          </m:r>
                          <m:r>
                            <a:rPr kumimoji="1" lang="en-US" altLang="zh-TW" sz="2400" b="0" i="1" smtClean="0">
                              <a:latin typeface="Cambria Math" charset="0"/>
                              <a:ea typeface="Times" charset="0"/>
                              <a:cs typeface="Times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en-US" altLang="zh-TW" sz="2400" b="0" i="1" smtClean="0">
                              <a:latin typeface="Cambria Math" charset="0"/>
                              <a:ea typeface="Times" charset="0"/>
                              <a:cs typeface="Times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zh-TW" altLang="en-US" sz="24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620" y="1368895"/>
                <a:ext cx="1914434" cy="7838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5741761" y="5182804"/>
                <a:ext cx="11888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2400" b="0" i="0" smtClean="0">
                          <a:latin typeface="Cambria Math" charset="0"/>
                          <a:ea typeface="Kaiti TC" charset="-120"/>
                          <a:cs typeface="Kaiti TC" charset="-120"/>
                        </a:rPr>
                        <m:t>d</m:t>
                      </m:r>
                      <m:r>
                        <a:rPr kumimoji="1" lang="en-US" altLang="zh-TW" sz="2400" b="0" i="1" smtClean="0">
                          <a:latin typeface="Cambria Math" charset="0"/>
                          <a:ea typeface="Kaiti TC" charset="-120"/>
                          <a:cs typeface="Kaiti TC" charset="-120"/>
                        </a:rPr>
                        <m:t>=</m:t>
                      </m:r>
                      <m:r>
                        <a:rPr kumimoji="1" lang="bg-BG" altLang="zh-TW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kumimoji="1" lang="en-US" altLang="zh-TW" sz="2400" b="0" i="1" smtClean="0">
                          <a:latin typeface="Cambria Math" charset="0"/>
                          <a:ea typeface="Kaiti TC" charset="-120"/>
                          <a:cs typeface="Kaiti TC" charset="-120"/>
                        </a:rPr>
                        <m:t>𝑥</m:t>
                      </m:r>
                    </m:oMath>
                  </m:oMathPara>
                </a14:m>
                <a:endParaRPr kumimoji="1" lang="zh-TW" altLang="en-US" sz="2400" dirty="0">
                  <a:latin typeface="Kaiti TC" charset="-120"/>
                  <a:ea typeface="Kaiti TC" charset="-120"/>
                  <a:cs typeface="Kaiti TC" charset="-120"/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761" y="5182804"/>
                <a:ext cx="1188852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01154"/>
              </p:ext>
            </p:extLst>
          </p:nvPr>
        </p:nvGraphicFramePr>
        <p:xfrm>
          <a:off x="5589171" y="680512"/>
          <a:ext cx="1220142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020">
                <a:tc>
                  <a:txBody>
                    <a:bodyPr/>
                    <a:lstStyle/>
                    <a:p>
                      <a:endParaRPr lang="zh-TW" alt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solidFill>
                      <a:srgbClr val="923E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d</a:t>
                      </a:r>
                      <a:r>
                        <a:rPr lang="en-US" altLang="zh-TW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= 0</a:t>
                      </a:r>
                      <a:endParaRPr lang="zh-TW" alt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20">
                <a:tc>
                  <a:txBody>
                    <a:bodyPr/>
                    <a:lstStyle/>
                    <a:p>
                      <a:endParaRPr lang="zh-TW" alt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d</a:t>
                      </a:r>
                      <a:r>
                        <a:rPr lang="en-US" altLang="zh-TW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= 1</a:t>
                      </a:r>
                      <a:endParaRPr lang="zh-TW" alt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20">
                <a:tc>
                  <a:txBody>
                    <a:bodyPr/>
                    <a:lstStyle/>
                    <a:p>
                      <a:endParaRPr lang="zh-TW" alt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d</a:t>
                      </a:r>
                      <a:r>
                        <a:rPr lang="en-US" altLang="zh-TW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= 2</a:t>
                      </a:r>
                      <a:endParaRPr lang="zh-TW" alt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20">
                <a:tc>
                  <a:txBody>
                    <a:bodyPr/>
                    <a:lstStyle/>
                    <a:p>
                      <a:endParaRPr lang="zh-TW" alt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d</a:t>
                      </a:r>
                      <a:r>
                        <a:rPr lang="en-US" altLang="zh-TW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= 3</a:t>
                      </a:r>
                      <a:endParaRPr lang="zh-TW" alt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20">
                <a:tc>
                  <a:txBody>
                    <a:bodyPr/>
                    <a:lstStyle/>
                    <a:p>
                      <a:endParaRPr lang="zh-TW" alt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d</a:t>
                      </a:r>
                      <a:r>
                        <a:rPr lang="en-US" altLang="zh-TW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= 4</a:t>
                      </a:r>
                      <a:endParaRPr lang="zh-TW" alt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020">
                <a:tc>
                  <a:txBody>
                    <a:bodyPr/>
                    <a:lstStyle/>
                    <a:p>
                      <a:endParaRPr lang="zh-TW" alt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d</a:t>
                      </a:r>
                      <a:r>
                        <a:rPr lang="en-US" altLang="zh-TW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= 5</a:t>
                      </a:r>
                      <a:endParaRPr lang="zh-TW" alt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020">
                <a:tc>
                  <a:txBody>
                    <a:bodyPr/>
                    <a:lstStyle/>
                    <a:p>
                      <a:endParaRPr lang="zh-TW" alt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d</a:t>
                      </a:r>
                      <a:r>
                        <a:rPr lang="en-US" altLang="zh-TW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= 6</a:t>
                      </a:r>
                      <a:endParaRPr lang="zh-TW" alt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7451072" y="1132259"/>
                <a:ext cx="3681201" cy="2040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TW" sz="3200" b="1" dirty="0" smtClean="0">
                    <a:latin typeface="Times" charset="0"/>
                    <a:ea typeface="Times" charset="0"/>
                    <a:cs typeface="Times" charset="0"/>
                  </a:rPr>
                  <a:t>Conclusion</a:t>
                </a:r>
              </a:p>
              <a:p>
                <a:endParaRPr kumimoji="1" lang="en-US" altLang="zh-TW" sz="2400" b="0" dirty="0" smtClean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𝑑</m:t>
                      </m:r>
                      <m:r>
                        <a:rPr kumimoji="1" lang="en-US" altLang="zh-TW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cs-CZ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cs-CZ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kumimoji="1" lang="bg-BG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bg-BG" altLang="zh-TW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∆</m:t>
                                  </m:r>
                                  <m:r>
                                    <a:rPr kumimoji="1"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Times" charset="0"/>
                                      <a:cs typeface="Times" charset="0"/>
                                    </a:rPr>
                                    <m:t>𝑥</m:t>
                                  </m:r>
                                  <m:r>
                                    <a:rPr kumimoji="1"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Times" charset="0"/>
                                      <a:cs typeface="Times" charset="0"/>
                                    </a:rPr>
                                    <m:t>+∆</m:t>
                                  </m:r>
                                  <m:r>
                                    <a:rPr kumimoji="1"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Times" charset="0"/>
                                      <a:cs typeface="Times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kumimoji="1"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Times" charset="0"/>
                                      <a:cs typeface="Times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kumimoji="1"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" charset="0"/>
                                  <a:cs typeface="Times" charset="0"/>
                                </a:rPr>
                                <m:t>,</m:t>
                              </m:r>
                              <m:r>
                                <a:rPr kumimoji="1" lang="en-US" altLang="zh-TW" sz="2400" b="0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" charset="0"/>
                                  <a:cs typeface="Times" charset="0"/>
                                </a:rPr>
                                <m:t>     </m:t>
                              </m:r>
                              <m:r>
                                <a:rPr kumimoji="1" lang="bg-BG" altLang="zh-TW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≤∆</m:t>
                              </m:r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  </m:t>
                              </m:r>
                              <m:r>
                                <a:rPr kumimoji="1" lang="bg-BG" altLang="zh-TW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  <m:r>
                                <a:rPr kumimoji="1" lang="en-US" altLang="zh-TW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Kaiti TC" charset="-120"/>
                                  <a:cs typeface="Kaiti TC" charset="-120"/>
                                </a:rPr>
                                <m:t>𝑥</m:t>
                              </m:r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Kaiti TC" charset="-120"/>
                                  <a:cs typeface="Kaiti TC" charset="-120"/>
                                </a:rPr>
                                <m:t>           , </m:t>
                              </m:r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Kaiti TC" charset="-120"/>
                                  <a:cs typeface="Kaiti TC" charset="-12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072" y="1132259"/>
                <a:ext cx="3681201" cy="2040880"/>
              </a:xfrm>
              <a:prstGeom prst="rect">
                <a:avLst/>
              </a:prstGeom>
              <a:blipFill rotWithShape="0">
                <a:blip r:embed="rId5"/>
                <a:stretch>
                  <a:fillRect l="-6623" t="-62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線接點 89"/>
          <p:cNvCxnSpPr/>
          <p:nvPr/>
        </p:nvCxnSpPr>
        <p:spPr>
          <a:xfrm>
            <a:off x="7023296" y="634245"/>
            <a:ext cx="16042" cy="5581256"/>
          </a:xfrm>
          <a:prstGeom prst="line">
            <a:avLst/>
          </a:prstGeom>
          <a:ln>
            <a:prstDash val="lg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7451072" y="3688738"/>
            <a:ext cx="3240613" cy="18004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TW" sz="3200" b="1" dirty="0" smtClean="0">
                <a:solidFill>
                  <a:srgbClr val="002060"/>
                </a:solidFill>
                <a:latin typeface="Times" charset="0"/>
                <a:ea typeface="Times" charset="0"/>
                <a:cs typeface="Times" charset="0"/>
              </a:rPr>
              <a:t>Next?</a:t>
            </a:r>
          </a:p>
          <a:p>
            <a:r>
              <a:rPr kumimoji="1" lang="en-US" altLang="zh-TW" sz="1100" dirty="0" smtClean="0">
                <a:solidFill>
                  <a:srgbClr val="00206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endParaRPr kumimoji="1" lang="en-US" altLang="zh-TW" sz="4400" dirty="0" smtClean="0">
              <a:solidFill>
                <a:srgbClr val="002060"/>
              </a:solidFill>
              <a:latin typeface="Times" charset="0"/>
              <a:ea typeface="Times" charset="0"/>
              <a:cs typeface="Times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zh-TW" sz="3200" dirty="0" smtClean="0">
                <a:solidFill>
                  <a:srgbClr val="002060"/>
                </a:solidFill>
                <a:latin typeface="Times" charset="0"/>
                <a:ea typeface="Times" charset="0"/>
                <a:cs typeface="Times" charset="0"/>
              </a:rPr>
              <a:t>Test for N.D.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zh-TW" sz="3200" dirty="0" smtClean="0">
                <a:solidFill>
                  <a:srgbClr val="002060"/>
                </a:solidFill>
                <a:latin typeface="Times" charset="0"/>
                <a:ea typeface="Times" charset="0"/>
                <a:cs typeface="Times" charset="0"/>
              </a:rPr>
              <a:t>Adopt Strategies</a:t>
            </a:r>
          </a:p>
        </p:txBody>
      </p:sp>
    </p:spTree>
    <p:extLst>
      <p:ext uri="{BB962C8B-B14F-4D97-AF65-F5344CB8AC3E}">
        <p14:creationId xmlns:p14="http://schemas.microsoft.com/office/powerpoint/2010/main" val="123792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TW" sz="4800" b="1" dirty="0">
                <a:latin typeface="Times" charset="0"/>
                <a:ea typeface="Times" charset="0"/>
                <a:cs typeface="Times" charset="0"/>
              </a:rPr>
              <a:t>Test </a:t>
            </a:r>
            <a:r>
              <a:rPr kumimoji="1" lang="en-US" altLang="zh-TW" sz="4800" b="1" dirty="0" smtClean="0">
                <a:latin typeface="Times" charset="0"/>
                <a:ea typeface="Times" charset="0"/>
                <a:cs typeface="Times" charset="0"/>
              </a:rPr>
              <a:t>the Model for</a:t>
            </a:r>
            <a:br>
              <a:rPr kumimoji="1" lang="en-US" altLang="zh-TW" sz="4800" b="1" dirty="0" smtClean="0">
                <a:latin typeface="Times" charset="0"/>
                <a:ea typeface="Times" charset="0"/>
                <a:cs typeface="Times" charset="0"/>
              </a:rPr>
            </a:br>
            <a:r>
              <a:rPr kumimoji="1" lang="en-US" altLang="zh-TW" sz="4800" b="1" dirty="0" smtClean="0">
                <a:latin typeface="Times" charset="0"/>
                <a:ea typeface="Times" charset="0"/>
                <a:cs typeface="Times" charset="0"/>
              </a:rPr>
              <a:t>Normal </a:t>
            </a:r>
            <a:r>
              <a:rPr kumimoji="1" lang="en-US" altLang="zh-TW" sz="4800" b="1" dirty="0">
                <a:latin typeface="Times" charset="0"/>
                <a:ea typeface="Times" charset="0"/>
                <a:cs typeface="Times" charset="0"/>
              </a:rPr>
              <a:t>Distribution</a:t>
            </a:r>
            <a:endParaRPr kumimoji="1" lang="zh-TW" altLang="en-US" sz="4800" b="1" dirty="0">
              <a:latin typeface="Times" charset="0"/>
              <a:ea typeface="Times" charset="0"/>
              <a:cs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zh-TW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=0.1</m:t>
                      </m:r>
                    </m:oMath>
                  </m:oMathPara>
                </a14:m>
                <a:endParaRPr kumimoji="1" lang="en-US" altLang="zh-TW" b="0" dirty="0" smtClean="0"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kumimoji="1" lang="en-US" altLang="zh-TW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0.1</m:t>
                          </m:r>
                        </m:sub>
                      </m:sSub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=13.36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4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691890"/>
              </p:ext>
            </p:extLst>
          </p:nvPr>
        </p:nvGraphicFramePr>
        <p:xfrm>
          <a:off x="1116107" y="645465"/>
          <a:ext cx="9950821" cy="54747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537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0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0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396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1" u="none" strike="noStrike" dirty="0">
                          <a:effectLst/>
                        </a:rPr>
                        <a:t>d</a:t>
                      </a:r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Class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Mid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Frequency (Y)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f*mid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f*(</a:t>
                      </a:r>
                      <a:r>
                        <a:rPr lang="en-US" sz="2000" b="1" u="none" strike="noStrike" dirty="0" smtClean="0">
                          <a:effectLst/>
                        </a:rPr>
                        <a:t>mid-mean)</a:t>
                      </a:r>
                      <a:r>
                        <a:rPr lang="en-US" sz="2000" b="1" u="none" strike="noStrike" baseline="30000" dirty="0" smtClean="0"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67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>
                          <a:effectLst/>
                        </a:rPr>
                        <a:t>-4</a:t>
                      </a:r>
                      <a:endParaRPr lang="bg-BG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 dirty="0" smtClean="0">
                          <a:effectLst/>
                        </a:rPr>
                        <a:t>[-31.5,-24.5</a:t>
                      </a:r>
                      <a:r>
                        <a:rPr lang="is-IS" sz="2000" u="none" strike="noStrike" dirty="0">
                          <a:effectLst/>
                        </a:rPr>
                        <a:t>)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-28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</a:rPr>
                        <a:t>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0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0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67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>
                          <a:effectLst/>
                        </a:rPr>
                        <a:t>-3</a:t>
                      </a:r>
                      <a:endParaRPr lang="bg-BG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[-24.5,-17.5)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u="none" strike="noStrike">
                          <a:effectLst/>
                        </a:rPr>
                        <a:t>-21</a:t>
                      </a:r>
                      <a:endParaRPr lang="cs-CZ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</a:rPr>
                        <a:t>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u="none" strike="noStrike">
                          <a:effectLst/>
                        </a:rPr>
                        <a:t>-21</a:t>
                      </a:r>
                      <a:endParaRPr lang="cs-CZ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441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6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effectLst/>
                        </a:rPr>
                        <a:t>-2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[-17.5,-10.5)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u="none" strike="noStrike">
                          <a:effectLst/>
                        </a:rPr>
                        <a:t>-14</a:t>
                      </a:r>
                      <a:endParaRPr lang="cs-CZ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</a:rPr>
                        <a:t>7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</a:rPr>
                        <a:t>-98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effectLst/>
                        </a:rPr>
                        <a:t>1372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6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[-10.5,-3.5)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u="none" strike="noStrike">
                          <a:effectLst/>
                        </a:rPr>
                        <a:t>11</a:t>
                      </a:r>
                      <a:endParaRPr lang="cs-CZ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u="none" strike="noStrike">
                          <a:effectLst/>
                        </a:rPr>
                        <a:t>-77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u="none" strike="noStrike" dirty="0">
                          <a:effectLst/>
                        </a:rPr>
                        <a:t>539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96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</a:rPr>
                        <a:t>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[-3.5,3.5)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0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</a:rPr>
                        <a:t>7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</a:rPr>
                        <a:t>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</a:rPr>
                        <a:t>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96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</a:rPr>
                        <a:t>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[3.5,10.5)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</a:rPr>
                        <a:t>7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u="none" strike="noStrike" dirty="0">
                          <a:effectLst/>
                        </a:rPr>
                        <a:t>11</a:t>
                      </a:r>
                      <a:endParaRPr lang="cs-CZ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u="none" strike="noStrike" dirty="0">
                          <a:effectLst/>
                        </a:rPr>
                        <a:t>77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u="none" strike="noStrike">
                          <a:effectLst/>
                        </a:rPr>
                        <a:t>539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96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effectLst/>
                        </a:rPr>
                        <a:t>2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[10.5,17.5)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</a:rPr>
                        <a:t>14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7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</a:rPr>
                        <a:t>98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effectLst/>
                        </a:rPr>
                        <a:t>1372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96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</a:rPr>
                        <a:t>3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[17.5,24.5)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u="none" strike="noStrike">
                          <a:effectLst/>
                        </a:rPr>
                        <a:t>21</a:t>
                      </a:r>
                      <a:endParaRPr lang="cs-CZ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u="none" strike="noStrike">
                          <a:effectLst/>
                        </a:rPr>
                        <a:t>21</a:t>
                      </a:r>
                      <a:endParaRPr lang="cs-CZ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441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96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</a:rPr>
                        <a:t>4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[</a:t>
                      </a:r>
                      <a:r>
                        <a:rPr lang="pt-BR" sz="2000" u="none" strike="noStrike" dirty="0" smtClean="0">
                          <a:effectLst/>
                        </a:rPr>
                        <a:t>24.5,31.5)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</a:rPr>
                        <a:t>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0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0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967"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sum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45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0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 dirty="0">
                          <a:effectLst/>
                        </a:rPr>
                        <a:t>2352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967"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9202"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mean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0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3967"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variance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u="none" strike="noStrike" dirty="0">
                          <a:effectLst/>
                        </a:rPr>
                        <a:t>53.45454545</a:t>
                      </a:r>
                      <a:endParaRPr lang="hr-HR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3967"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stdev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u="none" strike="noStrike" dirty="0">
                          <a:effectLst/>
                        </a:rPr>
                        <a:t>7.31126155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33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7736523"/>
                  </p:ext>
                </p:extLst>
              </p:nvPr>
            </p:nvGraphicFramePr>
            <p:xfrm>
              <a:off x="782052" y="782050"/>
              <a:ext cx="10647947" cy="5235208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6895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61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384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674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941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550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27534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23280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1270977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123804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6256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b="1" u="none" strike="noStrike" dirty="0">
                              <a:effectLst/>
                            </a:rPr>
                            <a:t>x</a:t>
                          </a:r>
                          <a:endParaRPr lang="en-US" altLang="zh-TW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effectLst/>
                            </a:rPr>
                            <a:t>z-score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effectLst/>
                            </a:rPr>
                            <a:t>p-value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1800" b="1" u="none" strike="noStrike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effectLst/>
                            </a:rPr>
                            <a:t>Probability (p)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effectLst/>
                            </a:rPr>
                            <a:t>area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effectLst/>
                            </a:rPr>
                            <a:t>p*area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effectLst/>
                            </a:rPr>
                            <a:t>Adjusted </a:t>
                          </a:r>
                          <a:r>
                            <a:rPr lang="en-US" sz="1800" b="1" u="none" strike="noStrike" dirty="0" smtClean="0">
                              <a:effectLst/>
                            </a:rPr>
                            <a:t>p (p’</a:t>
                          </a:r>
                          <a:r>
                            <a:rPr lang="en-US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新細明體" charset="-120"/>
                            </a:rPr>
                            <a:t>)</a:t>
                          </a:r>
                          <a:endParaRPr lang="en-US" sz="1800" b="1" u="none" strike="noStrike" dirty="0" smtClean="0">
                            <a:effectLst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effectLst/>
                            </a:rPr>
                            <a:t>Excepted (</a:t>
                          </a:r>
                          <a:r>
                            <a:rPr lang="en-US" sz="1800" b="1" u="none" strike="noStrike" dirty="0" smtClean="0">
                              <a:effectLst/>
                            </a:rPr>
                            <a:t>np’)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bg-BG" altLang="zh-TW" sz="18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bg-BG" altLang="zh-TW" sz="1800" b="1" i="1" u="none" strike="noStrike" dirty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800" b="1" i="1" u="none" strike="noStrike" dirty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TW" sz="1800" b="1" i="1" u="none" strike="noStrike" dirty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altLang="zh-TW" sz="1800" b="1" i="1" u="none" strike="noStrike" dirty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800" b="1" i="1" u="none" strike="noStrike" dirty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  <m:t>𝒏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1800" b="1" i="1" u="none" strike="noStrike" dirty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1800" b="1" i="1" u="none" strike="noStrike" dirty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</a:rPr>
                                              <m:t>𝒑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1800" b="1" i="1" u="none" strike="noStrike" dirty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altLang="zh-TW" sz="1800" b="1" i="1" u="none" strike="noStrike" dirty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TW" sz="1800" b="1" i="1" u="none" strike="noStrike" dirty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TW" sz="18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</a:rPr>
                                      <m:t>𝒏𝒑</m:t>
                                    </m:r>
                                    <m:r>
                                      <a:rPr lang="en-US" altLang="zh-TW" sz="18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</a:rPr>
                                      <m:t>′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379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-31.5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800" u="none" strike="noStrike">
                              <a:effectLst/>
                            </a:rPr>
                            <a:t>-4.30842</a:t>
                          </a:r>
                          <a:endParaRPr lang="hr-H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0.00001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新細明體" charset="-120"/>
                            </a:rPr>
                            <a:t>-4</a:t>
                          </a:r>
                          <a:endParaRPr lang="nb-NO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800" u="none" strike="noStrike">
                              <a:effectLst/>
                            </a:rPr>
                            <a:t>0.00039439</a:t>
                          </a:r>
                          <a:endParaRPr lang="it-IT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1231.50432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0.485690264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0.00186359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0.083861563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 dirty="0">
                              <a:effectLst/>
                            </a:rPr>
                            <a:t>0.083861563</a:t>
                          </a:r>
                          <a:endParaRPr lang="nb-NO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619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800" u="none" strike="noStrike">
                              <a:effectLst/>
                            </a:rPr>
                            <a:t>-24.5</a:t>
                          </a:r>
                          <a:endParaRPr lang="hr-H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800" u="none" strike="noStrike">
                              <a:effectLst/>
                            </a:rPr>
                            <a:t>-3.35099</a:t>
                          </a:r>
                          <a:endParaRPr lang="hr-H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0.00040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新細明體" charset="-120"/>
                            </a:rPr>
                            <a:t>-3</a:t>
                          </a:r>
                          <a:endParaRPr lang="is-I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0.00794009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923.6282402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 dirty="0">
                              <a:effectLst/>
                            </a:rPr>
                            <a:t>7.333691665</a:t>
                          </a:r>
                          <a:endParaRPr lang="nb-NO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 dirty="0">
                              <a:effectLst/>
                            </a:rPr>
                            <a:t>0.028139326</a:t>
                          </a:r>
                          <a:endParaRPr lang="is-I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1.266269664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0.055990865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619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-17.5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800" u="none" strike="noStrike">
                              <a:effectLst/>
                            </a:rPr>
                            <a:t>-2.39357</a:t>
                          </a:r>
                          <a:endParaRPr lang="hr-H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0.00834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新細明體" charset="-120"/>
                            </a:rPr>
                            <a:t>-2</a:t>
                          </a:r>
                          <a:endParaRPr lang="is-I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0.06713846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615.7521601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 dirty="0">
                              <a:effectLst/>
                            </a:rPr>
                            <a:t>41.34065213</a:t>
                          </a:r>
                          <a:endParaRPr lang="is-I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0.158623806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800" u="none" strike="noStrike">
                              <a:effectLst/>
                            </a:rPr>
                            <a:t>7.13807126</a:t>
                          </a:r>
                          <a:endParaRPr lang="tr-T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0.002670704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619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-10.5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-1.43614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0.07548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新細明體" charset="-120"/>
                            </a:rPr>
                            <a:t>-1</a:t>
                          </a:r>
                          <a:endParaRPr lang="is-I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 dirty="0">
                              <a:effectLst/>
                            </a:rPr>
                            <a:t>0.24059005</a:t>
                          </a:r>
                          <a:endParaRPr lang="is-I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i-FI" sz="1800" u="none" strike="noStrike">
                              <a:effectLst/>
                            </a:rPr>
                            <a:t>307.8760801</a:t>
                          </a:r>
                          <a:endParaRPr lang="fi-FI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74.07192186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0.284213469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12.7896061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0.250413497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619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800" u="none" strike="noStrike">
                              <a:effectLst/>
                            </a:rPr>
                            <a:t>-3.5</a:t>
                          </a:r>
                          <a:endParaRPr lang="hr-H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i-FI" sz="1800" u="none" strike="noStrike">
                              <a:effectLst/>
                            </a:rPr>
                            <a:t>-0.47871</a:t>
                          </a:r>
                          <a:endParaRPr lang="fi-FI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800" u="none" strike="noStrike">
                              <a:effectLst/>
                            </a:rPr>
                            <a:t>0.31607</a:t>
                          </a:r>
                          <a:endParaRPr lang="hr-H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新細明體" charset="-120"/>
                            </a:rPr>
                            <a:t>0</a:t>
                          </a:r>
                          <a:endParaRPr lang="hr-H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0.36785758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800" u="none" strike="noStrike">
                              <a:effectLst/>
                            </a:rPr>
                            <a:t>38.48451001</a:t>
                          </a:r>
                          <a:endParaRPr lang="hr-H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800" u="none" strike="noStrike">
                              <a:effectLst/>
                            </a:rPr>
                            <a:t>14.15681864</a:t>
                          </a:r>
                          <a:endParaRPr lang="hr-H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>
                              <a:effectLst/>
                            </a:rPr>
                            <a:t>0.054319618</a:t>
                          </a:r>
                          <a:endParaRPr lang="pt-B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800" u="none" strike="noStrike">
                              <a:effectLst/>
                            </a:rPr>
                            <a:t>2.44438283</a:t>
                          </a:r>
                          <a:endParaRPr lang="hr-H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800" u="none" strike="noStrike">
                              <a:effectLst/>
                            </a:rPr>
                            <a:t>8.490342655</a:t>
                          </a:r>
                          <a:endParaRPr lang="hr-H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619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800" u="none" strike="noStrike">
                              <a:effectLst/>
                            </a:rPr>
                            <a:t>3.5</a:t>
                          </a:r>
                          <a:endParaRPr lang="hr-H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i-FI" sz="1800" u="none" strike="noStrike">
                              <a:effectLst/>
                            </a:rPr>
                            <a:t>0.47871</a:t>
                          </a:r>
                          <a:endParaRPr lang="fi-FI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800" u="none" strike="noStrike">
                              <a:effectLst/>
                            </a:rPr>
                            <a:t>0.68393</a:t>
                          </a:r>
                          <a:endParaRPr lang="it-IT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新細明體" charset="-120"/>
                            </a:rPr>
                            <a:t>1</a:t>
                          </a:r>
                          <a:endParaRPr lang="it-IT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0.24059005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i-FI" sz="1800" u="none" strike="noStrike" dirty="0">
                              <a:effectLst/>
                            </a:rPr>
                            <a:t>307.8760801</a:t>
                          </a:r>
                          <a:endParaRPr lang="fi-FI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74.07192186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0.284213469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12.7896061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0.250413497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619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10.5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1.43614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0.92452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新細明體" charset="-120"/>
                            </a:rPr>
                            <a:t>2</a:t>
                          </a:r>
                          <a:endParaRPr lang="is-I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 dirty="0">
                              <a:effectLst/>
                            </a:rPr>
                            <a:t>0.06713846</a:t>
                          </a:r>
                          <a:endParaRPr lang="is-I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615.7521601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41.34065213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 dirty="0">
                              <a:effectLst/>
                            </a:rPr>
                            <a:t>0.158623806</a:t>
                          </a:r>
                          <a:endParaRPr lang="is-I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800" u="none" strike="noStrike">
                              <a:effectLst/>
                            </a:rPr>
                            <a:t>7.13807126</a:t>
                          </a:r>
                          <a:endParaRPr lang="tr-T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0.002670704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5619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17.5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800" u="none" strike="noStrike">
                              <a:effectLst/>
                            </a:rPr>
                            <a:t>2.39357</a:t>
                          </a:r>
                          <a:endParaRPr lang="hr-H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0.99166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新細明體" charset="-120"/>
                            </a:rPr>
                            <a:t>3</a:t>
                          </a:r>
                          <a:endParaRPr lang="nb-NO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0.00794009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923.6282402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7.333691665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0.028139326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1.266269664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0.055990865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45619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800" u="none" strike="noStrike">
                              <a:effectLst/>
                            </a:rPr>
                            <a:t>24.5</a:t>
                          </a:r>
                          <a:endParaRPr lang="hr-H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800" u="none" strike="noStrike">
                              <a:effectLst/>
                            </a:rPr>
                            <a:t>3.35099</a:t>
                          </a:r>
                          <a:endParaRPr lang="hr-H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0.99960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新細明體" charset="-120"/>
                            </a:rPr>
                            <a:t>4</a:t>
                          </a:r>
                          <a:endParaRPr lang="nb-NO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800" u="none" strike="noStrike" dirty="0">
                              <a:effectLst/>
                            </a:rPr>
                            <a:t>0.00039439</a:t>
                          </a:r>
                          <a:endParaRPr lang="it-IT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 dirty="0">
                              <a:effectLst/>
                            </a:rPr>
                            <a:t>1231.50432</a:t>
                          </a:r>
                          <a:endParaRPr lang="is-I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 dirty="0">
                              <a:effectLst/>
                            </a:rPr>
                            <a:t>0.485690264</a:t>
                          </a:r>
                          <a:endParaRPr lang="is-I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 dirty="0">
                              <a:effectLst/>
                            </a:rPr>
                            <a:t>0.00186359</a:t>
                          </a:r>
                          <a:endParaRPr lang="nb-NO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 dirty="0">
                              <a:effectLst/>
                            </a:rPr>
                            <a:t>0.083861563</a:t>
                          </a:r>
                          <a:endParaRPr lang="nb-NO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 dirty="0">
                              <a:effectLst/>
                            </a:rPr>
                            <a:t>0.083861563</a:t>
                          </a:r>
                          <a:endParaRPr lang="nb-NO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45619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31.5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800" u="none" strike="noStrike">
                              <a:effectLst/>
                            </a:rPr>
                            <a:t>4.30842</a:t>
                          </a:r>
                          <a:endParaRPr lang="hr-H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 dirty="0">
                              <a:effectLst/>
                            </a:rPr>
                            <a:t>0.99999</a:t>
                          </a:r>
                          <a:endParaRPr lang="nb-NO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800" b="1" u="none" strike="noStrike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sum</a:t>
                          </a:r>
                          <a:endParaRPr lang="en-US" sz="1800" b="1" u="none" strike="noStrike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altLang="zh-TW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cs-CZ" sz="18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6196.006111</a:t>
                          </a:r>
                          <a:endParaRPr lang="cs-CZ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260.6207305</a:t>
                          </a:r>
                          <a:endParaRPr lang="is-I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altLang="zh-TW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45</a:t>
                          </a:r>
                          <a:endParaRPr lang="en-US" altLang="zh-TW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9.276215913</a:t>
                          </a:r>
                          <a:endParaRPr lang="is-I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7736523"/>
                  </p:ext>
                </p:extLst>
              </p:nvPr>
            </p:nvGraphicFramePr>
            <p:xfrm>
              <a:off x="782052" y="782050"/>
              <a:ext cx="10647947" cy="5235208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689593"/>
                    <a:gridCol w="906160"/>
                    <a:gridCol w="1023842"/>
                    <a:gridCol w="556741"/>
                    <a:gridCol w="1299411"/>
                    <a:gridCol w="1155032"/>
                    <a:gridCol w="1275347"/>
                    <a:gridCol w="1232801"/>
                    <a:gridCol w="1270977"/>
                    <a:gridCol w="1238043"/>
                  </a:tblGrid>
                  <a:tr h="6256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b="1" u="none" strike="noStrike" dirty="0">
                              <a:effectLst/>
                            </a:rPr>
                            <a:t>x</a:t>
                          </a:r>
                          <a:endParaRPr lang="en-US" altLang="zh-TW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effectLst/>
                            </a:rPr>
                            <a:t>z-score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effectLst/>
                            </a:rPr>
                            <a:t>p-value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1800" b="1" u="none" strike="noStrike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effectLst/>
                            </a:rPr>
                            <a:t>Probability (p)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effectLst/>
                            </a:rPr>
                            <a:t>area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effectLst/>
                            </a:rPr>
                            <a:t>p*area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effectLst/>
                            </a:rPr>
                            <a:t>Adjusted </a:t>
                          </a:r>
                          <a:r>
                            <a:rPr lang="en-US" sz="1800" b="1" u="none" strike="noStrike" dirty="0" smtClean="0">
                              <a:effectLst/>
                            </a:rPr>
                            <a:t>p (p’</a:t>
                          </a:r>
                          <a:r>
                            <a:rPr lang="en-US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新細明體" charset="-120"/>
                            </a:rPr>
                            <a:t>)</a:t>
                          </a:r>
                          <a:endParaRPr lang="en-US" sz="1800" b="1" u="none" strike="noStrike" dirty="0" smtClean="0">
                            <a:effectLst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effectLst/>
                            </a:rPr>
                            <a:t>Excepted (</a:t>
                          </a:r>
                          <a:r>
                            <a:rPr lang="en-US" sz="1800" b="1" u="none" strike="noStrike" dirty="0" smtClean="0">
                              <a:effectLst/>
                            </a:rPr>
                            <a:t>np’)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61084" t="-5825" r="-1478" b="-742718"/>
                          </a:stretch>
                        </a:blipFill>
                      </a:tcPr>
                    </a:tc>
                  </a:tr>
                  <a:tr h="50379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-31.5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800" u="none" strike="noStrike">
                              <a:effectLst/>
                            </a:rPr>
                            <a:t>-4.30842</a:t>
                          </a:r>
                          <a:endParaRPr lang="hr-H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0.00001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新細明體" charset="-120"/>
                            </a:rPr>
                            <a:t>-4</a:t>
                          </a:r>
                          <a:endParaRPr lang="nb-NO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800" u="none" strike="noStrike">
                              <a:effectLst/>
                            </a:rPr>
                            <a:t>0.00039439</a:t>
                          </a:r>
                          <a:endParaRPr lang="it-IT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1231.50432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0.485690264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0.00186359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0.083861563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 dirty="0">
                              <a:effectLst/>
                            </a:rPr>
                            <a:t>0.083861563</a:t>
                          </a:r>
                          <a:endParaRPr lang="nb-NO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619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800" u="none" strike="noStrike">
                              <a:effectLst/>
                            </a:rPr>
                            <a:t>-24.5</a:t>
                          </a:r>
                          <a:endParaRPr lang="hr-H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800" u="none" strike="noStrike">
                              <a:effectLst/>
                            </a:rPr>
                            <a:t>-3.35099</a:t>
                          </a:r>
                          <a:endParaRPr lang="hr-H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0.00040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新細明體" charset="-120"/>
                            </a:rPr>
                            <a:t>-3</a:t>
                          </a:r>
                          <a:endParaRPr lang="is-I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0.00794009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923.6282402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 dirty="0">
                              <a:effectLst/>
                            </a:rPr>
                            <a:t>7.333691665</a:t>
                          </a:r>
                          <a:endParaRPr lang="nb-NO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 dirty="0">
                              <a:effectLst/>
                            </a:rPr>
                            <a:t>0.028139326</a:t>
                          </a:r>
                          <a:endParaRPr lang="is-I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1.266269664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0.055990865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619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-17.5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800" u="none" strike="noStrike">
                              <a:effectLst/>
                            </a:rPr>
                            <a:t>-2.39357</a:t>
                          </a:r>
                          <a:endParaRPr lang="hr-H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0.00834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新細明體" charset="-120"/>
                            </a:rPr>
                            <a:t>-2</a:t>
                          </a:r>
                          <a:endParaRPr lang="is-I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0.06713846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615.7521601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 dirty="0">
                              <a:effectLst/>
                            </a:rPr>
                            <a:t>41.34065213</a:t>
                          </a:r>
                          <a:endParaRPr lang="is-I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0.158623806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800" u="none" strike="noStrike">
                              <a:effectLst/>
                            </a:rPr>
                            <a:t>7.13807126</a:t>
                          </a:r>
                          <a:endParaRPr lang="tr-T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0.002670704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619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-10.5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-1.43614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0.07548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新細明體" charset="-120"/>
                            </a:rPr>
                            <a:t>-1</a:t>
                          </a:r>
                          <a:endParaRPr lang="is-I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 dirty="0">
                              <a:effectLst/>
                            </a:rPr>
                            <a:t>0.24059005</a:t>
                          </a:r>
                          <a:endParaRPr lang="is-I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i-FI" sz="1800" u="none" strike="noStrike">
                              <a:effectLst/>
                            </a:rPr>
                            <a:t>307.8760801</a:t>
                          </a:r>
                          <a:endParaRPr lang="fi-FI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74.07192186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0.284213469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12.7896061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0.250413497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619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800" u="none" strike="noStrike">
                              <a:effectLst/>
                            </a:rPr>
                            <a:t>-3.5</a:t>
                          </a:r>
                          <a:endParaRPr lang="hr-H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i-FI" sz="1800" u="none" strike="noStrike">
                              <a:effectLst/>
                            </a:rPr>
                            <a:t>-0.47871</a:t>
                          </a:r>
                          <a:endParaRPr lang="fi-FI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800" u="none" strike="noStrike">
                              <a:effectLst/>
                            </a:rPr>
                            <a:t>0.31607</a:t>
                          </a:r>
                          <a:endParaRPr lang="hr-H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新細明體" charset="-120"/>
                            </a:rPr>
                            <a:t>0</a:t>
                          </a:r>
                          <a:endParaRPr lang="hr-H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0.36785758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800" u="none" strike="noStrike">
                              <a:effectLst/>
                            </a:rPr>
                            <a:t>38.48451001</a:t>
                          </a:r>
                          <a:endParaRPr lang="hr-H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800" u="none" strike="noStrike">
                              <a:effectLst/>
                            </a:rPr>
                            <a:t>14.15681864</a:t>
                          </a:r>
                          <a:endParaRPr lang="hr-H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>
                              <a:effectLst/>
                            </a:rPr>
                            <a:t>0.054319618</a:t>
                          </a:r>
                          <a:endParaRPr lang="pt-B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800" u="none" strike="noStrike">
                              <a:effectLst/>
                            </a:rPr>
                            <a:t>2.44438283</a:t>
                          </a:r>
                          <a:endParaRPr lang="hr-H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800" u="none" strike="noStrike">
                              <a:effectLst/>
                            </a:rPr>
                            <a:t>8.490342655</a:t>
                          </a:r>
                          <a:endParaRPr lang="hr-H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619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800" u="none" strike="noStrike">
                              <a:effectLst/>
                            </a:rPr>
                            <a:t>3.5</a:t>
                          </a:r>
                          <a:endParaRPr lang="hr-H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i-FI" sz="1800" u="none" strike="noStrike">
                              <a:effectLst/>
                            </a:rPr>
                            <a:t>0.47871</a:t>
                          </a:r>
                          <a:endParaRPr lang="fi-FI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800" u="none" strike="noStrike">
                              <a:effectLst/>
                            </a:rPr>
                            <a:t>0.68393</a:t>
                          </a:r>
                          <a:endParaRPr lang="it-IT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新細明體" charset="-120"/>
                            </a:rPr>
                            <a:t>1</a:t>
                          </a:r>
                          <a:endParaRPr lang="it-IT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0.24059005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i-FI" sz="1800" u="none" strike="noStrike" dirty="0">
                              <a:effectLst/>
                            </a:rPr>
                            <a:t>307.8760801</a:t>
                          </a:r>
                          <a:endParaRPr lang="fi-FI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74.07192186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0.284213469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12.7896061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0.250413497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619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10.5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1.43614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0.92452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新細明體" charset="-120"/>
                            </a:rPr>
                            <a:t>2</a:t>
                          </a:r>
                          <a:endParaRPr lang="is-I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 dirty="0">
                              <a:effectLst/>
                            </a:rPr>
                            <a:t>0.06713846</a:t>
                          </a:r>
                          <a:endParaRPr lang="is-I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615.7521601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41.34065213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 dirty="0">
                              <a:effectLst/>
                            </a:rPr>
                            <a:t>0.158623806</a:t>
                          </a:r>
                          <a:endParaRPr lang="is-I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800" u="none" strike="noStrike">
                              <a:effectLst/>
                            </a:rPr>
                            <a:t>7.13807126</a:t>
                          </a:r>
                          <a:endParaRPr lang="tr-T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0.002670704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619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17.5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800" u="none" strike="noStrike">
                              <a:effectLst/>
                            </a:rPr>
                            <a:t>2.39357</a:t>
                          </a:r>
                          <a:endParaRPr lang="hr-H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0.99166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新細明體" charset="-120"/>
                            </a:rPr>
                            <a:t>3</a:t>
                          </a:r>
                          <a:endParaRPr lang="nb-NO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0.00794009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923.6282402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7.333691665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0.028139326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1.266269664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>
                              <a:effectLst/>
                            </a:rPr>
                            <a:t>0.055990865</a:t>
                          </a:r>
                          <a:endParaRPr lang="is-I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619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800" u="none" strike="noStrike">
                              <a:effectLst/>
                            </a:rPr>
                            <a:t>24.5</a:t>
                          </a:r>
                          <a:endParaRPr lang="hr-H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800" u="none" strike="noStrike">
                              <a:effectLst/>
                            </a:rPr>
                            <a:t>3.35099</a:t>
                          </a:r>
                          <a:endParaRPr lang="hr-H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0.99960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新細明體" charset="-120"/>
                            </a:rPr>
                            <a:t>4</a:t>
                          </a:r>
                          <a:endParaRPr lang="nb-NO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800" u="none" strike="noStrike" dirty="0">
                              <a:effectLst/>
                            </a:rPr>
                            <a:t>0.00039439</a:t>
                          </a:r>
                          <a:endParaRPr lang="it-IT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 dirty="0">
                              <a:effectLst/>
                            </a:rPr>
                            <a:t>1231.50432</a:t>
                          </a:r>
                          <a:endParaRPr lang="is-I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 dirty="0">
                              <a:effectLst/>
                            </a:rPr>
                            <a:t>0.485690264</a:t>
                          </a:r>
                          <a:endParaRPr lang="is-I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 dirty="0">
                              <a:effectLst/>
                            </a:rPr>
                            <a:t>0.00186359</a:t>
                          </a:r>
                          <a:endParaRPr lang="nb-NO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 dirty="0">
                              <a:effectLst/>
                            </a:rPr>
                            <a:t>0.083861563</a:t>
                          </a:r>
                          <a:endParaRPr lang="nb-NO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 dirty="0">
                              <a:effectLst/>
                            </a:rPr>
                            <a:t>0.083861563</a:t>
                          </a:r>
                          <a:endParaRPr lang="nb-NO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619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>
                              <a:effectLst/>
                            </a:rPr>
                            <a:t>31.5</a:t>
                          </a:r>
                          <a:endParaRPr lang="nb-NO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800" u="none" strike="noStrike">
                              <a:effectLst/>
                            </a:rPr>
                            <a:t>4.30842</a:t>
                          </a:r>
                          <a:endParaRPr lang="hr-H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800" u="none" strike="noStrike" dirty="0">
                              <a:effectLst/>
                            </a:rPr>
                            <a:t>0.99999</a:t>
                          </a:r>
                          <a:endParaRPr lang="nb-NO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800" b="1" u="none" strike="noStrike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sum</a:t>
                          </a:r>
                          <a:endParaRPr lang="en-US" sz="1800" b="1" u="none" strike="noStrike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altLang="zh-TW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cs-CZ" sz="18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6196.006111</a:t>
                          </a:r>
                          <a:endParaRPr lang="cs-CZ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260.6207305</a:t>
                          </a:r>
                          <a:endParaRPr lang="is-I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altLang="zh-TW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45</a:t>
                          </a:r>
                          <a:endParaRPr lang="en-US" altLang="zh-TW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8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9.276215913</a:t>
                          </a:r>
                          <a:endParaRPr lang="is-I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新細明體" charset="-12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648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>
                <a:latin typeface="Times" charset="0"/>
              </a:rPr>
              <a:t>Test the Model for Normal Distribution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556932"/>
                <a:ext cx="6386685" cy="3300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H</a:t>
                </a:r>
                <a:r>
                  <a:rPr kumimoji="1" lang="en-US" altLang="zh-TW" sz="2800" baseline="-25000" dirty="0">
                    <a:latin typeface="Cambria Math" charset="0"/>
                    <a:ea typeface="Cambria Math" charset="0"/>
                    <a:cs typeface="Cambria Math" charset="0"/>
                  </a:rPr>
                  <a:t>0</a:t>
                </a:r>
                <a:r>
                  <a:rPr kumimoji="1" lang="en-US" altLang="zh-TW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: </a:t>
                </a:r>
                <a:r>
                  <a:rPr kumimoji="1" lang="en-US" altLang="zh-TW" sz="2800" dirty="0">
                    <a:latin typeface="Cambria Math" charset="0"/>
                    <a:ea typeface="Cambria Math" charset="0"/>
                    <a:cs typeface="Cambria Math" charset="0"/>
                  </a:rPr>
                  <a:t>T</a:t>
                </a:r>
                <a:r>
                  <a:rPr kumimoji="1" lang="en-US" altLang="zh-TW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he model fits normal distribution.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kumimoji="1" lang="en-US" altLang="zh-TW" sz="28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𝜒</m:t>
                            </m:r>
                          </m:e>
                          <m:sup>
                            <m:r>
                              <a:rPr kumimoji="1" lang="en-US" altLang="zh-TW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kumimoji="1" lang="en-US" altLang="zh-TW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0.1</m:t>
                        </m:r>
                      </m:sub>
                    </m:sSub>
                    <m:d>
                      <m:dPr>
                        <m:ctrlPr>
                          <a:rPr kumimoji="1" lang="en-US" altLang="zh-TW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8</m:t>
                        </m:r>
                      </m:e>
                    </m:d>
                    <m:r>
                      <a:rPr kumimoji="1" lang="en-US" altLang="zh-TW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=13.36</m:t>
                    </m:r>
                  </m:oMath>
                </a14:m>
                <a:endParaRPr kumimoji="1" lang="en-US" altLang="zh-TW" sz="2800" dirty="0" smtClean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8</m:t>
                        </m:r>
                      </m:sub>
                    </m:sSub>
                    <m:r>
                      <a:rPr kumimoji="1" lang="en-US" altLang="zh-TW" sz="2800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is-IS" altLang="zh-TW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TW" sz="2800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9</m:t>
                        </m:r>
                      </m:sup>
                      <m:e>
                        <m:f>
                          <m:fPr>
                            <m:ctrlPr>
                              <a:rPr lang="bg-BG" altLang="zh-TW" sz="2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bg-BG" altLang="zh-TW" sz="28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b="0" i="1" dirty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altLang="zh-TW" sz="2800" b="0" i="1" dirty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</a:rPr>
                                  <m:t>𝑌</m:t>
                                </m:r>
                                <m:r>
                                  <a:rPr lang="en-US" altLang="zh-TW" sz="2800" b="0" i="1" dirty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altLang="zh-TW" sz="2800" b="0" i="1" dirty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</a:rPr>
                                  <m:t>𝑛𝑝</m:t>
                                </m:r>
                                <m:r>
                                  <a:rPr lang="en-US" altLang="zh-TW" sz="2800" b="0" i="1" dirty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sz="2800" b="0" i="1" dirty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sz="2800" b="0" i="1" dirty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𝑛𝑝</m:t>
                            </m:r>
                          </m:den>
                        </m:f>
                      </m:e>
                    </m:nary>
                    <m:r>
                      <a:rPr lang="en-US" altLang="zh-TW" sz="2800" i="1" dirty="0">
                        <a:solidFill>
                          <a:srgbClr val="000000"/>
                        </a:solidFill>
                        <a:latin typeface="Cambria Math" charset="0"/>
                      </a:rPr>
                      <m:t>=9.2762</m:t>
                    </m:r>
                  </m:oMath>
                </a14:m>
                <a:endParaRPr lang="en-US" altLang="zh-TW" sz="2800" dirty="0" smtClean="0">
                  <a:solidFill>
                    <a:srgbClr val="000000"/>
                  </a:solidFill>
                </a:endParaRPr>
              </a:p>
              <a:p>
                <a:r>
                  <a:rPr kumimoji="1" lang="en-US" altLang="zh-TW" sz="2800" dirty="0" smtClean="0"/>
                  <a:t>We can’t reject H</a:t>
                </a:r>
                <a:r>
                  <a:rPr kumimoji="1" lang="en-US" altLang="zh-TW" sz="2800" baseline="-25000" dirty="0" smtClean="0"/>
                  <a:t>0.</a:t>
                </a:r>
              </a:p>
              <a:p>
                <a:r>
                  <a:rPr kumimoji="1" lang="en-US" altLang="zh-TW" sz="2800" dirty="0" smtClean="0"/>
                  <a:t>We believe that it’s a normal distribution.</a:t>
                </a:r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556932"/>
                <a:ext cx="6386685" cy="3300968"/>
              </a:xfrm>
              <a:prstGeom prst="rect">
                <a:avLst/>
              </a:prstGeom>
              <a:blipFill rotWithShape="0">
                <a:blip r:embed="rId2"/>
                <a:stretch>
                  <a:fillRect l="-2197" t="-2768" r="-1242" b="-44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03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>
                <a:latin typeface="Times" charset="0"/>
              </a:rPr>
              <a:t>Probability</a:t>
            </a:r>
            <a:r>
              <a:rPr kumimoji="1" lang="zh-TW" altLang="en-US" sz="4400" dirty="0" smtClean="0">
                <a:latin typeface="Times" charset="0"/>
              </a:rPr>
              <a:t> </a:t>
            </a:r>
            <a:r>
              <a:rPr kumimoji="1" lang="en-US" altLang="zh-TW" sz="4400" dirty="0" smtClean="0">
                <a:latin typeface="Times" charset="0"/>
              </a:rPr>
              <a:t>of</a:t>
            </a:r>
            <a:r>
              <a:rPr kumimoji="1" lang="zh-TW" altLang="en-US" sz="4400" dirty="0" smtClean="0">
                <a:latin typeface="Times" charset="0"/>
              </a:rPr>
              <a:t> </a:t>
            </a:r>
            <a:r>
              <a:rPr kumimoji="1" lang="en-US" altLang="zh-TW" sz="4400" dirty="0" smtClean="0">
                <a:latin typeface="Times" charset="0"/>
              </a:rPr>
              <a:t>grids</a:t>
            </a:r>
            <a:r>
              <a:rPr kumimoji="1" lang="zh-TW" altLang="en-US" sz="4400" dirty="0" smtClean="0">
                <a:latin typeface="Times" charset="0"/>
              </a:rPr>
              <a:t> </a:t>
            </a:r>
            <a:r>
              <a:rPr kumimoji="1" lang="en-US" altLang="zh-TW" sz="4400" dirty="0" smtClean="0">
                <a:latin typeface="Times" charset="0"/>
              </a:rPr>
              <a:t>with</a:t>
            </a:r>
            <a:r>
              <a:rPr kumimoji="1" lang="zh-TW" altLang="en-US" sz="4400" dirty="0" smtClean="0">
                <a:latin typeface="Times" charset="0"/>
              </a:rPr>
              <a:t> </a:t>
            </a:r>
            <a:r>
              <a:rPr kumimoji="1" lang="en-US" altLang="zh-TW" sz="4400" dirty="0" smtClean="0">
                <a:latin typeface="Times" charset="0"/>
              </a:rPr>
              <a:t>different</a:t>
            </a:r>
            <a:r>
              <a:rPr kumimoji="1" lang="zh-TW" altLang="en-US" sz="4400" dirty="0" smtClean="0">
                <a:latin typeface="Times" charset="0"/>
              </a:rPr>
              <a:t> </a:t>
            </a:r>
            <a:r>
              <a:rPr kumimoji="1" lang="en-US" altLang="zh-TW" sz="4400" dirty="0" smtClean="0">
                <a:latin typeface="Times" charset="0"/>
              </a:rPr>
              <a:t>d</a:t>
            </a:r>
            <a:endParaRPr kumimoji="1" lang="zh-TW" altLang="en-US" sz="4400" dirty="0">
              <a:latin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8873633"/>
                  </p:ext>
                </p:extLst>
              </p:nvPr>
            </p:nvGraphicFramePr>
            <p:xfrm>
              <a:off x="3017519" y="2584703"/>
              <a:ext cx="6156961" cy="3456429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9005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572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656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9702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2400" b="1" u="none" strike="noStrike" dirty="0">
                              <a:effectLst/>
                            </a:rPr>
                            <a:t>d</a:t>
                          </a:r>
                          <a:endParaRPr lang="en-US" altLang="zh-TW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>
                              <a:effectLst/>
                            </a:rPr>
                            <a:t>Adjusted </a:t>
                          </a:r>
                          <a:r>
                            <a:rPr lang="en-US" sz="2400" b="1" u="none" strike="noStrike" dirty="0" smtClean="0">
                              <a:effectLst/>
                            </a:rPr>
                            <a:t>p(p</a:t>
                          </a:r>
                          <a:r>
                            <a:rPr lang="en-US" altLang="zh-TW" sz="2400" b="1" u="none" strike="noStrike" baseline="0" dirty="0" smtClean="0">
                              <a:effectLst/>
                            </a:rPr>
                            <a:t>’</a:t>
                          </a:r>
                          <a:r>
                            <a:rPr lang="en-US" sz="2400" b="1" u="none" strike="noStrike" dirty="0" smtClean="0">
                              <a:effectLst/>
                            </a:rPr>
                            <a:t>)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2400" b="1" u="none" strike="noStrike" dirty="0">
                              <a:effectLst/>
                            </a:rPr>
                            <a:t>n</a:t>
                          </a:r>
                          <a:endParaRPr lang="en-US" altLang="zh-TW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bg-BG" altLang="zh-TW" sz="18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b="1" i="1" u="none" strike="noStrike" smtClean="0">
                                        <a:effectLst/>
                                        <a:latin typeface="Cambria Math" charset="0"/>
                                      </a:rPr>
                                      <m:t>𝒑</m:t>
                                    </m:r>
                                    <m:r>
                                      <a:rPr lang="en-US" altLang="zh-TW" sz="1800" b="1" i="1" u="none" strike="noStrike" smtClean="0">
                                        <a:effectLst/>
                                        <a:latin typeface="Cambria Math" charset="0"/>
                                      </a:rPr>
                                      <m:t>′</m:t>
                                    </m:r>
                                  </m:num>
                                  <m:den>
                                    <m:r>
                                      <a:rPr lang="en-US" altLang="zh-TW" sz="1800" b="1" i="1" u="none" strike="noStrike" smtClean="0">
                                        <a:effectLst/>
                                        <a:latin typeface="Cambria Math" charset="0"/>
                                      </a:rPr>
                                      <m:t>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84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2400" u="none" strike="noStrike">
                              <a:effectLst/>
                            </a:rPr>
                            <a:t>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2400" u="none" strike="noStrike" dirty="0">
                              <a:effectLst/>
                            </a:rPr>
                            <a:t>0.054314335</a:t>
                          </a:r>
                          <a:endParaRPr lang="is-I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2400" u="none" strike="noStrike" dirty="0">
                              <a:effectLst/>
                            </a:rPr>
                            <a:t>1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2400" u="none" strike="noStrike">
                              <a:effectLst/>
                            </a:rPr>
                            <a:t>0.054314335</a:t>
                          </a:r>
                          <a:endParaRPr lang="is-I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84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2400" u="none" strike="noStrike">
                              <a:effectLst/>
                            </a:rPr>
                            <a:t>1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2400" u="none" strike="noStrike">
                              <a:effectLst/>
                            </a:rPr>
                            <a:t>0.568371647</a:t>
                          </a:r>
                          <a:endParaRPr lang="is-I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2400" u="none" strike="noStrike">
                              <a:effectLst/>
                            </a:rPr>
                            <a:t>6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2400" u="none" strike="noStrike" dirty="0">
                              <a:effectLst/>
                            </a:rPr>
                            <a:t>0.094728608</a:t>
                          </a:r>
                          <a:endParaRPr lang="is-I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84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2400" u="none" strike="noStrike">
                              <a:effectLst/>
                            </a:rPr>
                            <a:t>2</a:t>
                          </a:r>
                          <a:endParaRPr lang="is-I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2400" u="none" strike="noStrike">
                              <a:effectLst/>
                            </a:rPr>
                            <a:t>0.317216753</a:t>
                          </a:r>
                          <a:endParaRPr lang="nb-NO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2400" u="none" strike="noStrike">
                              <a:effectLst/>
                            </a:rPr>
                            <a:t>12</a:t>
                          </a:r>
                          <a:endParaRPr lang="is-I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2400" u="none" strike="noStrike">
                              <a:effectLst/>
                            </a:rPr>
                            <a:t>0.026434729</a:t>
                          </a:r>
                          <a:endParaRPr lang="nb-NO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84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2400" u="none" strike="noStrike">
                              <a:effectLst/>
                            </a:rPr>
                            <a:t>3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2400" u="none" strike="noStrike">
                              <a:effectLst/>
                            </a:rPr>
                            <a:t>0.056273178</a:t>
                          </a:r>
                          <a:endParaRPr lang="is-I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i-FI" sz="2400" u="none" strike="noStrike">
                              <a:effectLst/>
                            </a:rPr>
                            <a:t>18</a:t>
                          </a:r>
                          <a:endParaRPr lang="fi-FI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2400" u="none" strike="noStrike">
                              <a:effectLst/>
                            </a:rPr>
                            <a:t>0.003126288</a:t>
                          </a:r>
                          <a:endParaRPr lang="is-I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84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2400" u="none" strike="noStrike">
                              <a:effectLst/>
                            </a:rPr>
                            <a:t>4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2400" u="none" strike="noStrike">
                              <a:effectLst/>
                            </a:rPr>
                            <a:t>0.003726818</a:t>
                          </a:r>
                          <a:endParaRPr lang="is-I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2400" u="none" strike="noStrike">
                              <a:effectLst/>
                            </a:rPr>
                            <a:t>24</a:t>
                          </a:r>
                          <a:endParaRPr lang="is-I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2400" u="none" strike="noStrike">
                              <a:effectLst/>
                            </a:rPr>
                            <a:t>0.000155284</a:t>
                          </a:r>
                          <a:endParaRPr lang="nb-NO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084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2400" u="none" strike="noStrike">
                              <a:effectLst/>
                            </a:rPr>
                            <a:t>5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2400" u="none" strike="noStrike">
                              <a:effectLst/>
                            </a:rPr>
                            <a:t>9.62846E-05</a:t>
                          </a:r>
                          <a:endParaRPr lang="nb-NO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2400" u="none" strike="noStrike">
                              <a:effectLst/>
                            </a:rPr>
                            <a:t>30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2400" u="none" strike="noStrike">
                              <a:effectLst/>
                            </a:rPr>
                            <a:t>3.20949E-06</a:t>
                          </a:r>
                          <a:endParaRPr lang="hr-HR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084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2400" u="none" strike="noStrike">
                              <a:effectLst/>
                            </a:rPr>
                            <a:t>6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2400" u="none" strike="noStrike" dirty="0">
                              <a:effectLst/>
                            </a:rPr>
                            <a:t>9.85521E-07</a:t>
                          </a:r>
                          <a:endParaRPr lang="nb-NO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cs-CZ" sz="2400" u="none" strike="noStrike" dirty="0">
                              <a:effectLst/>
                            </a:rPr>
                            <a:t>36</a:t>
                          </a:r>
                          <a:endParaRPr lang="cs-CZ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2400" u="none" strike="noStrike" dirty="0">
                              <a:effectLst/>
                            </a:rPr>
                            <a:t>2.73756E-08</a:t>
                          </a:r>
                          <a:endParaRPr lang="nb-NO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8873633"/>
                  </p:ext>
                </p:extLst>
              </p:nvPr>
            </p:nvGraphicFramePr>
            <p:xfrm>
              <a:off x="3017519" y="2584703"/>
              <a:ext cx="6156961" cy="3456429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900524"/>
                    <a:gridCol w="2257205"/>
                    <a:gridCol w="865632"/>
                    <a:gridCol w="2133600"/>
                  </a:tblGrid>
                  <a:tr h="59702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2400" b="1" u="none" strike="noStrike" dirty="0">
                              <a:effectLst/>
                            </a:rPr>
                            <a:t>d</a:t>
                          </a:r>
                          <a:endParaRPr lang="en-US" altLang="zh-TW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>
                              <a:effectLst/>
                            </a:rPr>
                            <a:t>Adjusted </a:t>
                          </a:r>
                          <a:r>
                            <a:rPr lang="en-US" sz="2400" b="1" u="none" strike="noStrike" dirty="0" smtClean="0">
                              <a:effectLst/>
                            </a:rPr>
                            <a:t>p(p</a:t>
                          </a:r>
                          <a:r>
                            <a:rPr lang="en-US" altLang="zh-TW" sz="2400" b="1" u="none" strike="noStrike" baseline="0" dirty="0" smtClean="0">
                              <a:effectLst/>
                            </a:rPr>
                            <a:t>’</a:t>
                          </a:r>
                          <a:r>
                            <a:rPr lang="en-US" sz="2400" b="1" u="none" strike="noStrike" dirty="0" smtClean="0">
                              <a:effectLst/>
                            </a:rPr>
                            <a:t>)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2400" b="1" u="none" strike="noStrike" dirty="0">
                              <a:effectLst/>
                            </a:rPr>
                            <a:t>n</a:t>
                          </a:r>
                          <a:endParaRPr lang="en-US" altLang="zh-TW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89143" t="-1020" r="-857" b="-508163"/>
                          </a:stretch>
                        </a:blipFill>
                      </a:tcPr>
                    </a:tc>
                  </a:tr>
                  <a:tr h="4084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2400" u="none" strike="noStrike">
                              <a:effectLst/>
                            </a:rPr>
                            <a:t>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2400" u="none" strike="noStrike" dirty="0">
                              <a:effectLst/>
                            </a:rPr>
                            <a:t>0.054314335</a:t>
                          </a:r>
                          <a:endParaRPr lang="is-I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2400" u="none" strike="noStrike" dirty="0">
                              <a:effectLst/>
                            </a:rPr>
                            <a:t>1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2400" u="none" strike="noStrike">
                              <a:effectLst/>
                            </a:rPr>
                            <a:t>0.054314335</a:t>
                          </a:r>
                          <a:endParaRPr lang="is-I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084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2400" u="none" strike="noStrike">
                              <a:effectLst/>
                            </a:rPr>
                            <a:t>1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2400" u="none" strike="noStrike">
                              <a:effectLst/>
                            </a:rPr>
                            <a:t>0.568371647</a:t>
                          </a:r>
                          <a:endParaRPr lang="is-I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2400" u="none" strike="noStrike">
                              <a:effectLst/>
                            </a:rPr>
                            <a:t>6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2400" u="none" strike="noStrike" dirty="0">
                              <a:effectLst/>
                            </a:rPr>
                            <a:t>0.094728608</a:t>
                          </a:r>
                          <a:endParaRPr lang="is-I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084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2400" u="none" strike="noStrike">
                              <a:effectLst/>
                            </a:rPr>
                            <a:t>2</a:t>
                          </a:r>
                          <a:endParaRPr lang="is-I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2400" u="none" strike="noStrike">
                              <a:effectLst/>
                            </a:rPr>
                            <a:t>0.317216753</a:t>
                          </a:r>
                          <a:endParaRPr lang="nb-NO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2400" u="none" strike="noStrike">
                              <a:effectLst/>
                            </a:rPr>
                            <a:t>12</a:t>
                          </a:r>
                          <a:endParaRPr lang="is-I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2400" u="none" strike="noStrike">
                              <a:effectLst/>
                            </a:rPr>
                            <a:t>0.026434729</a:t>
                          </a:r>
                          <a:endParaRPr lang="nb-NO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084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2400" u="none" strike="noStrike">
                              <a:effectLst/>
                            </a:rPr>
                            <a:t>3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2400" u="none" strike="noStrike">
                              <a:effectLst/>
                            </a:rPr>
                            <a:t>0.056273178</a:t>
                          </a:r>
                          <a:endParaRPr lang="is-I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i-FI" sz="2400" u="none" strike="noStrike">
                              <a:effectLst/>
                            </a:rPr>
                            <a:t>18</a:t>
                          </a:r>
                          <a:endParaRPr lang="fi-FI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2400" u="none" strike="noStrike">
                              <a:effectLst/>
                            </a:rPr>
                            <a:t>0.003126288</a:t>
                          </a:r>
                          <a:endParaRPr lang="is-I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084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2400" u="none" strike="noStrike">
                              <a:effectLst/>
                            </a:rPr>
                            <a:t>4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2400" u="none" strike="noStrike">
                              <a:effectLst/>
                            </a:rPr>
                            <a:t>0.003726818</a:t>
                          </a:r>
                          <a:endParaRPr lang="is-I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2400" u="none" strike="noStrike">
                              <a:effectLst/>
                            </a:rPr>
                            <a:t>24</a:t>
                          </a:r>
                          <a:endParaRPr lang="is-I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2400" u="none" strike="noStrike">
                              <a:effectLst/>
                            </a:rPr>
                            <a:t>0.000155284</a:t>
                          </a:r>
                          <a:endParaRPr lang="nb-NO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084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2400" u="none" strike="noStrike">
                              <a:effectLst/>
                            </a:rPr>
                            <a:t>5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2400" u="none" strike="noStrike">
                              <a:effectLst/>
                            </a:rPr>
                            <a:t>9.62846E-05</a:t>
                          </a:r>
                          <a:endParaRPr lang="nb-NO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2400" u="none" strike="noStrike">
                              <a:effectLst/>
                            </a:rPr>
                            <a:t>30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2400" u="none" strike="noStrike">
                              <a:effectLst/>
                            </a:rPr>
                            <a:t>3.20949E-06</a:t>
                          </a:r>
                          <a:endParaRPr lang="hr-HR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084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2400" u="none" strike="noStrike">
                              <a:effectLst/>
                            </a:rPr>
                            <a:t>6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2400" u="none" strike="noStrike" dirty="0">
                              <a:effectLst/>
                            </a:rPr>
                            <a:t>9.85521E-07</a:t>
                          </a:r>
                          <a:endParaRPr lang="nb-NO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cs-CZ" sz="2400" u="none" strike="noStrike" dirty="0">
                              <a:effectLst/>
                            </a:rPr>
                            <a:t>36</a:t>
                          </a:r>
                          <a:endParaRPr lang="cs-CZ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2400" u="none" strike="noStrike" dirty="0">
                              <a:effectLst/>
                            </a:rPr>
                            <a:t>2.73756E-08</a:t>
                          </a:r>
                          <a:endParaRPr lang="nb-NO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89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" charset="0"/>
              </a:rPr>
              <a:t>Strategies</a:t>
            </a:r>
            <a:endParaRPr kumimoji="1" lang="zh-TW" altLang="en-US" dirty="0">
              <a:latin typeface="Times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TW" dirty="0" smtClean="0"/>
              <a:t>Given a certain board, the optimal strategy is to</a:t>
            </a:r>
          </a:p>
          <a:p>
            <a:pPr lvl="1">
              <a:buFont typeface="Wingdings" charset="2"/>
              <a:buChar char="n"/>
            </a:pP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optimize player’s score.</a:t>
            </a:r>
          </a:p>
          <a:p>
            <a:pPr lvl="1">
              <a:buFont typeface="Wingdings" charset="2"/>
              <a:buChar char="n"/>
            </a:pP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optimize score difference between player and opponent.</a:t>
            </a:r>
          </a:p>
          <a:p>
            <a:pPr lvl="2"/>
            <a:endParaRPr kumimoji="1" lang="en-US" altLang="zh-TW" dirty="0"/>
          </a:p>
          <a:p>
            <a:pPr lvl="1">
              <a:buFont typeface="Wingdings" charset="2"/>
              <a:buChar char="u"/>
            </a:pP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considering future conditions (consider opponent’s target grid.)</a:t>
            </a:r>
          </a:p>
          <a:p>
            <a:pPr lvl="1">
              <a:buFont typeface="Wingdings" charset="2"/>
              <a:buChar char="u"/>
            </a:pP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without consideration of future conditions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>
                <a:latin typeface="+mj-lt"/>
              </a:rPr>
              <a:t>Board</a:t>
            </a:r>
            <a:endParaRPr kumimoji="1" lang="zh-TW" altLang="en-US" b="1" dirty="0">
              <a:latin typeface="+mj-lt"/>
            </a:endParaRPr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33" y="1403798"/>
            <a:ext cx="4378741" cy="4752282"/>
          </a:xfrm>
          <a:prstGeom prst="rect">
            <a:avLst/>
          </a:prstGeom>
        </p:spPr>
      </p:pic>
      <p:sp>
        <p:nvSpPr>
          <p:cNvPr id="48" name="向右箭號 47"/>
          <p:cNvSpPr/>
          <p:nvPr/>
        </p:nvSpPr>
        <p:spPr>
          <a:xfrm>
            <a:off x="5837696" y="3468798"/>
            <a:ext cx="778934" cy="643467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50" name="群組 49"/>
          <p:cNvGrpSpPr/>
          <p:nvPr/>
        </p:nvGrpSpPr>
        <p:grpSpPr>
          <a:xfrm>
            <a:off x="6852452" y="1551419"/>
            <a:ext cx="4237130" cy="4457039"/>
            <a:chOff x="2162207" y="1848809"/>
            <a:chExt cx="4152743" cy="4368270"/>
          </a:xfrm>
        </p:grpSpPr>
        <p:cxnSp>
          <p:nvCxnSpPr>
            <p:cNvPr id="51" name="直線接點 50"/>
            <p:cNvCxnSpPr/>
            <p:nvPr/>
          </p:nvCxnSpPr>
          <p:spPr>
            <a:xfrm flipV="1">
              <a:off x="4450700" y="5164852"/>
              <a:ext cx="1716372" cy="9341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370585" y="5164852"/>
              <a:ext cx="1867994" cy="10522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V="1">
              <a:off x="2370585" y="1926139"/>
              <a:ext cx="1716372" cy="9341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stCxn id="53" idx="0"/>
              <a:endCxn id="65" idx="0"/>
            </p:cNvCxnSpPr>
            <p:nvPr/>
          </p:nvCxnSpPr>
          <p:spPr>
            <a:xfrm>
              <a:off x="4238579" y="1848809"/>
              <a:ext cx="1716372" cy="9330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6230313" y="3185324"/>
              <a:ext cx="13807" cy="1654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216039" y="3177860"/>
              <a:ext cx="13807" cy="1654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準備 56"/>
            <p:cNvSpPr>
              <a:spLocks noChangeAspect="1"/>
            </p:cNvSpPr>
            <p:nvPr/>
          </p:nvSpPr>
          <p:spPr>
            <a:xfrm>
              <a:off x="3878579" y="1848810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8" name="準備 57"/>
            <p:cNvSpPr>
              <a:spLocks noChangeAspect="1"/>
            </p:cNvSpPr>
            <p:nvPr/>
          </p:nvSpPr>
          <p:spPr>
            <a:xfrm>
              <a:off x="4450702" y="2158790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9" name="準備 58"/>
            <p:cNvSpPr>
              <a:spLocks noChangeAspect="1"/>
            </p:cNvSpPr>
            <p:nvPr/>
          </p:nvSpPr>
          <p:spPr>
            <a:xfrm>
              <a:off x="2734331" y="3098318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0" name="準備 59"/>
            <p:cNvSpPr>
              <a:spLocks noChangeAspect="1"/>
            </p:cNvSpPr>
            <p:nvPr/>
          </p:nvSpPr>
          <p:spPr>
            <a:xfrm>
              <a:off x="3306455" y="2157973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1" name="準備 60"/>
            <p:cNvSpPr>
              <a:spLocks noChangeAspect="1"/>
            </p:cNvSpPr>
            <p:nvPr/>
          </p:nvSpPr>
          <p:spPr>
            <a:xfrm>
              <a:off x="2734331" y="2471609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2" name="準備 61"/>
            <p:cNvSpPr>
              <a:spLocks noChangeAspect="1"/>
            </p:cNvSpPr>
            <p:nvPr/>
          </p:nvSpPr>
          <p:spPr>
            <a:xfrm>
              <a:off x="3306455" y="2781589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3" name="準備 62"/>
            <p:cNvSpPr>
              <a:spLocks noChangeAspect="1"/>
            </p:cNvSpPr>
            <p:nvPr/>
          </p:nvSpPr>
          <p:spPr>
            <a:xfrm>
              <a:off x="4450702" y="2781589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4" name="準備 63"/>
            <p:cNvSpPr>
              <a:spLocks noChangeAspect="1"/>
            </p:cNvSpPr>
            <p:nvPr/>
          </p:nvSpPr>
          <p:spPr>
            <a:xfrm>
              <a:off x="3878579" y="309888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5" name="準備 64"/>
            <p:cNvSpPr>
              <a:spLocks noChangeAspect="1"/>
            </p:cNvSpPr>
            <p:nvPr/>
          </p:nvSpPr>
          <p:spPr>
            <a:xfrm>
              <a:off x="5022826" y="309888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6" name="準備 65"/>
            <p:cNvSpPr>
              <a:spLocks noChangeAspect="1"/>
            </p:cNvSpPr>
            <p:nvPr/>
          </p:nvSpPr>
          <p:spPr>
            <a:xfrm>
              <a:off x="2162207" y="2783008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7" name="準備 66"/>
            <p:cNvSpPr>
              <a:spLocks noChangeAspect="1"/>
            </p:cNvSpPr>
            <p:nvPr/>
          </p:nvSpPr>
          <p:spPr>
            <a:xfrm>
              <a:off x="5594950" y="278187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8" name="準備 67"/>
            <p:cNvSpPr>
              <a:spLocks noChangeAspect="1"/>
            </p:cNvSpPr>
            <p:nvPr/>
          </p:nvSpPr>
          <p:spPr>
            <a:xfrm>
              <a:off x="3878579" y="2464298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9" name="準備 68"/>
            <p:cNvSpPr>
              <a:spLocks noChangeAspect="1"/>
            </p:cNvSpPr>
            <p:nvPr/>
          </p:nvSpPr>
          <p:spPr>
            <a:xfrm>
              <a:off x="2734331" y="3720553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0" name="準備 69"/>
            <p:cNvSpPr>
              <a:spLocks noChangeAspect="1"/>
            </p:cNvSpPr>
            <p:nvPr/>
          </p:nvSpPr>
          <p:spPr>
            <a:xfrm>
              <a:off x="3306455" y="3403825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1" name="準備 70"/>
            <p:cNvSpPr>
              <a:spLocks noChangeAspect="1"/>
            </p:cNvSpPr>
            <p:nvPr/>
          </p:nvSpPr>
          <p:spPr>
            <a:xfrm>
              <a:off x="4450702" y="3403825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2" name="準備 71"/>
            <p:cNvSpPr>
              <a:spLocks noChangeAspect="1"/>
            </p:cNvSpPr>
            <p:nvPr/>
          </p:nvSpPr>
          <p:spPr>
            <a:xfrm>
              <a:off x="3878579" y="3721117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3" name="準備 72"/>
            <p:cNvSpPr>
              <a:spLocks noChangeAspect="1"/>
            </p:cNvSpPr>
            <p:nvPr/>
          </p:nvSpPr>
          <p:spPr>
            <a:xfrm>
              <a:off x="5022826" y="3721117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4" name="準備 73"/>
            <p:cNvSpPr>
              <a:spLocks noChangeAspect="1"/>
            </p:cNvSpPr>
            <p:nvPr/>
          </p:nvSpPr>
          <p:spPr>
            <a:xfrm>
              <a:off x="2162207" y="3405244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5" name="準備 74"/>
            <p:cNvSpPr>
              <a:spLocks noChangeAspect="1"/>
            </p:cNvSpPr>
            <p:nvPr/>
          </p:nvSpPr>
          <p:spPr>
            <a:xfrm>
              <a:off x="5594950" y="3404107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6" name="準備 75"/>
            <p:cNvSpPr>
              <a:spLocks noChangeAspect="1"/>
            </p:cNvSpPr>
            <p:nvPr/>
          </p:nvSpPr>
          <p:spPr>
            <a:xfrm>
              <a:off x="2734331" y="4344771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7" name="準備 76"/>
            <p:cNvSpPr>
              <a:spLocks noChangeAspect="1"/>
            </p:cNvSpPr>
            <p:nvPr/>
          </p:nvSpPr>
          <p:spPr>
            <a:xfrm>
              <a:off x="3306455" y="4028044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8" name="準備 77"/>
            <p:cNvSpPr>
              <a:spLocks noChangeAspect="1"/>
            </p:cNvSpPr>
            <p:nvPr/>
          </p:nvSpPr>
          <p:spPr>
            <a:xfrm>
              <a:off x="4450702" y="4028044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9" name="準備 78"/>
            <p:cNvSpPr>
              <a:spLocks noChangeAspect="1"/>
            </p:cNvSpPr>
            <p:nvPr/>
          </p:nvSpPr>
          <p:spPr>
            <a:xfrm>
              <a:off x="3878579" y="4345335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0" name="準備 79"/>
            <p:cNvSpPr>
              <a:spLocks noChangeAspect="1"/>
            </p:cNvSpPr>
            <p:nvPr/>
          </p:nvSpPr>
          <p:spPr>
            <a:xfrm>
              <a:off x="5022826" y="4345335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1" name="準備 80"/>
            <p:cNvSpPr>
              <a:spLocks noChangeAspect="1"/>
            </p:cNvSpPr>
            <p:nvPr/>
          </p:nvSpPr>
          <p:spPr>
            <a:xfrm>
              <a:off x="2162207" y="4029463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2" name="準備 81"/>
            <p:cNvSpPr>
              <a:spLocks noChangeAspect="1"/>
            </p:cNvSpPr>
            <p:nvPr/>
          </p:nvSpPr>
          <p:spPr>
            <a:xfrm>
              <a:off x="5594950" y="4028326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3" name="準備 82"/>
            <p:cNvSpPr>
              <a:spLocks noChangeAspect="1"/>
            </p:cNvSpPr>
            <p:nvPr/>
          </p:nvSpPr>
          <p:spPr>
            <a:xfrm>
              <a:off x="2734331" y="4965024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4" name="準備 83"/>
            <p:cNvSpPr>
              <a:spLocks noChangeAspect="1"/>
            </p:cNvSpPr>
            <p:nvPr/>
          </p:nvSpPr>
          <p:spPr>
            <a:xfrm>
              <a:off x="3306455" y="4648296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5" name="準備 84"/>
            <p:cNvSpPr>
              <a:spLocks noChangeAspect="1"/>
            </p:cNvSpPr>
            <p:nvPr/>
          </p:nvSpPr>
          <p:spPr>
            <a:xfrm>
              <a:off x="4450702" y="4648296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6" name="準備 85"/>
            <p:cNvSpPr>
              <a:spLocks noChangeAspect="1"/>
            </p:cNvSpPr>
            <p:nvPr/>
          </p:nvSpPr>
          <p:spPr>
            <a:xfrm>
              <a:off x="3878579" y="4965588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7" name="準備 86"/>
            <p:cNvSpPr>
              <a:spLocks noChangeAspect="1"/>
            </p:cNvSpPr>
            <p:nvPr/>
          </p:nvSpPr>
          <p:spPr>
            <a:xfrm>
              <a:off x="5022826" y="4965588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8" name="準備 87"/>
            <p:cNvSpPr>
              <a:spLocks noChangeAspect="1"/>
            </p:cNvSpPr>
            <p:nvPr/>
          </p:nvSpPr>
          <p:spPr>
            <a:xfrm>
              <a:off x="2162207" y="4649716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9" name="準備 88"/>
            <p:cNvSpPr>
              <a:spLocks noChangeAspect="1"/>
            </p:cNvSpPr>
            <p:nvPr/>
          </p:nvSpPr>
          <p:spPr>
            <a:xfrm>
              <a:off x="5594950" y="4648578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0" name="準備 89"/>
            <p:cNvSpPr>
              <a:spLocks noChangeAspect="1"/>
            </p:cNvSpPr>
            <p:nvPr/>
          </p:nvSpPr>
          <p:spPr>
            <a:xfrm rot="10800000">
              <a:off x="4450702" y="5276988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1" name="準備 90"/>
            <p:cNvSpPr>
              <a:spLocks noChangeAspect="1"/>
            </p:cNvSpPr>
            <p:nvPr/>
          </p:nvSpPr>
          <p:spPr>
            <a:xfrm rot="10800000">
              <a:off x="3306455" y="5276988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2" name="準備 91"/>
            <p:cNvSpPr>
              <a:spLocks noChangeAspect="1"/>
            </p:cNvSpPr>
            <p:nvPr/>
          </p:nvSpPr>
          <p:spPr>
            <a:xfrm rot="10800000">
              <a:off x="3878579" y="5594279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3" name="準備 92"/>
            <p:cNvSpPr>
              <a:spLocks noChangeAspect="1"/>
            </p:cNvSpPr>
            <p:nvPr/>
          </p:nvSpPr>
          <p:spPr>
            <a:xfrm>
              <a:off x="5022827" y="246827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49" name="文字方塊 48"/>
          <p:cNvSpPr txBox="1"/>
          <p:nvPr/>
        </p:nvSpPr>
        <p:spPr>
          <a:xfrm>
            <a:off x="7861167" y="6456518"/>
            <a:ext cx="375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Times" charset="0"/>
                <a:ea typeface="Times" charset="0"/>
                <a:cs typeface="Times" charset="0"/>
              </a:rPr>
              <a:t>Game Design Credit: OT</a:t>
            </a:r>
            <a:r>
              <a:rPr kumimoji="1" lang="zh-TW" alt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TW" dirty="0">
                <a:latin typeface="Times" charset="0"/>
                <a:ea typeface="Times" charset="0"/>
                <a:cs typeface="Times" charset="0"/>
              </a:rPr>
              <a:t>B04 </a:t>
            </a:r>
            <a:r>
              <a:rPr kumimoji="1" lang="zh-TW" altLang="en-US" dirty="0" smtClean="0">
                <a:latin typeface="Times" charset="0"/>
                <a:ea typeface="Times" charset="0"/>
                <a:cs typeface="Times" charset="0"/>
              </a:rPr>
              <a:t>蔡心瑜</a:t>
            </a:r>
            <a:endParaRPr kumimoji="1" lang="zh-TW" alt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084634"/>
              </p:ext>
            </p:extLst>
          </p:nvPr>
        </p:nvGraphicFramePr>
        <p:xfrm>
          <a:off x="1212331" y="1566652"/>
          <a:ext cx="9767338" cy="37246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7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8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3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7176">
                <a:tc>
                  <a:txBody>
                    <a:bodyPr/>
                    <a:lstStyle/>
                    <a:p>
                      <a:pPr algn="ctr"/>
                      <a:endParaRPr lang="zh-TW" altLang="en-US" sz="2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Player</a:t>
                      </a:r>
                      <a:endParaRPr lang="zh-TW" altLang="en-US" sz="2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dist"/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Opponent</a:t>
                      </a:r>
                      <a:endParaRPr lang="zh-TW" altLang="en-US" sz="2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Consider</a:t>
                      </a:r>
                      <a:r>
                        <a:rPr lang="zh-TW" altLang="en-US" sz="2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TW" sz="2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future</a:t>
                      </a:r>
                      <a:endParaRPr lang="zh-TW" altLang="en-US" sz="2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Optimization</a:t>
                      </a:r>
                      <a:endParaRPr lang="zh-TW" altLang="en-US" sz="2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Consider</a:t>
                      </a:r>
                      <a:r>
                        <a:rPr lang="zh-TW" altLang="en-US" sz="2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TW" sz="2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future</a:t>
                      </a:r>
                      <a:endParaRPr lang="zh-TW" altLang="en-US" sz="2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Optimization</a:t>
                      </a:r>
                      <a:endParaRPr lang="zh-TW" altLang="en-US" sz="280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  <a:endParaRPr lang="zh-TW" altLang="en-US" sz="2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Yes</a:t>
                      </a:r>
                      <a:endParaRPr lang="zh-TW" altLang="en-US" sz="2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Difference</a:t>
                      </a:r>
                      <a:endParaRPr lang="zh-TW" altLang="en-US" sz="280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No</a:t>
                      </a:r>
                      <a:endParaRPr lang="zh-TW" altLang="en-US" sz="2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Own</a:t>
                      </a:r>
                      <a:r>
                        <a:rPr lang="zh-TW" altLang="en-US" sz="2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TW" sz="2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score</a:t>
                      </a:r>
                      <a:endParaRPr lang="zh-TW" altLang="en-US" sz="2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2</a:t>
                      </a:r>
                      <a:endParaRPr lang="zh-TW" altLang="en-US" sz="2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Yes</a:t>
                      </a:r>
                      <a:endParaRPr lang="zh-TW" altLang="en-US" sz="2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Difference</a:t>
                      </a:r>
                      <a:endParaRPr lang="zh-TW" altLang="en-US" sz="280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No</a:t>
                      </a:r>
                      <a:endParaRPr lang="zh-TW" altLang="en-US" sz="2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Difference</a:t>
                      </a:r>
                      <a:endParaRPr lang="zh-TW" altLang="en-US" sz="280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3</a:t>
                      </a:r>
                      <a:endParaRPr lang="zh-TW" altLang="en-US" sz="2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No</a:t>
                      </a:r>
                      <a:endParaRPr lang="zh-TW" altLang="en-US" sz="2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Own</a:t>
                      </a:r>
                      <a:r>
                        <a:rPr lang="zh-TW" altLang="en-US" sz="2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TW" sz="2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score</a:t>
                      </a:r>
                      <a:endParaRPr lang="zh-TW" altLang="en-US" sz="280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X</a:t>
                      </a:r>
                      <a:endParaRPr lang="zh-TW" altLang="en-US" sz="2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X</a:t>
                      </a:r>
                      <a:endParaRPr lang="zh-TW" altLang="en-US" sz="2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4</a:t>
                      </a:r>
                      <a:endParaRPr lang="zh-TW" altLang="en-US" sz="2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No</a:t>
                      </a:r>
                      <a:endParaRPr lang="zh-TW" altLang="en-US" sz="2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Difference</a:t>
                      </a:r>
                      <a:endParaRPr lang="zh-TW" altLang="en-US" sz="280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X</a:t>
                      </a:r>
                      <a:endParaRPr lang="zh-TW" altLang="en-US" sz="2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X</a:t>
                      </a:r>
                      <a:endParaRPr lang="zh-TW" altLang="en-US" sz="2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4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590798" y="1238355"/>
            <a:ext cx="4237130" cy="4457039"/>
            <a:chOff x="2162207" y="1848809"/>
            <a:chExt cx="4152743" cy="4368270"/>
          </a:xfrm>
        </p:grpSpPr>
        <p:cxnSp>
          <p:nvCxnSpPr>
            <p:cNvPr id="3" name="直線接點 2"/>
            <p:cNvCxnSpPr/>
            <p:nvPr/>
          </p:nvCxnSpPr>
          <p:spPr>
            <a:xfrm flipV="1">
              <a:off x="4450700" y="5164852"/>
              <a:ext cx="1716372" cy="9341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/>
            <p:cNvCxnSpPr/>
            <p:nvPr/>
          </p:nvCxnSpPr>
          <p:spPr>
            <a:xfrm>
              <a:off x="2370585" y="5164852"/>
              <a:ext cx="1867994" cy="10522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/>
            <p:cNvCxnSpPr/>
            <p:nvPr/>
          </p:nvCxnSpPr>
          <p:spPr>
            <a:xfrm flipV="1">
              <a:off x="2370585" y="1926139"/>
              <a:ext cx="1716372" cy="9341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>
              <a:stCxn id="5" idx="0"/>
              <a:endCxn id="17" idx="0"/>
            </p:cNvCxnSpPr>
            <p:nvPr/>
          </p:nvCxnSpPr>
          <p:spPr>
            <a:xfrm>
              <a:off x="4238579" y="1848809"/>
              <a:ext cx="1716372" cy="9330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6230313" y="3185324"/>
              <a:ext cx="13807" cy="1654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2216039" y="3177860"/>
              <a:ext cx="13807" cy="1654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準備 8"/>
            <p:cNvSpPr>
              <a:spLocks noChangeAspect="1"/>
            </p:cNvSpPr>
            <p:nvPr/>
          </p:nvSpPr>
          <p:spPr>
            <a:xfrm>
              <a:off x="3878579" y="1848810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準備 9"/>
            <p:cNvSpPr>
              <a:spLocks noChangeAspect="1"/>
            </p:cNvSpPr>
            <p:nvPr/>
          </p:nvSpPr>
          <p:spPr>
            <a:xfrm>
              <a:off x="4450702" y="2158790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準備 10"/>
            <p:cNvSpPr>
              <a:spLocks noChangeAspect="1"/>
            </p:cNvSpPr>
            <p:nvPr/>
          </p:nvSpPr>
          <p:spPr>
            <a:xfrm>
              <a:off x="2734331" y="3098318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準備 11"/>
            <p:cNvSpPr>
              <a:spLocks noChangeAspect="1"/>
            </p:cNvSpPr>
            <p:nvPr/>
          </p:nvSpPr>
          <p:spPr>
            <a:xfrm>
              <a:off x="3306455" y="2157973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準備 12"/>
            <p:cNvSpPr>
              <a:spLocks noChangeAspect="1"/>
            </p:cNvSpPr>
            <p:nvPr/>
          </p:nvSpPr>
          <p:spPr>
            <a:xfrm>
              <a:off x="2734331" y="2471609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準備 13"/>
            <p:cNvSpPr>
              <a:spLocks noChangeAspect="1"/>
            </p:cNvSpPr>
            <p:nvPr/>
          </p:nvSpPr>
          <p:spPr>
            <a:xfrm>
              <a:off x="3306455" y="2781589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準備 14"/>
            <p:cNvSpPr>
              <a:spLocks noChangeAspect="1"/>
            </p:cNvSpPr>
            <p:nvPr/>
          </p:nvSpPr>
          <p:spPr>
            <a:xfrm>
              <a:off x="4450702" y="2781589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準備 15"/>
            <p:cNvSpPr>
              <a:spLocks noChangeAspect="1"/>
            </p:cNvSpPr>
            <p:nvPr/>
          </p:nvSpPr>
          <p:spPr>
            <a:xfrm>
              <a:off x="3878579" y="309888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準備 16"/>
            <p:cNvSpPr>
              <a:spLocks noChangeAspect="1"/>
            </p:cNvSpPr>
            <p:nvPr/>
          </p:nvSpPr>
          <p:spPr>
            <a:xfrm>
              <a:off x="5022826" y="309888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準備 17"/>
            <p:cNvSpPr>
              <a:spLocks noChangeAspect="1"/>
            </p:cNvSpPr>
            <p:nvPr/>
          </p:nvSpPr>
          <p:spPr>
            <a:xfrm>
              <a:off x="2162207" y="2783008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準備 18"/>
            <p:cNvSpPr>
              <a:spLocks noChangeAspect="1"/>
            </p:cNvSpPr>
            <p:nvPr/>
          </p:nvSpPr>
          <p:spPr>
            <a:xfrm>
              <a:off x="5594950" y="278187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準備 19"/>
            <p:cNvSpPr>
              <a:spLocks noChangeAspect="1"/>
            </p:cNvSpPr>
            <p:nvPr/>
          </p:nvSpPr>
          <p:spPr>
            <a:xfrm>
              <a:off x="3878579" y="2464298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1" name="準備 20"/>
            <p:cNvSpPr>
              <a:spLocks noChangeAspect="1"/>
            </p:cNvSpPr>
            <p:nvPr/>
          </p:nvSpPr>
          <p:spPr>
            <a:xfrm>
              <a:off x="2734331" y="3720553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" name="準備 21"/>
            <p:cNvSpPr>
              <a:spLocks noChangeAspect="1"/>
            </p:cNvSpPr>
            <p:nvPr/>
          </p:nvSpPr>
          <p:spPr>
            <a:xfrm>
              <a:off x="3306455" y="3403825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" name="準備 22"/>
            <p:cNvSpPr>
              <a:spLocks noChangeAspect="1"/>
            </p:cNvSpPr>
            <p:nvPr/>
          </p:nvSpPr>
          <p:spPr>
            <a:xfrm>
              <a:off x="4450702" y="3403825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4" name="準備 23"/>
            <p:cNvSpPr>
              <a:spLocks noChangeAspect="1"/>
            </p:cNvSpPr>
            <p:nvPr/>
          </p:nvSpPr>
          <p:spPr>
            <a:xfrm>
              <a:off x="3878579" y="3721117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" name="準備 24"/>
            <p:cNvSpPr>
              <a:spLocks noChangeAspect="1"/>
            </p:cNvSpPr>
            <p:nvPr/>
          </p:nvSpPr>
          <p:spPr>
            <a:xfrm>
              <a:off x="5022826" y="3721117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6" name="準備 25"/>
            <p:cNvSpPr>
              <a:spLocks noChangeAspect="1"/>
            </p:cNvSpPr>
            <p:nvPr/>
          </p:nvSpPr>
          <p:spPr>
            <a:xfrm>
              <a:off x="2162207" y="3405244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" name="準備 26"/>
            <p:cNvSpPr>
              <a:spLocks noChangeAspect="1"/>
            </p:cNvSpPr>
            <p:nvPr/>
          </p:nvSpPr>
          <p:spPr>
            <a:xfrm>
              <a:off x="5594950" y="3404107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8" name="準備 27"/>
            <p:cNvSpPr>
              <a:spLocks noChangeAspect="1"/>
            </p:cNvSpPr>
            <p:nvPr/>
          </p:nvSpPr>
          <p:spPr>
            <a:xfrm>
              <a:off x="2734331" y="4344771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9" name="準備 28"/>
            <p:cNvSpPr>
              <a:spLocks noChangeAspect="1"/>
            </p:cNvSpPr>
            <p:nvPr/>
          </p:nvSpPr>
          <p:spPr>
            <a:xfrm>
              <a:off x="3306455" y="4028044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0" name="準備 29"/>
            <p:cNvSpPr>
              <a:spLocks noChangeAspect="1"/>
            </p:cNvSpPr>
            <p:nvPr/>
          </p:nvSpPr>
          <p:spPr>
            <a:xfrm>
              <a:off x="4450702" y="4028044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1" name="準備 30"/>
            <p:cNvSpPr>
              <a:spLocks noChangeAspect="1"/>
            </p:cNvSpPr>
            <p:nvPr/>
          </p:nvSpPr>
          <p:spPr>
            <a:xfrm>
              <a:off x="3878579" y="4345335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2" name="準備 31"/>
            <p:cNvSpPr>
              <a:spLocks noChangeAspect="1"/>
            </p:cNvSpPr>
            <p:nvPr/>
          </p:nvSpPr>
          <p:spPr>
            <a:xfrm>
              <a:off x="5022826" y="4345335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3" name="準備 32"/>
            <p:cNvSpPr>
              <a:spLocks noChangeAspect="1"/>
            </p:cNvSpPr>
            <p:nvPr/>
          </p:nvSpPr>
          <p:spPr>
            <a:xfrm>
              <a:off x="2162207" y="4029463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4" name="準備 33"/>
            <p:cNvSpPr>
              <a:spLocks noChangeAspect="1"/>
            </p:cNvSpPr>
            <p:nvPr/>
          </p:nvSpPr>
          <p:spPr>
            <a:xfrm>
              <a:off x="5594950" y="4028326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" name="準備 34"/>
            <p:cNvSpPr>
              <a:spLocks noChangeAspect="1"/>
            </p:cNvSpPr>
            <p:nvPr/>
          </p:nvSpPr>
          <p:spPr>
            <a:xfrm>
              <a:off x="2734331" y="4965024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6" name="準備 35"/>
            <p:cNvSpPr>
              <a:spLocks noChangeAspect="1"/>
            </p:cNvSpPr>
            <p:nvPr/>
          </p:nvSpPr>
          <p:spPr>
            <a:xfrm>
              <a:off x="3306455" y="4648296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7" name="準備 36"/>
            <p:cNvSpPr>
              <a:spLocks noChangeAspect="1"/>
            </p:cNvSpPr>
            <p:nvPr/>
          </p:nvSpPr>
          <p:spPr>
            <a:xfrm>
              <a:off x="4450702" y="4648296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8" name="準備 37"/>
            <p:cNvSpPr>
              <a:spLocks noChangeAspect="1"/>
            </p:cNvSpPr>
            <p:nvPr/>
          </p:nvSpPr>
          <p:spPr>
            <a:xfrm>
              <a:off x="3878579" y="4965588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9" name="準備 38"/>
            <p:cNvSpPr>
              <a:spLocks noChangeAspect="1"/>
            </p:cNvSpPr>
            <p:nvPr/>
          </p:nvSpPr>
          <p:spPr>
            <a:xfrm>
              <a:off x="5022826" y="4965588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0" name="準備 39"/>
            <p:cNvSpPr>
              <a:spLocks noChangeAspect="1"/>
            </p:cNvSpPr>
            <p:nvPr/>
          </p:nvSpPr>
          <p:spPr>
            <a:xfrm>
              <a:off x="2162207" y="4649716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1" name="準備 40"/>
            <p:cNvSpPr>
              <a:spLocks noChangeAspect="1"/>
            </p:cNvSpPr>
            <p:nvPr/>
          </p:nvSpPr>
          <p:spPr>
            <a:xfrm>
              <a:off x="5594950" y="4648578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2" name="準備 41"/>
            <p:cNvSpPr>
              <a:spLocks noChangeAspect="1"/>
            </p:cNvSpPr>
            <p:nvPr/>
          </p:nvSpPr>
          <p:spPr>
            <a:xfrm rot="10800000">
              <a:off x="4450702" y="5276988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3" name="準備 42"/>
            <p:cNvSpPr>
              <a:spLocks noChangeAspect="1"/>
            </p:cNvSpPr>
            <p:nvPr/>
          </p:nvSpPr>
          <p:spPr>
            <a:xfrm rot="10800000">
              <a:off x="3306455" y="5276988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4" name="準備 43"/>
            <p:cNvSpPr>
              <a:spLocks noChangeAspect="1"/>
            </p:cNvSpPr>
            <p:nvPr/>
          </p:nvSpPr>
          <p:spPr>
            <a:xfrm rot="10800000">
              <a:off x="3878579" y="5594279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5" name="準備 44"/>
            <p:cNvSpPr>
              <a:spLocks noChangeAspect="1"/>
            </p:cNvSpPr>
            <p:nvPr/>
          </p:nvSpPr>
          <p:spPr>
            <a:xfrm>
              <a:off x="5022827" y="246827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571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/>
              <p:cNvSpPr txBox="1"/>
              <p:nvPr/>
            </p:nvSpPr>
            <p:spPr>
              <a:xfrm>
                <a:off x="1377569" y="1873141"/>
                <a:ext cx="9252085" cy="1085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latin typeface="Cambria Math" panose="02040503050406030204" pitchFamily="18" charset="0"/>
                  </a:rPr>
                  <a:t>Maximize Strategy: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(∀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𝑔𝑟𝑖𝑑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𝑔𝑟𝑖𝑑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𝑝𝑟𝑜𝑏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𝑠𝑐𝑜𝑟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𝑎𝑓𝑡𝑒𝑟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𝑠𝑢𝑚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𝑚𝑖𝑠𝑠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569" y="1873141"/>
                <a:ext cx="9252085" cy="1085233"/>
              </a:xfrm>
              <a:prstGeom prst="rect">
                <a:avLst/>
              </a:prstGeom>
              <a:blipFill>
                <a:blip r:embed="rId2"/>
                <a:stretch>
                  <a:fillRect l="-593" t="-33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-83586" y="4005169"/>
                <a:ext cx="12567158" cy="1362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 smtClean="0">
                    <a:latin typeface="Cambria Math" panose="02040503050406030204" pitchFamily="18" charset="0"/>
                  </a:rPr>
                  <a:t>Difference Strategy:</a:t>
                </a:r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(∀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𝑔𝑟𝑖𝑑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𝑔𝑟𝑖𝑑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𝑝𝑟𝑜𝑏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𝑠𝑐𝑜𝑟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𝑎𝑓𝑡𝑒𝑟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𝑠𝑐𝑜𝑟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𝑎𝑓𝑡𝑒𝑟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𝑠𝑢𝑚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𝑠𝑐𝑜𝑟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𝑚𝑖𝑠𝑠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𝑠𝑐𝑜𝑟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𝑜𝑟𝑖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586" y="4005169"/>
                <a:ext cx="12567158" cy="1362232"/>
              </a:xfrm>
              <a:prstGeom prst="rect">
                <a:avLst/>
              </a:prstGeom>
              <a:blipFill>
                <a:blip r:embed="rId3"/>
                <a:stretch>
                  <a:fillRect l="-388" t="-26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728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3977435" y="1238356"/>
            <a:ext cx="4237130" cy="4457039"/>
            <a:chOff x="2162207" y="1848809"/>
            <a:chExt cx="4152743" cy="4368270"/>
          </a:xfrm>
        </p:grpSpPr>
        <p:cxnSp>
          <p:nvCxnSpPr>
            <p:cNvPr id="3" name="直線接點 2"/>
            <p:cNvCxnSpPr/>
            <p:nvPr/>
          </p:nvCxnSpPr>
          <p:spPr>
            <a:xfrm flipV="1">
              <a:off x="4450700" y="5164852"/>
              <a:ext cx="1716372" cy="9341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/>
            <p:cNvCxnSpPr/>
            <p:nvPr/>
          </p:nvCxnSpPr>
          <p:spPr>
            <a:xfrm>
              <a:off x="2370585" y="5164852"/>
              <a:ext cx="1867994" cy="10522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/>
            <p:cNvCxnSpPr/>
            <p:nvPr/>
          </p:nvCxnSpPr>
          <p:spPr>
            <a:xfrm flipV="1">
              <a:off x="2370585" y="1926139"/>
              <a:ext cx="1716372" cy="9341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>
              <a:stCxn id="5" idx="0"/>
              <a:endCxn id="17" idx="0"/>
            </p:cNvCxnSpPr>
            <p:nvPr/>
          </p:nvCxnSpPr>
          <p:spPr>
            <a:xfrm>
              <a:off x="4238579" y="1848809"/>
              <a:ext cx="1716372" cy="9330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6230313" y="3185324"/>
              <a:ext cx="13807" cy="1654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2216039" y="3177860"/>
              <a:ext cx="13807" cy="1654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準備 8"/>
            <p:cNvSpPr>
              <a:spLocks noChangeAspect="1"/>
            </p:cNvSpPr>
            <p:nvPr/>
          </p:nvSpPr>
          <p:spPr>
            <a:xfrm>
              <a:off x="3878579" y="1848810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準備 9"/>
            <p:cNvSpPr>
              <a:spLocks noChangeAspect="1"/>
            </p:cNvSpPr>
            <p:nvPr/>
          </p:nvSpPr>
          <p:spPr>
            <a:xfrm>
              <a:off x="4450702" y="2158790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準備 10"/>
            <p:cNvSpPr>
              <a:spLocks noChangeAspect="1"/>
            </p:cNvSpPr>
            <p:nvPr/>
          </p:nvSpPr>
          <p:spPr>
            <a:xfrm>
              <a:off x="2734331" y="3098318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準備 11"/>
            <p:cNvSpPr>
              <a:spLocks noChangeAspect="1"/>
            </p:cNvSpPr>
            <p:nvPr/>
          </p:nvSpPr>
          <p:spPr>
            <a:xfrm>
              <a:off x="3306455" y="2157973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準備 12"/>
            <p:cNvSpPr>
              <a:spLocks noChangeAspect="1"/>
            </p:cNvSpPr>
            <p:nvPr/>
          </p:nvSpPr>
          <p:spPr>
            <a:xfrm>
              <a:off x="2734331" y="2471609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準備 13"/>
            <p:cNvSpPr>
              <a:spLocks noChangeAspect="1"/>
            </p:cNvSpPr>
            <p:nvPr/>
          </p:nvSpPr>
          <p:spPr>
            <a:xfrm>
              <a:off x="3306455" y="2781589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準備 14"/>
            <p:cNvSpPr>
              <a:spLocks noChangeAspect="1"/>
            </p:cNvSpPr>
            <p:nvPr/>
          </p:nvSpPr>
          <p:spPr>
            <a:xfrm>
              <a:off x="4450702" y="2781589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準備 15"/>
            <p:cNvSpPr>
              <a:spLocks noChangeAspect="1"/>
            </p:cNvSpPr>
            <p:nvPr/>
          </p:nvSpPr>
          <p:spPr>
            <a:xfrm>
              <a:off x="3878579" y="309888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準備 16"/>
            <p:cNvSpPr>
              <a:spLocks noChangeAspect="1"/>
            </p:cNvSpPr>
            <p:nvPr/>
          </p:nvSpPr>
          <p:spPr>
            <a:xfrm>
              <a:off x="5022826" y="309888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準備 17"/>
            <p:cNvSpPr>
              <a:spLocks noChangeAspect="1"/>
            </p:cNvSpPr>
            <p:nvPr/>
          </p:nvSpPr>
          <p:spPr>
            <a:xfrm>
              <a:off x="2162207" y="2783008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準備 18"/>
            <p:cNvSpPr>
              <a:spLocks noChangeAspect="1"/>
            </p:cNvSpPr>
            <p:nvPr/>
          </p:nvSpPr>
          <p:spPr>
            <a:xfrm>
              <a:off x="5594950" y="278187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準備 19"/>
            <p:cNvSpPr>
              <a:spLocks noChangeAspect="1"/>
            </p:cNvSpPr>
            <p:nvPr/>
          </p:nvSpPr>
          <p:spPr>
            <a:xfrm>
              <a:off x="3878579" y="2464298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1" name="準備 20"/>
            <p:cNvSpPr>
              <a:spLocks noChangeAspect="1"/>
            </p:cNvSpPr>
            <p:nvPr/>
          </p:nvSpPr>
          <p:spPr>
            <a:xfrm>
              <a:off x="2734331" y="3720553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" name="準備 21"/>
            <p:cNvSpPr>
              <a:spLocks noChangeAspect="1"/>
            </p:cNvSpPr>
            <p:nvPr/>
          </p:nvSpPr>
          <p:spPr>
            <a:xfrm>
              <a:off x="3306455" y="3403825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" name="準備 22"/>
            <p:cNvSpPr>
              <a:spLocks noChangeAspect="1"/>
            </p:cNvSpPr>
            <p:nvPr/>
          </p:nvSpPr>
          <p:spPr>
            <a:xfrm>
              <a:off x="4450702" y="3403825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4" name="準備 23"/>
            <p:cNvSpPr>
              <a:spLocks noChangeAspect="1"/>
            </p:cNvSpPr>
            <p:nvPr/>
          </p:nvSpPr>
          <p:spPr>
            <a:xfrm>
              <a:off x="3878579" y="3721117"/>
              <a:ext cx="720000" cy="622800"/>
            </a:xfrm>
            <a:prstGeom prst="flowChartPreparation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" name="準備 24"/>
            <p:cNvSpPr>
              <a:spLocks noChangeAspect="1"/>
            </p:cNvSpPr>
            <p:nvPr/>
          </p:nvSpPr>
          <p:spPr>
            <a:xfrm>
              <a:off x="5022826" y="3721117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6" name="準備 25"/>
            <p:cNvSpPr>
              <a:spLocks noChangeAspect="1"/>
            </p:cNvSpPr>
            <p:nvPr/>
          </p:nvSpPr>
          <p:spPr>
            <a:xfrm>
              <a:off x="2162207" y="3405244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" name="準備 26"/>
            <p:cNvSpPr>
              <a:spLocks noChangeAspect="1"/>
            </p:cNvSpPr>
            <p:nvPr/>
          </p:nvSpPr>
          <p:spPr>
            <a:xfrm>
              <a:off x="5594950" y="3404107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8" name="準備 27"/>
            <p:cNvSpPr>
              <a:spLocks noChangeAspect="1"/>
            </p:cNvSpPr>
            <p:nvPr/>
          </p:nvSpPr>
          <p:spPr>
            <a:xfrm>
              <a:off x="2734331" y="4344771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9" name="準備 28"/>
            <p:cNvSpPr>
              <a:spLocks noChangeAspect="1"/>
            </p:cNvSpPr>
            <p:nvPr/>
          </p:nvSpPr>
          <p:spPr>
            <a:xfrm>
              <a:off x="3306455" y="4028044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0" name="準備 29"/>
            <p:cNvSpPr>
              <a:spLocks noChangeAspect="1"/>
            </p:cNvSpPr>
            <p:nvPr/>
          </p:nvSpPr>
          <p:spPr>
            <a:xfrm>
              <a:off x="4450702" y="4028044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1" name="準備 30"/>
            <p:cNvSpPr>
              <a:spLocks noChangeAspect="1"/>
            </p:cNvSpPr>
            <p:nvPr/>
          </p:nvSpPr>
          <p:spPr>
            <a:xfrm>
              <a:off x="3878579" y="4345335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2" name="準備 31"/>
            <p:cNvSpPr>
              <a:spLocks noChangeAspect="1"/>
            </p:cNvSpPr>
            <p:nvPr/>
          </p:nvSpPr>
          <p:spPr>
            <a:xfrm>
              <a:off x="5022826" y="4345335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3" name="準備 32"/>
            <p:cNvSpPr>
              <a:spLocks noChangeAspect="1"/>
            </p:cNvSpPr>
            <p:nvPr/>
          </p:nvSpPr>
          <p:spPr>
            <a:xfrm>
              <a:off x="2162207" y="4029463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4" name="準備 33"/>
            <p:cNvSpPr>
              <a:spLocks noChangeAspect="1"/>
            </p:cNvSpPr>
            <p:nvPr/>
          </p:nvSpPr>
          <p:spPr>
            <a:xfrm>
              <a:off x="5594950" y="4028326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" name="準備 34"/>
            <p:cNvSpPr>
              <a:spLocks noChangeAspect="1"/>
            </p:cNvSpPr>
            <p:nvPr/>
          </p:nvSpPr>
          <p:spPr>
            <a:xfrm>
              <a:off x="2734331" y="4965024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6" name="準備 35"/>
            <p:cNvSpPr>
              <a:spLocks noChangeAspect="1"/>
            </p:cNvSpPr>
            <p:nvPr/>
          </p:nvSpPr>
          <p:spPr>
            <a:xfrm>
              <a:off x="3306455" y="4648296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7" name="準備 36"/>
            <p:cNvSpPr>
              <a:spLocks noChangeAspect="1"/>
            </p:cNvSpPr>
            <p:nvPr/>
          </p:nvSpPr>
          <p:spPr>
            <a:xfrm>
              <a:off x="4450702" y="4648296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8" name="準備 37"/>
            <p:cNvSpPr>
              <a:spLocks noChangeAspect="1"/>
            </p:cNvSpPr>
            <p:nvPr/>
          </p:nvSpPr>
          <p:spPr>
            <a:xfrm>
              <a:off x="3878579" y="4965588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9" name="準備 38"/>
            <p:cNvSpPr>
              <a:spLocks noChangeAspect="1"/>
            </p:cNvSpPr>
            <p:nvPr/>
          </p:nvSpPr>
          <p:spPr>
            <a:xfrm>
              <a:off x="5022826" y="4965588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0" name="準備 39"/>
            <p:cNvSpPr>
              <a:spLocks noChangeAspect="1"/>
            </p:cNvSpPr>
            <p:nvPr/>
          </p:nvSpPr>
          <p:spPr>
            <a:xfrm>
              <a:off x="2162207" y="4649716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1" name="準備 40"/>
            <p:cNvSpPr>
              <a:spLocks noChangeAspect="1"/>
            </p:cNvSpPr>
            <p:nvPr/>
          </p:nvSpPr>
          <p:spPr>
            <a:xfrm>
              <a:off x="5594950" y="4648578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2" name="準備 41"/>
            <p:cNvSpPr>
              <a:spLocks noChangeAspect="1"/>
            </p:cNvSpPr>
            <p:nvPr/>
          </p:nvSpPr>
          <p:spPr>
            <a:xfrm rot="10800000">
              <a:off x="4450702" y="5276988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3" name="準備 42"/>
            <p:cNvSpPr>
              <a:spLocks noChangeAspect="1"/>
            </p:cNvSpPr>
            <p:nvPr/>
          </p:nvSpPr>
          <p:spPr>
            <a:xfrm rot="10800000">
              <a:off x="3306455" y="5276988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4" name="準備 43"/>
            <p:cNvSpPr>
              <a:spLocks noChangeAspect="1"/>
            </p:cNvSpPr>
            <p:nvPr/>
          </p:nvSpPr>
          <p:spPr>
            <a:xfrm rot="10800000">
              <a:off x="3878579" y="5594279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5" name="準備 44"/>
            <p:cNvSpPr>
              <a:spLocks noChangeAspect="1"/>
            </p:cNvSpPr>
            <p:nvPr/>
          </p:nvSpPr>
          <p:spPr>
            <a:xfrm>
              <a:off x="5022827" y="246827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555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群組 88"/>
          <p:cNvGrpSpPr/>
          <p:nvPr/>
        </p:nvGrpSpPr>
        <p:grpSpPr>
          <a:xfrm>
            <a:off x="1590798" y="1238355"/>
            <a:ext cx="4237130" cy="4457039"/>
            <a:chOff x="1590798" y="1238355"/>
            <a:chExt cx="4237130" cy="4457039"/>
          </a:xfrm>
        </p:grpSpPr>
        <p:grpSp>
          <p:nvGrpSpPr>
            <p:cNvPr id="2" name="群組 1"/>
            <p:cNvGrpSpPr/>
            <p:nvPr/>
          </p:nvGrpSpPr>
          <p:grpSpPr>
            <a:xfrm>
              <a:off x="1590798" y="1238355"/>
              <a:ext cx="4237130" cy="4457039"/>
              <a:chOff x="2162207" y="1848809"/>
              <a:chExt cx="4152743" cy="4368270"/>
            </a:xfrm>
          </p:grpSpPr>
          <p:cxnSp>
            <p:nvCxnSpPr>
              <p:cNvPr id="3" name="直線接點 2"/>
              <p:cNvCxnSpPr/>
              <p:nvPr/>
            </p:nvCxnSpPr>
            <p:spPr>
              <a:xfrm flipV="1">
                <a:off x="4450700" y="5164852"/>
                <a:ext cx="1716372" cy="9341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線接點 3"/>
              <p:cNvCxnSpPr/>
              <p:nvPr/>
            </p:nvCxnSpPr>
            <p:spPr>
              <a:xfrm>
                <a:off x="2370585" y="5164852"/>
                <a:ext cx="1867994" cy="10522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接點 4"/>
              <p:cNvCxnSpPr/>
              <p:nvPr/>
            </p:nvCxnSpPr>
            <p:spPr>
              <a:xfrm flipV="1">
                <a:off x="2370585" y="1926139"/>
                <a:ext cx="1716372" cy="9341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接點 5"/>
              <p:cNvCxnSpPr>
                <a:stCxn id="5" idx="0"/>
                <a:endCxn id="17" idx="0"/>
              </p:cNvCxnSpPr>
              <p:nvPr/>
            </p:nvCxnSpPr>
            <p:spPr>
              <a:xfrm>
                <a:off x="4238579" y="1848809"/>
                <a:ext cx="1716372" cy="9330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/>
              <p:cNvCxnSpPr/>
              <p:nvPr/>
            </p:nvCxnSpPr>
            <p:spPr>
              <a:xfrm>
                <a:off x="6230313" y="3185324"/>
                <a:ext cx="13807" cy="16540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/>
              <p:cNvCxnSpPr/>
              <p:nvPr/>
            </p:nvCxnSpPr>
            <p:spPr>
              <a:xfrm>
                <a:off x="2216039" y="3177860"/>
                <a:ext cx="13807" cy="16540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準備 8"/>
              <p:cNvSpPr>
                <a:spLocks noChangeAspect="1"/>
              </p:cNvSpPr>
              <p:nvPr/>
            </p:nvSpPr>
            <p:spPr>
              <a:xfrm>
                <a:off x="3878579" y="1848810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0" name="準備 9"/>
              <p:cNvSpPr>
                <a:spLocks noChangeAspect="1"/>
              </p:cNvSpPr>
              <p:nvPr/>
            </p:nvSpPr>
            <p:spPr>
              <a:xfrm>
                <a:off x="4450702" y="2158790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1" name="準備 10"/>
              <p:cNvSpPr>
                <a:spLocks noChangeAspect="1"/>
              </p:cNvSpPr>
              <p:nvPr/>
            </p:nvSpPr>
            <p:spPr>
              <a:xfrm>
                <a:off x="2734331" y="3098318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2" name="準備 11"/>
              <p:cNvSpPr>
                <a:spLocks noChangeAspect="1"/>
              </p:cNvSpPr>
              <p:nvPr/>
            </p:nvSpPr>
            <p:spPr>
              <a:xfrm>
                <a:off x="3306455" y="2157973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3" name="準備 12"/>
              <p:cNvSpPr>
                <a:spLocks noChangeAspect="1"/>
              </p:cNvSpPr>
              <p:nvPr/>
            </p:nvSpPr>
            <p:spPr>
              <a:xfrm>
                <a:off x="2734331" y="2471609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" name="準備 13"/>
              <p:cNvSpPr>
                <a:spLocks noChangeAspect="1"/>
              </p:cNvSpPr>
              <p:nvPr/>
            </p:nvSpPr>
            <p:spPr>
              <a:xfrm>
                <a:off x="3306455" y="2781589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" name="準備 14"/>
              <p:cNvSpPr>
                <a:spLocks noChangeAspect="1"/>
              </p:cNvSpPr>
              <p:nvPr/>
            </p:nvSpPr>
            <p:spPr>
              <a:xfrm>
                <a:off x="4450702" y="2781589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6" name="準備 15"/>
              <p:cNvSpPr>
                <a:spLocks noChangeAspect="1"/>
              </p:cNvSpPr>
              <p:nvPr/>
            </p:nvSpPr>
            <p:spPr>
              <a:xfrm>
                <a:off x="3878579" y="3098882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7" name="準備 16"/>
              <p:cNvSpPr>
                <a:spLocks noChangeAspect="1"/>
              </p:cNvSpPr>
              <p:nvPr/>
            </p:nvSpPr>
            <p:spPr>
              <a:xfrm>
                <a:off x="5022826" y="3098882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8" name="準備 17"/>
              <p:cNvSpPr>
                <a:spLocks noChangeAspect="1"/>
              </p:cNvSpPr>
              <p:nvPr/>
            </p:nvSpPr>
            <p:spPr>
              <a:xfrm>
                <a:off x="2162207" y="2783008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9" name="準備 18"/>
              <p:cNvSpPr>
                <a:spLocks noChangeAspect="1"/>
              </p:cNvSpPr>
              <p:nvPr/>
            </p:nvSpPr>
            <p:spPr>
              <a:xfrm>
                <a:off x="5594950" y="2781872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0" name="準備 19"/>
              <p:cNvSpPr>
                <a:spLocks noChangeAspect="1"/>
              </p:cNvSpPr>
              <p:nvPr/>
            </p:nvSpPr>
            <p:spPr>
              <a:xfrm>
                <a:off x="3878579" y="2464298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" name="準備 20"/>
              <p:cNvSpPr>
                <a:spLocks noChangeAspect="1"/>
              </p:cNvSpPr>
              <p:nvPr/>
            </p:nvSpPr>
            <p:spPr>
              <a:xfrm>
                <a:off x="2734331" y="3720553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" name="準備 21"/>
              <p:cNvSpPr>
                <a:spLocks noChangeAspect="1"/>
              </p:cNvSpPr>
              <p:nvPr/>
            </p:nvSpPr>
            <p:spPr>
              <a:xfrm>
                <a:off x="3306455" y="3403825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" name="準備 22"/>
              <p:cNvSpPr>
                <a:spLocks noChangeAspect="1"/>
              </p:cNvSpPr>
              <p:nvPr/>
            </p:nvSpPr>
            <p:spPr>
              <a:xfrm>
                <a:off x="4450702" y="3403825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4" name="準備 23"/>
              <p:cNvSpPr>
                <a:spLocks noChangeAspect="1"/>
              </p:cNvSpPr>
              <p:nvPr/>
            </p:nvSpPr>
            <p:spPr>
              <a:xfrm>
                <a:off x="3878579" y="3721117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5" name="準備 24"/>
              <p:cNvSpPr>
                <a:spLocks noChangeAspect="1"/>
              </p:cNvSpPr>
              <p:nvPr/>
            </p:nvSpPr>
            <p:spPr>
              <a:xfrm>
                <a:off x="5022826" y="3721117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6" name="準備 25"/>
              <p:cNvSpPr>
                <a:spLocks noChangeAspect="1"/>
              </p:cNvSpPr>
              <p:nvPr/>
            </p:nvSpPr>
            <p:spPr>
              <a:xfrm>
                <a:off x="2162207" y="3405244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7" name="準備 26"/>
              <p:cNvSpPr>
                <a:spLocks noChangeAspect="1"/>
              </p:cNvSpPr>
              <p:nvPr/>
            </p:nvSpPr>
            <p:spPr>
              <a:xfrm>
                <a:off x="5594950" y="3404107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8" name="準備 27"/>
              <p:cNvSpPr>
                <a:spLocks noChangeAspect="1"/>
              </p:cNvSpPr>
              <p:nvPr/>
            </p:nvSpPr>
            <p:spPr>
              <a:xfrm>
                <a:off x="2734331" y="4344771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" name="準備 28"/>
              <p:cNvSpPr>
                <a:spLocks noChangeAspect="1"/>
              </p:cNvSpPr>
              <p:nvPr/>
            </p:nvSpPr>
            <p:spPr>
              <a:xfrm>
                <a:off x="3306455" y="4028044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" name="準備 29"/>
              <p:cNvSpPr>
                <a:spLocks noChangeAspect="1"/>
              </p:cNvSpPr>
              <p:nvPr/>
            </p:nvSpPr>
            <p:spPr>
              <a:xfrm>
                <a:off x="4450702" y="4028044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" name="準備 30"/>
              <p:cNvSpPr>
                <a:spLocks noChangeAspect="1"/>
              </p:cNvSpPr>
              <p:nvPr/>
            </p:nvSpPr>
            <p:spPr>
              <a:xfrm>
                <a:off x="3878579" y="4345335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" name="準備 31"/>
              <p:cNvSpPr>
                <a:spLocks noChangeAspect="1"/>
              </p:cNvSpPr>
              <p:nvPr/>
            </p:nvSpPr>
            <p:spPr>
              <a:xfrm>
                <a:off x="5022826" y="4345335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" name="準備 32"/>
              <p:cNvSpPr>
                <a:spLocks noChangeAspect="1"/>
              </p:cNvSpPr>
              <p:nvPr/>
            </p:nvSpPr>
            <p:spPr>
              <a:xfrm>
                <a:off x="2162207" y="4029463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" name="準備 33"/>
              <p:cNvSpPr>
                <a:spLocks noChangeAspect="1"/>
              </p:cNvSpPr>
              <p:nvPr/>
            </p:nvSpPr>
            <p:spPr>
              <a:xfrm>
                <a:off x="5594950" y="4028326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5" name="準備 34"/>
              <p:cNvSpPr>
                <a:spLocks noChangeAspect="1"/>
              </p:cNvSpPr>
              <p:nvPr/>
            </p:nvSpPr>
            <p:spPr>
              <a:xfrm>
                <a:off x="2734331" y="4965024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6" name="準備 35"/>
              <p:cNvSpPr>
                <a:spLocks noChangeAspect="1"/>
              </p:cNvSpPr>
              <p:nvPr/>
            </p:nvSpPr>
            <p:spPr>
              <a:xfrm>
                <a:off x="3306455" y="4648296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7" name="準備 36"/>
              <p:cNvSpPr>
                <a:spLocks noChangeAspect="1"/>
              </p:cNvSpPr>
              <p:nvPr/>
            </p:nvSpPr>
            <p:spPr>
              <a:xfrm>
                <a:off x="4450702" y="4648296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8" name="準備 37"/>
              <p:cNvSpPr>
                <a:spLocks noChangeAspect="1"/>
              </p:cNvSpPr>
              <p:nvPr/>
            </p:nvSpPr>
            <p:spPr>
              <a:xfrm>
                <a:off x="3878579" y="4965588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9" name="準備 38"/>
              <p:cNvSpPr>
                <a:spLocks noChangeAspect="1"/>
              </p:cNvSpPr>
              <p:nvPr/>
            </p:nvSpPr>
            <p:spPr>
              <a:xfrm>
                <a:off x="5022826" y="4965588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0" name="準備 39"/>
              <p:cNvSpPr>
                <a:spLocks noChangeAspect="1"/>
              </p:cNvSpPr>
              <p:nvPr/>
            </p:nvSpPr>
            <p:spPr>
              <a:xfrm>
                <a:off x="2162207" y="4649716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1" name="準備 40"/>
              <p:cNvSpPr>
                <a:spLocks noChangeAspect="1"/>
              </p:cNvSpPr>
              <p:nvPr/>
            </p:nvSpPr>
            <p:spPr>
              <a:xfrm>
                <a:off x="5594950" y="4648578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2" name="準備 41"/>
              <p:cNvSpPr>
                <a:spLocks noChangeAspect="1"/>
              </p:cNvSpPr>
              <p:nvPr/>
            </p:nvSpPr>
            <p:spPr>
              <a:xfrm rot="10800000">
                <a:off x="4450702" y="5276988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3" name="準備 42"/>
              <p:cNvSpPr>
                <a:spLocks noChangeAspect="1"/>
              </p:cNvSpPr>
              <p:nvPr/>
            </p:nvSpPr>
            <p:spPr>
              <a:xfrm rot="10800000">
                <a:off x="3306455" y="5276988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4" name="準備 43"/>
              <p:cNvSpPr>
                <a:spLocks noChangeAspect="1"/>
              </p:cNvSpPr>
              <p:nvPr/>
            </p:nvSpPr>
            <p:spPr>
              <a:xfrm rot="10800000">
                <a:off x="3878579" y="5594279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5" name="準備 44"/>
              <p:cNvSpPr>
                <a:spLocks noChangeAspect="1"/>
              </p:cNvSpPr>
              <p:nvPr/>
            </p:nvSpPr>
            <p:spPr>
              <a:xfrm>
                <a:off x="5022827" y="2468272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46" name="文字方塊 45"/>
            <p:cNvSpPr txBox="1"/>
            <p:nvPr/>
          </p:nvSpPr>
          <p:spPr>
            <a:xfrm>
              <a:off x="1670142" y="2355378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0.494</a:t>
              </a:r>
              <a:endParaRPr lang="zh-TW" altLang="en-US" sz="1400" dirty="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1670142" y="4261319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0.494</a:t>
              </a:r>
              <a:endParaRPr lang="zh-TW" altLang="en-US" sz="14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1670142" y="2990692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0.615</a:t>
              </a:r>
              <a:endParaRPr lang="zh-TW" altLang="en-US" sz="1400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1670142" y="3626006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0.615</a:t>
              </a:r>
              <a:endParaRPr lang="zh-TW" altLang="en-US" sz="1400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2264239" y="2036490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0</a:t>
              </a:r>
              <a:r>
                <a:rPr lang="en-US" altLang="zh-TW" sz="1400" dirty="0" smtClean="0"/>
                <a:t>.615</a:t>
              </a:r>
              <a:endParaRPr lang="zh-TW" altLang="en-US" sz="1400" dirty="0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2264239" y="3945534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0.837</a:t>
              </a:r>
              <a:endParaRPr lang="zh-TW" altLang="en-US" sz="1400" dirty="0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2264239" y="2672838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0.837</a:t>
              </a:r>
              <a:endParaRPr lang="zh-TW" altLang="en-US" sz="14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2264239" y="3309186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0.887</a:t>
              </a:r>
              <a:endParaRPr lang="zh-TW" altLang="en-US" sz="1400" dirty="0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2264239" y="4581884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0.615</a:t>
              </a:r>
              <a:endParaRPr lang="zh-TW" altLang="en-US" sz="1400" dirty="0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4593132" y="2027364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0.615</a:t>
              </a:r>
              <a:endParaRPr lang="zh-TW" altLang="en-US" sz="1400" dirty="0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4593132" y="3936408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0.837</a:t>
              </a:r>
              <a:endParaRPr lang="zh-TW" altLang="en-US" sz="1400" dirty="0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4593132" y="2663712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0.837</a:t>
              </a:r>
              <a:endParaRPr lang="zh-TW" altLang="en-US" sz="1400" dirty="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4593132" y="3300060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0.887</a:t>
              </a:r>
              <a:endParaRPr lang="zh-TW" altLang="en-US" sz="1400" dirty="0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4593132" y="4572758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0.615</a:t>
              </a:r>
              <a:endParaRPr lang="zh-TW" altLang="en-US" sz="1400" dirty="0"/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5176899" y="2365061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0.494</a:t>
              </a:r>
              <a:endParaRPr lang="zh-TW" altLang="en-US" sz="1400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5176899" y="4271002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0.494</a:t>
              </a:r>
              <a:endParaRPr lang="zh-TW" altLang="en-US" sz="1400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5176899" y="3000375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0.615</a:t>
              </a:r>
              <a:endParaRPr lang="zh-TW" altLang="en-US" sz="1400" dirty="0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5176899" y="3635689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0.615</a:t>
              </a:r>
              <a:endParaRPr lang="zh-TW" altLang="en-US" sz="1400" dirty="0"/>
            </a:p>
          </p:txBody>
        </p:sp>
        <p:grpSp>
          <p:nvGrpSpPr>
            <p:cNvPr id="74" name="群組 73"/>
            <p:cNvGrpSpPr/>
            <p:nvPr/>
          </p:nvGrpSpPr>
          <p:grpSpPr>
            <a:xfrm>
              <a:off x="2829992" y="1717103"/>
              <a:ext cx="583767" cy="3486089"/>
              <a:chOff x="2829992" y="1717103"/>
              <a:chExt cx="583767" cy="3486089"/>
            </a:xfrm>
          </p:grpSpPr>
          <p:sp>
            <p:nvSpPr>
              <p:cNvPr id="68" name="文字方塊 67"/>
              <p:cNvSpPr txBox="1"/>
              <p:nvPr/>
            </p:nvSpPr>
            <p:spPr>
              <a:xfrm>
                <a:off x="2829992" y="1717103"/>
                <a:ext cx="5837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 smtClean="0"/>
                  <a:t>0.615</a:t>
                </a:r>
                <a:endParaRPr lang="zh-TW" altLang="en-US" sz="1400" dirty="0"/>
              </a:p>
            </p:txBody>
          </p:sp>
          <p:sp>
            <p:nvSpPr>
              <p:cNvPr id="69" name="文字方塊 68"/>
              <p:cNvSpPr txBox="1"/>
              <p:nvPr/>
            </p:nvSpPr>
            <p:spPr>
              <a:xfrm>
                <a:off x="2829992" y="4895415"/>
                <a:ext cx="5837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 smtClean="0"/>
                  <a:t>0.615</a:t>
                </a:r>
                <a:endParaRPr lang="zh-TW" altLang="en-US" sz="1400" dirty="0"/>
              </a:p>
            </p:txBody>
          </p:sp>
          <p:sp>
            <p:nvSpPr>
              <p:cNvPr id="70" name="文字方塊 69"/>
              <p:cNvSpPr txBox="1"/>
              <p:nvPr/>
            </p:nvSpPr>
            <p:spPr>
              <a:xfrm>
                <a:off x="2829992" y="4259751"/>
                <a:ext cx="5837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 smtClean="0"/>
                  <a:t>0.887</a:t>
                </a:r>
                <a:endParaRPr lang="zh-TW" altLang="en-US" sz="1400" dirty="0"/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2829992" y="2988427"/>
                <a:ext cx="5837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 smtClean="0"/>
                  <a:t>0.975</a:t>
                </a:r>
                <a:endParaRPr lang="zh-TW" altLang="en-US" sz="1400" dirty="0"/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2829992" y="2352765"/>
                <a:ext cx="5837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 smtClean="0"/>
                  <a:t>0.887</a:t>
                </a:r>
                <a:endParaRPr lang="zh-TW" altLang="en-US" sz="1400" dirty="0"/>
              </a:p>
            </p:txBody>
          </p:sp>
          <p:sp>
            <p:nvSpPr>
              <p:cNvPr id="73" name="文字方塊 72"/>
              <p:cNvSpPr txBox="1"/>
              <p:nvPr/>
            </p:nvSpPr>
            <p:spPr>
              <a:xfrm>
                <a:off x="2829992" y="3624089"/>
                <a:ext cx="5837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 smtClean="0"/>
                  <a:t>0.975</a:t>
                </a:r>
                <a:endParaRPr lang="zh-TW" altLang="en-US" sz="1400" dirty="0"/>
              </a:p>
            </p:txBody>
          </p:sp>
        </p:grpSp>
        <p:grpSp>
          <p:nvGrpSpPr>
            <p:cNvPr id="75" name="群組 74"/>
            <p:cNvGrpSpPr/>
            <p:nvPr/>
          </p:nvGrpSpPr>
          <p:grpSpPr>
            <a:xfrm>
              <a:off x="4018913" y="1710903"/>
              <a:ext cx="583767" cy="3486089"/>
              <a:chOff x="2829992" y="1717103"/>
              <a:chExt cx="583767" cy="3486089"/>
            </a:xfrm>
          </p:grpSpPr>
          <p:sp>
            <p:nvSpPr>
              <p:cNvPr id="76" name="文字方塊 75"/>
              <p:cNvSpPr txBox="1"/>
              <p:nvPr/>
            </p:nvSpPr>
            <p:spPr>
              <a:xfrm>
                <a:off x="2829992" y="1717103"/>
                <a:ext cx="5837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 smtClean="0"/>
                  <a:t>0.615</a:t>
                </a:r>
                <a:endParaRPr lang="zh-TW" altLang="en-US" sz="1400" dirty="0"/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2829992" y="4895415"/>
                <a:ext cx="5837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 smtClean="0"/>
                  <a:t>0.615</a:t>
                </a:r>
                <a:endParaRPr lang="zh-TW" altLang="en-US" sz="1400" dirty="0"/>
              </a:p>
            </p:txBody>
          </p:sp>
          <p:sp>
            <p:nvSpPr>
              <p:cNvPr id="78" name="文字方塊 77"/>
              <p:cNvSpPr txBox="1"/>
              <p:nvPr/>
            </p:nvSpPr>
            <p:spPr>
              <a:xfrm>
                <a:off x="2829992" y="4259751"/>
                <a:ext cx="5837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 smtClean="0"/>
                  <a:t>0.887</a:t>
                </a:r>
                <a:endParaRPr lang="zh-TW" altLang="en-US" sz="1400" dirty="0"/>
              </a:p>
            </p:txBody>
          </p:sp>
          <p:sp>
            <p:nvSpPr>
              <p:cNvPr id="79" name="文字方塊 78"/>
              <p:cNvSpPr txBox="1"/>
              <p:nvPr/>
            </p:nvSpPr>
            <p:spPr>
              <a:xfrm>
                <a:off x="2829992" y="2988427"/>
                <a:ext cx="5837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 smtClean="0"/>
                  <a:t>0.975</a:t>
                </a:r>
                <a:endParaRPr lang="zh-TW" altLang="en-US" sz="1400" dirty="0"/>
              </a:p>
            </p:txBody>
          </p:sp>
          <p:sp>
            <p:nvSpPr>
              <p:cNvPr id="80" name="文字方塊 79"/>
              <p:cNvSpPr txBox="1"/>
              <p:nvPr/>
            </p:nvSpPr>
            <p:spPr>
              <a:xfrm>
                <a:off x="2829992" y="2352765"/>
                <a:ext cx="5837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 smtClean="0"/>
                  <a:t>0.887</a:t>
                </a:r>
                <a:endParaRPr lang="zh-TW" altLang="en-US" sz="1400" dirty="0"/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829992" y="3624089"/>
                <a:ext cx="5837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 smtClean="0"/>
                  <a:t>0.975</a:t>
                </a:r>
                <a:endParaRPr lang="zh-TW" altLang="en-US" sz="1400" dirty="0"/>
              </a:p>
            </p:txBody>
          </p:sp>
        </p:grpSp>
        <p:sp>
          <p:nvSpPr>
            <p:cNvPr id="82" name="文字方塊 81"/>
            <p:cNvSpPr txBox="1"/>
            <p:nvPr/>
          </p:nvSpPr>
          <p:spPr>
            <a:xfrm>
              <a:off x="3423236" y="1396407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0.494</a:t>
              </a:r>
              <a:endParaRPr lang="zh-TW" altLang="en-US" sz="1400" dirty="0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3423236" y="5225746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0.494</a:t>
              </a:r>
              <a:endParaRPr lang="zh-TW" altLang="en-US" sz="1400" dirty="0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3423236" y="2034630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0.837</a:t>
              </a:r>
              <a:endParaRPr lang="zh-TW" altLang="en-US" sz="1400" dirty="0"/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3423236" y="2672853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0.975</a:t>
              </a:r>
              <a:endParaRPr lang="zh-TW" altLang="en-US" sz="1400" dirty="0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3423236" y="3311076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0.996</a:t>
              </a:r>
              <a:endParaRPr lang="zh-TW" altLang="en-US" sz="1400" dirty="0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3423236" y="3949299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0.975</a:t>
              </a:r>
              <a:endParaRPr lang="zh-TW" altLang="en-US" sz="1400" dirty="0"/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3423236" y="4587522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0.837</a:t>
              </a:r>
              <a:endParaRPr lang="zh-TW" altLang="en-US" sz="1400" dirty="0"/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6392600" y="1209720"/>
            <a:ext cx="4237130" cy="4457039"/>
            <a:chOff x="1590798" y="1238355"/>
            <a:chExt cx="4237130" cy="4457039"/>
          </a:xfrm>
        </p:grpSpPr>
        <p:grpSp>
          <p:nvGrpSpPr>
            <p:cNvPr id="91" name="群組 90"/>
            <p:cNvGrpSpPr/>
            <p:nvPr/>
          </p:nvGrpSpPr>
          <p:grpSpPr>
            <a:xfrm>
              <a:off x="1590798" y="1238355"/>
              <a:ext cx="4237130" cy="4457039"/>
              <a:chOff x="2162207" y="1848809"/>
              <a:chExt cx="4152743" cy="4368270"/>
            </a:xfrm>
          </p:grpSpPr>
          <p:cxnSp>
            <p:nvCxnSpPr>
              <p:cNvPr id="131" name="直線接點 130"/>
              <p:cNvCxnSpPr/>
              <p:nvPr/>
            </p:nvCxnSpPr>
            <p:spPr>
              <a:xfrm flipV="1">
                <a:off x="4450700" y="5164852"/>
                <a:ext cx="1716372" cy="9341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/>
              <p:nvPr/>
            </p:nvCxnSpPr>
            <p:spPr>
              <a:xfrm>
                <a:off x="2370585" y="5164852"/>
                <a:ext cx="1867994" cy="10522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/>
              <p:cNvCxnSpPr/>
              <p:nvPr/>
            </p:nvCxnSpPr>
            <p:spPr>
              <a:xfrm flipV="1">
                <a:off x="2370585" y="1926139"/>
                <a:ext cx="1716372" cy="9341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>
                <a:stCxn id="133" idx="0"/>
                <a:endCxn id="145" idx="0"/>
              </p:cNvCxnSpPr>
              <p:nvPr/>
            </p:nvCxnSpPr>
            <p:spPr>
              <a:xfrm>
                <a:off x="4238579" y="1848809"/>
                <a:ext cx="1716372" cy="9330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>
              <a:xfrm>
                <a:off x="6230313" y="3185324"/>
                <a:ext cx="13807" cy="16540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接點 135"/>
              <p:cNvCxnSpPr/>
              <p:nvPr/>
            </p:nvCxnSpPr>
            <p:spPr>
              <a:xfrm>
                <a:off x="2216039" y="3177860"/>
                <a:ext cx="13807" cy="16540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準備 8"/>
              <p:cNvSpPr>
                <a:spLocks noChangeAspect="1"/>
              </p:cNvSpPr>
              <p:nvPr/>
            </p:nvSpPr>
            <p:spPr>
              <a:xfrm>
                <a:off x="3878579" y="1848810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38" name="準備 9"/>
              <p:cNvSpPr>
                <a:spLocks noChangeAspect="1"/>
              </p:cNvSpPr>
              <p:nvPr/>
            </p:nvSpPr>
            <p:spPr>
              <a:xfrm>
                <a:off x="4450702" y="2158790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39" name="準備 10"/>
              <p:cNvSpPr>
                <a:spLocks noChangeAspect="1"/>
              </p:cNvSpPr>
              <p:nvPr/>
            </p:nvSpPr>
            <p:spPr>
              <a:xfrm>
                <a:off x="2734331" y="3098318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0" name="準備 11"/>
              <p:cNvSpPr>
                <a:spLocks noChangeAspect="1"/>
              </p:cNvSpPr>
              <p:nvPr/>
            </p:nvSpPr>
            <p:spPr>
              <a:xfrm>
                <a:off x="3306455" y="2157973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1" name="準備 12"/>
              <p:cNvSpPr>
                <a:spLocks noChangeAspect="1"/>
              </p:cNvSpPr>
              <p:nvPr/>
            </p:nvSpPr>
            <p:spPr>
              <a:xfrm>
                <a:off x="2734331" y="2471609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2" name="準備 13"/>
              <p:cNvSpPr>
                <a:spLocks noChangeAspect="1"/>
              </p:cNvSpPr>
              <p:nvPr/>
            </p:nvSpPr>
            <p:spPr>
              <a:xfrm>
                <a:off x="3306455" y="2781589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3" name="準備 14"/>
              <p:cNvSpPr>
                <a:spLocks noChangeAspect="1"/>
              </p:cNvSpPr>
              <p:nvPr/>
            </p:nvSpPr>
            <p:spPr>
              <a:xfrm>
                <a:off x="4450702" y="2781589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4" name="準備 15"/>
              <p:cNvSpPr>
                <a:spLocks noChangeAspect="1"/>
              </p:cNvSpPr>
              <p:nvPr/>
            </p:nvSpPr>
            <p:spPr>
              <a:xfrm>
                <a:off x="3878579" y="3098882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5" name="準備 16"/>
              <p:cNvSpPr>
                <a:spLocks noChangeAspect="1"/>
              </p:cNvSpPr>
              <p:nvPr/>
            </p:nvSpPr>
            <p:spPr>
              <a:xfrm>
                <a:off x="5022826" y="3098882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6" name="準備 17"/>
              <p:cNvSpPr>
                <a:spLocks noChangeAspect="1"/>
              </p:cNvSpPr>
              <p:nvPr/>
            </p:nvSpPr>
            <p:spPr>
              <a:xfrm>
                <a:off x="2162207" y="2783008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7" name="準備 18"/>
              <p:cNvSpPr>
                <a:spLocks noChangeAspect="1"/>
              </p:cNvSpPr>
              <p:nvPr/>
            </p:nvSpPr>
            <p:spPr>
              <a:xfrm>
                <a:off x="5594950" y="2781872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8" name="準備 19"/>
              <p:cNvSpPr>
                <a:spLocks noChangeAspect="1"/>
              </p:cNvSpPr>
              <p:nvPr/>
            </p:nvSpPr>
            <p:spPr>
              <a:xfrm>
                <a:off x="3878579" y="2464298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9" name="準備 20"/>
              <p:cNvSpPr>
                <a:spLocks noChangeAspect="1"/>
              </p:cNvSpPr>
              <p:nvPr/>
            </p:nvSpPr>
            <p:spPr>
              <a:xfrm>
                <a:off x="2734331" y="3720553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0" name="準備 21"/>
              <p:cNvSpPr>
                <a:spLocks noChangeAspect="1"/>
              </p:cNvSpPr>
              <p:nvPr/>
            </p:nvSpPr>
            <p:spPr>
              <a:xfrm>
                <a:off x="3306455" y="3403825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1" name="準備 22"/>
              <p:cNvSpPr>
                <a:spLocks noChangeAspect="1"/>
              </p:cNvSpPr>
              <p:nvPr/>
            </p:nvSpPr>
            <p:spPr>
              <a:xfrm>
                <a:off x="4450702" y="3403825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2" name="準備 23"/>
              <p:cNvSpPr>
                <a:spLocks noChangeAspect="1"/>
              </p:cNvSpPr>
              <p:nvPr/>
            </p:nvSpPr>
            <p:spPr>
              <a:xfrm>
                <a:off x="3878579" y="3721117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3" name="準備 24"/>
              <p:cNvSpPr>
                <a:spLocks noChangeAspect="1"/>
              </p:cNvSpPr>
              <p:nvPr/>
            </p:nvSpPr>
            <p:spPr>
              <a:xfrm>
                <a:off x="5022826" y="3721117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4" name="準備 25"/>
              <p:cNvSpPr>
                <a:spLocks noChangeAspect="1"/>
              </p:cNvSpPr>
              <p:nvPr/>
            </p:nvSpPr>
            <p:spPr>
              <a:xfrm>
                <a:off x="2162207" y="3405244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5" name="準備 26"/>
              <p:cNvSpPr>
                <a:spLocks noChangeAspect="1"/>
              </p:cNvSpPr>
              <p:nvPr/>
            </p:nvSpPr>
            <p:spPr>
              <a:xfrm>
                <a:off x="5594950" y="3404107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6" name="準備 27"/>
              <p:cNvSpPr>
                <a:spLocks noChangeAspect="1"/>
              </p:cNvSpPr>
              <p:nvPr/>
            </p:nvSpPr>
            <p:spPr>
              <a:xfrm>
                <a:off x="2734331" y="4344771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7" name="準備 28"/>
              <p:cNvSpPr>
                <a:spLocks noChangeAspect="1"/>
              </p:cNvSpPr>
              <p:nvPr/>
            </p:nvSpPr>
            <p:spPr>
              <a:xfrm>
                <a:off x="3306455" y="4028044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8" name="準備 29"/>
              <p:cNvSpPr>
                <a:spLocks noChangeAspect="1"/>
              </p:cNvSpPr>
              <p:nvPr/>
            </p:nvSpPr>
            <p:spPr>
              <a:xfrm>
                <a:off x="4450702" y="4028044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9" name="準備 30"/>
              <p:cNvSpPr>
                <a:spLocks noChangeAspect="1"/>
              </p:cNvSpPr>
              <p:nvPr/>
            </p:nvSpPr>
            <p:spPr>
              <a:xfrm>
                <a:off x="3878579" y="4345335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60" name="準備 31"/>
              <p:cNvSpPr>
                <a:spLocks noChangeAspect="1"/>
              </p:cNvSpPr>
              <p:nvPr/>
            </p:nvSpPr>
            <p:spPr>
              <a:xfrm>
                <a:off x="5022826" y="4345335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61" name="準備 32"/>
              <p:cNvSpPr>
                <a:spLocks noChangeAspect="1"/>
              </p:cNvSpPr>
              <p:nvPr/>
            </p:nvSpPr>
            <p:spPr>
              <a:xfrm>
                <a:off x="2162207" y="4029463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62" name="準備 33"/>
              <p:cNvSpPr>
                <a:spLocks noChangeAspect="1"/>
              </p:cNvSpPr>
              <p:nvPr/>
            </p:nvSpPr>
            <p:spPr>
              <a:xfrm>
                <a:off x="5594950" y="4028326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63" name="準備 34"/>
              <p:cNvSpPr>
                <a:spLocks noChangeAspect="1"/>
              </p:cNvSpPr>
              <p:nvPr/>
            </p:nvSpPr>
            <p:spPr>
              <a:xfrm>
                <a:off x="2734331" y="4965024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64" name="準備 35"/>
              <p:cNvSpPr>
                <a:spLocks noChangeAspect="1"/>
              </p:cNvSpPr>
              <p:nvPr/>
            </p:nvSpPr>
            <p:spPr>
              <a:xfrm>
                <a:off x="3306455" y="4648296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65" name="準備 36"/>
              <p:cNvSpPr>
                <a:spLocks noChangeAspect="1"/>
              </p:cNvSpPr>
              <p:nvPr/>
            </p:nvSpPr>
            <p:spPr>
              <a:xfrm>
                <a:off x="4450702" y="4648296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66" name="準備 37"/>
              <p:cNvSpPr>
                <a:spLocks noChangeAspect="1"/>
              </p:cNvSpPr>
              <p:nvPr/>
            </p:nvSpPr>
            <p:spPr>
              <a:xfrm>
                <a:off x="3878579" y="4965588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67" name="準備 38"/>
              <p:cNvSpPr>
                <a:spLocks noChangeAspect="1"/>
              </p:cNvSpPr>
              <p:nvPr/>
            </p:nvSpPr>
            <p:spPr>
              <a:xfrm>
                <a:off x="5022826" y="4965588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68" name="準備 39"/>
              <p:cNvSpPr>
                <a:spLocks noChangeAspect="1"/>
              </p:cNvSpPr>
              <p:nvPr/>
            </p:nvSpPr>
            <p:spPr>
              <a:xfrm>
                <a:off x="2162207" y="4649716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69" name="準備 40"/>
              <p:cNvSpPr>
                <a:spLocks noChangeAspect="1"/>
              </p:cNvSpPr>
              <p:nvPr/>
            </p:nvSpPr>
            <p:spPr>
              <a:xfrm>
                <a:off x="5594950" y="4648578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70" name="準備 41"/>
              <p:cNvSpPr>
                <a:spLocks noChangeAspect="1"/>
              </p:cNvSpPr>
              <p:nvPr/>
            </p:nvSpPr>
            <p:spPr>
              <a:xfrm rot="10800000">
                <a:off x="4450702" y="5276988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71" name="準備 42"/>
              <p:cNvSpPr>
                <a:spLocks noChangeAspect="1"/>
              </p:cNvSpPr>
              <p:nvPr/>
            </p:nvSpPr>
            <p:spPr>
              <a:xfrm rot="10800000">
                <a:off x="3306455" y="5276988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72" name="準備 43"/>
              <p:cNvSpPr>
                <a:spLocks noChangeAspect="1"/>
              </p:cNvSpPr>
              <p:nvPr/>
            </p:nvSpPr>
            <p:spPr>
              <a:xfrm rot="10800000">
                <a:off x="3878579" y="5594279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73" name="準備 44"/>
              <p:cNvSpPr>
                <a:spLocks noChangeAspect="1"/>
              </p:cNvSpPr>
              <p:nvPr/>
            </p:nvSpPr>
            <p:spPr>
              <a:xfrm>
                <a:off x="5022827" y="2468272"/>
                <a:ext cx="720000" cy="622800"/>
              </a:xfrm>
              <a:prstGeom prst="flowChartPrepara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92" name="文字方塊 91"/>
            <p:cNvSpPr txBox="1"/>
            <p:nvPr/>
          </p:nvSpPr>
          <p:spPr>
            <a:xfrm>
              <a:off x="1670142" y="2355378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-.503</a:t>
              </a:r>
              <a:endParaRPr lang="zh-TW" altLang="en-US" sz="1400" dirty="0"/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1670142" y="4261319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-.503</a:t>
              </a:r>
              <a:endParaRPr lang="zh-TW" altLang="en-US" sz="1400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1670142" y="2990692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-.382</a:t>
              </a:r>
              <a:endParaRPr lang="zh-TW" altLang="en-US" sz="1400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1670142" y="3626006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-.382</a:t>
              </a:r>
              <a:endParaRPr lang="zh-TW" altLang="en-US" sz="1400" dirty="0"/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2264239" y="2036490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-.382</a:t>
              </a:r>
              <a:endParaRPr lang="zh-TW" altLang="en-US" sz="1400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2264239" y="3945534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-.137</a:t>
              </a:r>
              <a:endParaRPr lang="zh-TW" altLang="en-US" sz="1400" dirty="0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2264239" y="2672838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-.137</a:t>
              </a:r>
              <a:endParaRPr lang="zh-TW" altLang="en-US" sz="1400" dirty="0"/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2264239" y="3309186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-.087</a:t>
              </a:r>
              <a:endParaRPr lang="zh-TW" altLang="en-US" sz="1400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2264239" y="4581884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-.382</a:t>
              </a:r>
              <a:endParaRPr lang="zh-TW" altLang="en-US" sz="1400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4593132" y="2027364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-.382</a:t>
              </a:r>
              <a:endParaRPr lang="zh-TW" altLang="en-US" sz="1400" dirty="0"/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4593132" y="3936408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-.137</a:t>
              </a:r>
              <a:endParaRPr lang="zh-TW" altLang="en-US" sz="1400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4593132" y="2663712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-.137</a:t>
              </a:r>
              <a:endParaRPr lang="zh-TW" altLang="en-US" sz="1400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4593132" y="3300060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-.087</a:t>
              </a:r>
              <a:endParaRPr lang="zh-TW" altLang="en-US" sz="1400" dirty="0"/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4593132" y="4572758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-.382</a:t>
              </a:r>
              <a:endParaRPr lang="zh-TW" altLang="en-US" sz="1400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5176899" y="2365061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-.503</a:t>
              </a:r>
              <a:endParaRPr lang="zh-TW" altLang="en-US" sz="1400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5176899" y="4271002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-.503</a:t>
              </a:r>
              <a:endParaRPr lang="zh-TW" altLang="en-US" sz="1400" dirty="0"/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5176899" y="3000375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-.382</a:t>
              </a:r>
              <a:endParaRPr lang="zh-TW" altLang="en-US" sz="1400" dirty="0"/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5176899" y="3635689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-.382</a:t>
              </a:r>
              <a:endParaRPr lang="zh-TW" altLang="en-US" sz="1400" dirty="0"/>
            </a:p>
          </p:txBody>
        </p:sp>
        <p:grpSp>
          <p:nvGrpSpPr>
            <p:cNvPr id="110" name="群組 109"/>
            <p:cNvGrpSpPr/>
            <p:nvPr/>
          </p:nvGrpSpPr>
          <p:grpSpPr>
            <a:xfrm>
              <a:off x="2829992" y="1717103"/>
              <a:ext cx="583767" cy="3486089"/>
              <a:chOff x="2829992" y="1717103"/>
              <a:chExt cx="583767" cy="3486089"/>
            </a:xfrm>
          </p:grpSpPr>
          <p:sp>
            <p:nvSpPr>
              <p:cNvPr id="125" name="文字方塊 124"/>
              <p:cNvSpPr txBox="1"/>
              <p:nvPr/>
            </p:nvSpPr>
            <p:spPr>
              <a:xfrm>
                <a:off x="2829992" y="1717103"/>
                <a:ext cx="5837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 smtClean="0"/>
                  <a:t>-.382</a:t>
                </a:r>
                <a:endParaRPr lang="zh-TW" altLang="en-US" sz="1400" dirty="0"/>
              </a:p>
            </p:txBody>
          </p:sp>
          <p:sp>
            <p:nvSpPr>
              <p:cNvPr id="126" name="文字方塊 125"/>
              <p:cNvSpPr txBox="1"/>
              <p:nvPr/>
            </p:nvSpPr>
            <p:spPr>
              <a:xfrm>
                <a:off x="2829992" y="4895415"/>
                <a:ext cx="5837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 smtClean="0"/>
                  <a:t>-.382</a:t>
                </a:r>
                <a:endParaRPr lang="zh-TW" altLang="en-US" sz="1400" dirty="0"/>
              </a:p>
            </p:txBody>
          </p:sp>
          <p:sp>
            <p:nvSpPr>
              <p:cNvPr id="127" name="文字方塊 126"/>
              <p:cNvSpPr txBox="1"/>
              <p:nvPr/>
            </p:nvSpPr>
            <p:spPr>
              <a:xfrm>
                <a:off x="2829992" y="4259751"/>
                <a:ext cx="5837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 smtClean="0"/>
                  <a:t>-.087</a:t>
                </a:r>
                <a:endParaRPr lang="zh-TW" altLang="en-US" sz="1400" dirty="0"/>
              </a:p>
            </p:txBody>
          </p:sp>
          <p:sp>
            <p:nvSpPr>
              <p:cNvPr id="128" name="文字方塊 127"/>
              <p:cNvSpPr txBox="1"/>
              <p:nvPr/>
            </p:nvSpPr>
            <p:spPr>
              <a:xfrm>
                <a:off x="2829992" y="2988427"/>
                <a:ext cx="5837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 smtClean="0"/>
                  <a:t>0.070</a:t>
                </a:r>
                <a:endParaRPr lang="zh-TW" altLang="en-US" sz="1400" dirty="0"/>
              </a:p>
            </p:txBody>
          </p:sp>
          <p:sp>
            <p:nvSpPr>
              <p:cNvPr id="129" name="文字方塊 128"/>
              <p:cNvSpPr txBox="1"/>
              <p:nvPr/>
            </p:nvSpPr>
            <p:spPr>
              <a:xfrm>
                <a:off x="2829992" y="2352765"/>
                <a:ext cx="5837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 smtClean="0"/>
                  <a:t>-.087</a:t>
                </a:r>
                <a:endParaRPr lang="zh-TW" altLang="en-US" sz="1400" dirty="0"/>
              </a:p>
            </p:txBody>
          </p:sp>
          <p:sp>
            <p:nvSpPr>
              <p:cNvPr id="130" name="文字方塊 129"/>
              <p:cNvSpPr txBox="1"/>
              <p:nvPr/>
            </p:nvSpPr>
            <p:spPr>
              <a:xfrm>
                <a:off x="2829992" y="3624089"/>
                <a:ext cx="5837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 smtClean="0"/>
                  <a:t>0.070</a:t>
                </a:r>
                <a:endParaRPr lang="zh-TW" altLang="en-US" sz="1400" dirty="0"/>
              </a:p>
            </p:txBody>
          </p:sp>
        </p:grpSp>
        <p:grpSp>
          <p:nvGrpSpPr>
            <p:cNvPr id="111" name="群組 110"/>
            <p:cNvGrpSpPr/>
            <p:nvPr/>
          </p:nvGrpSpPr>
          <p:grpSpPr>
            <a:xfrm>
              <a:off x="4018913" y="1710903"/>
              <a:ext cx="583767" cy="3486089"/>
              <a:chOff x="2829992" y="1717103"/>
              <a:chExt cx="583767" cy="3486089"/>
            </a:xfrm>
          </p:grpSpPr>
          <p:sp>
            <p:nvSpPr>
              <p:cNvPr id="119" name="文字方塊 118"/>
              <p:cNvSpPr txBox="1"/>
              <p:nvPr/>
            </p:nvSpPr>
            <p:spPr>
              <a:xfrm>
                <a:off x="2829992" y="1717103"/>
                <a:ext cx="5837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 smtClean="0"/>
                  <a:t>-.382</a:t>
                </a:r>
                <a:endParaRPr lang="zh-TW" altLang="en-US" sz="1400" dirty="0"/>
              </a:p>
            </p:txBody>
          </p:sp>
          <p:sp>
            <p:nvSpPr>
              <p:cNvPr id="120" name="文字方塊 119"/>
              <p:cNvSpPr txBox="1"/>
              <p:nvPr/>
            </p:nvSpPr>
            <p:spPr>
              <a:xfrm>
                <a:off x="2829992" y="4895415"/>
                <a:ext cx="5837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 smtClean="0"/>
                  <a:t>-.382</a:t>
                </a:r>
                <a:endParaRPr lang="zh-TW" altLang="en-US" sz="1400" dirty="0"/>
              </a:p>
            </p:txBody>
          </p:sp>
          <p:sp>
            <p:nvSpPr>
              <p:cNvPr id="121" name="文字方塊 120"/>
              <p:cNvSpPr txBox="1"/>
              <p:nvPr/>
            </p:nvSpPr>
            <p:spPr>
              <a:xfrm>
                <a:off x="2829992" y="4259751"/>
                <a:ext cx="5837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 smtClean="0"/>
                  <a:t>-.087</a:t>
                </a:r>
                <a:endParaRPr lang="zh-TW" altLang="en-US" sz="1400" dirty="0"/>
              </a:p>
            </p:txBody>
          </p:sp>
          <p:sp>
            <p:nvSpPr>
              <p:cNvPr id="122" name="文字方塊 121"/>
              <p:cNvSpPr txBox="1"/>
              <p:nvPr/>
            </p:nvSpPr>
            <p:spPr>
              <a:xfrm>
                <a:off x="2829992" y="2988427"/>
                <a:ext cx="5837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 smtClean="0"/>
                  <a:t>0.070</a:t>
                </a:r>
                <a:endParaRPr lang="zh-TW" altLang="en-US" sz="1400" dirty="0"/>
              </a:p>
            </p:txBody>
          </p:sp>
          <p:sp>
            <p:nvSpPr>
              <p:cNvPr id="123" name="文字方塊 122"/>
              <p:cNvSpPr txBox="1"/>
              <p:nvPr/>
            </p:nvSpPr>
            <p:spPr>
              <a:xfrm>
                <a:off x="2829992" y="2352765"/>
                <a:ext cx="5837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 smtClean="0"/>
                  <a:t>-.087</a:t>
                </a:r>
                <a:endParaRPr lang="zh-TW" altLang="en-US" sz="1400" dirty="0"/>
              </a:p>
            </p:txBody>
          </p:sp>
          <p:sp>
            <p:nvSpPr>
              <p:cNvPr id="124" name="文字方塊 123"/>
              <p:cNvSpPr txBox="1"/>
              <p:nvPr/>
            </p:nvSpPr>
            <p:spPr>
              <a:xfrm>
                <a:off x="2829992" y="3624089"/>
                <a:ext cx="5837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 smtClean="0"/>
                  <a:t>0.070</a:t>
                </a:r>
                <a:endParaRPr lang="zh-TW" altLang="en-US" sz="1400" dirty="0"/>
              </a:p>
            </p:txBody>
          </p:sp>
        </p:grpSp>
        <p:sp>
          <p:nvSpPr>
            <p:cNvPr id="112" name="文字方塊 111"/>
            <p:cNvSpPr txBox="1"/>
            <p:nvPr/>
          </p:nvSpPr>
          <p:spPr>
            <a:xfrm>
              <a:off x="3423236" y="1396407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-.503</a:t>
              </a:r>
              <a:endParaRPr lang="zh-TW" altLang="en-US" sz="1400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3423236" y="5225746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-.503</a:t>
              </a:r>
              <a:endParaRPr lang="zh-TW" altLang="en-US" sz="1400" dirty="0"/>
            </a:p>
          </p:txBody>
        </p:sp>
        <p:sp>
          <p:nvSpPr>
            <p:cNvPr id="114" name="文字方塊 113"/>
            <p:cNvSpPr txBox="1"/>
            <p:nvPr/>
          </p:nvSpPr>
          <p:spPr>
            <a:xfrm>
              <a:off x="3423236" y="2034630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-.137</a:t>
              </a:r>
              <a:endParaRPr lang="zh-TW" altLang="en-US" sz="1400" dirty="0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3423236" y="2672853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0.070</a:t>
              </a:r>
              <a:endParaRPr lang="zh-TW" altLang="en-US" sz="1400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3423236" y="3311076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0.050</a:t>
              </a:r>
              <a:endParaRPr lang="zh-TW" altLang="en-US" sz="1400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3423236" y="3949299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0.070</a:t>
              </a:r>
              <a:endParaRPr lang="zh-TW" altLang="en-US" sz="1400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3423236" y="4587522"/>
              <a:ext cx="58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/>
                <a:t>-.137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459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TW" sz="4800" b="1" dirty="0" smtClean="0">
                <a:latin typeface="Times" charset="0"/>
                <a:ea typeface="Times" charset="0"/>
                <a:cs typeface="Times" charset="0"/>
              </a:rPr>
              <a:t>Simulation Result</a:t>
            </a:r>
            <a:endParaRPr kumimoji="1" lang="zh-TW" altLang="en-US" sz="48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3744" y="3846051"/>
            <a:ext cx="9464512" cy="954547"/>
          </a:xfrm>
        </p:spPr>
        <p:txBody>
          <a:bodyPr>
            <a:normAutofit lnSpcReduction="10000"/>
          </a:bodyPr>
          <a:lstStyle/>
          <a:p>
            <a:pPr/>
            <a:r>
              <a:rPr kumimoji="1" lang="en-US" altLang="zh-TW" dirty="0" smtClean="0"/>
              <a:t>Only Partial Data are shown in the slides</a:t>
            </a:r>
          </a:p>
          <a:p>
            <a:pPr/>
            <a:r>
              <a:rPr kumimoji="1" lang="en-US" altLang="zh-TW" dirty="0" smtClean="0"/>
              <a:t>Full source code, data and records please check: ___________________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91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" charset="0"/>
              </a:rPr>
              <a:t>Simulation Parameters</a:t>
            </a:r>
            <a:endParaRPr kumimoji="1" lang="zh-TW" altLang="en-US" dirty="0">
              <a:latin typeface="Times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 err="1" smtClean="0"/>
              <a:t>Test_Time</a:t>
            </a:r>
            <a:r>
              <a:rPr kumimoji="1" lang="en-US" altLang="zh-TW" dirty="0" smtClean="0"/>
              <a:t> = 10000 (Default)</a:t>
            </a:r>
          </a:p>
          <a:p>
            <a:r>
              <a:rPr kumimoji="1" lang="en-US" altLang="zh-TW" dirty="0" smtClean="0"/>
              <a:t>Round = 10</a:t>
            </a:r>
          </a:p>
          <a:p>
            <a:r>
              <a:rPr kumimoji="1" lang="en-US" altLang="zh-TW" dirty="0" err="1" smtClean="0"/>
              <a:t>Prob</a:t>
            </a:r>
            <a:r>
              <a:rPr kumimoji="1" lang="en-US" altLang="zh-TW" dirty="0"/>
              <a:t> = {</a:t>
            </a:r>
            <a:r>
              <a:rPr kumimoji="1" lang="en-US" altLang="zh-TW" dirty="0" smtClean="0"/>
              <a:t>0.054314335,0.094728608,0.026434729,0.003126288,0.000155284,3.20949e-6,2.73756e-8}</a:t>
            </a:r>
          </a:p>
          <a:p>
            <a:r>
              <a:rPr kumimoji="1" lang="en-US" altLang="zh-TW" dirty="0" smtClean="0"/>
              <a:t>Player 1 Goes First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931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695426"/>
              </p:ext>
            </p:extLst>
          </p:nvPr>
        </p:nvGraphicFramePr>
        <p:xfrm>
          <a:off x="522591" y="1005033"/>
          <a:ext cx="11146818" cy="48479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3841">
                  <a:extLst>
                    <a:ext uri="{9D8B030D-6E8A-4147-A177-3AD203B41FA5}">
                      <a16:colId xmlns:a16="http://schemas.microsoft.com/office/drawing/2014/main" val="3603696770"/>
                    </a:ext>
                  </a:extLst>
                </a:gridCol>
                <a:gridCol w="453246">
                  <a:extLst>
                    <a:ext uri="{9D8B030D-6E8A-4147-A177-3AD203B41FA5}">
                      <a16:colId xmlns:a16="http://schemas.microsoft.com/office/drawing/2014/main" val="1993687616"/>
                    </a:ext>
                  </a:extLst>
                </a:gridCol>
                <a:gridCol w="377703">
                  <a:extLst>
                    <a:ext uri="{9D8B030D-6E8A-4147-A177-3AD203B41FA5}">
                      <a16:colId xmlns:a16="http://schemas.microsoft.com/office/drawing/2014/main" val="1051714837"/>
                    </a:ext>
                  </a:extLst>
                </a:gridCol>
                <a:gridCol w="571949">
                  <a:extLst>
                    <a:ext uri="{9D8B030D-6E8A-4147-A177-3AD203B41FA5}">
                      <a16:colId xmlns:a16="http://schemas.microsoft.com/office/drawing/2014/main" val="954852741"/>
                    </a:ext>
                  </a:extLst>
                </a:gridCol>
                <a:gridCol w="561159">
                  <a:extLst>
                    <a:ext uri="{9D8B030D-6E8A-4147-A177-3AD203B41FA5}">
                      <a16:colId xmlns:a16="http://schemas.microsoft.com/office/drawing/2014/main" val="2316772641"/>
                    </a:ext>
                  </a:extLst>
                </a:gridCol>
                <a:gridCol w="539577">
                  <a:extLst>
                    <a:ext uri="{9D8B030D-6E8A-4147-A177-3AD203B41FA5}">
                      <a16:colId xmlns:a16="http://schemas.microsoft.com/office/drawing/2014/main" val="155806047"/>
                    </a:ext>
                  </a:extLst>
                </a:gridCol>
                <a:gridCol w="658284">
                  <a:extLst>
                    <a:ext uri="{9D8B030D-6E8A-4147-A177-3AD203B41FA5}">
                      <a16:colId xmlns:a16="http://schemas.microsoft.com/office/drawing/2014/main" val="1307555774"/>
                    </a:ext>
                  </a:extLst>
                </a:gridCol>
                <a:gridCol w="604326">
                  <a:extLst>
                    <a:ext uri="{9D8B030D-6E8A-4147-A177-3AD203B41FA5}">
                      <a16:colId xmlns:a16="http://schemas.microsoft.com/office/drawing/2014/main" val="2991057003"/>
                    </a:ext>
                  </a:extLst>
                </a:gridCol>
                <a:gridCol w="682319">
                  <a:extLst>
                    <a:ext uri="{9D8B030D-6E8A-4147-A177-3AD203B41FA5}">
                      <a16:colId xmlns:a16="http://schemas.microsoft.com/office/drawing/2014/main" val="4256547336"/>
                    </a:ext>
                  </a:extLst>
                </a:gridCol>
                <a:gridCol w="604326">
                  <a:extLst>
                    <a:ext uri="{9D8B030D-6E8A-4147-A177-3AD203B41FA5}">
                      <a16:colId xmlns:a16="http://schemas.microsoft.com/office/drawing/2014/main" val="101164596"/>
                    </a:ext>
                  </a:extLst>
                </a:gridCol>
                <a:gridCol w="766198">
                  <a:extLst>
                    <a:ext uri="{9D8B030D-6E8A-4147-A177-3AD203B41FA5}">
                      <a16:colId xmlns:a16="http://schemas.microsoft.com/office/drawing/2014/main" val="1991656438"/>
                    </a:ext>
                  </a:extLst>
                </a:gridCol>
                <a:gridCol w="787782">
                  <a:extLst>
                    <a:ext uri="{9D8B030D-6E8A-4147-A177-3AD203B41FA5}">
                      <a16:colId xmlns:a16="http://schemas.microsoft.com/office/drawing/2014/main" val="2473955948"/>
                    </a:ext>
                  </a:extLst>
                </a:gridCol>
                <a:gridCol w="604326">
                  <a:extLst>
                    <a:ext uri="{9D8B030D-6E8A-4147-A177-3AD203B41FA5}">
                      <a16:colId xmlns:a16="http://schemas.microsoft.com/office/drawing/2014/main" val="1562619495"/>
                    </a:ext>
                  </a:extLst>
                </a:gridCol>
                <a:gridCol w="762592">
                  <a:extLst>
                    <a:ext uri="{9D8B030D-6E8A-4147-A177-3AD203B41FA5}">
                      <a16:colId xmlns:a16="http://schemas.microsoft.com/office/drawing/2014/main" val="1364861030"/>
                    </a:ext>
                  </a:extLst>
                </a:gridCol>
                <a:gridCol w="806087">
                  <a:extLst>
                    <a:ext uri="{9D8B030D-6E8A-4147-A177-3AD203B41FA5}">
                      <a16:colId xmlns:a16="http://schemas.microsoft.com/office/drawing/2014/main" val="1666265963"/>
                    </a:ext>
                  </a:extLst>
                </a:gridCol>
                <a:gridCol w="557028">
                  <a:extLst>
                    <a:ext uri="{9D8B030D-6E8A-4147-A177-3AD203B41FA5}">
                      <a16:colId xmlns:a16="http://schemas.microsoft.com/office/drawing/2014/main" val="747723410"/>
                    </a:ext>
                  </a:extLst>
                </a:gridCol>
                <a:gridCol w="704165">
                  <a:extLst>
                    <a:ext uri="{9D8B030D-6E8A-4147-A177-3AD203B41FA5}">
                      <a16:colId xmlns:a16="http://schemas.microsoft.com/office/drawing/2014/main" val="3674641788"/>
                    </a:ext>
                  </a:extLst>
                </a:gridCol>
                <a:gridCol w="561910">
                  <a:extLst>
                    <a:ext uri="{9D8B030D-6E8A-4147-A177-3AD203B41FA5}">
                      <a16:colId xmlns:a16="http://schemas.microsoft.com/office/drawing/2014/main" val="3732530463"/>
                    </a:ext>
                  </a:extLst>
                </a:gridCol>
              </a:tblGrid>
              <a:tr h="25253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 dirty="0">
                          <a:effectLst/>
                        </a:rPr>
                        <a:t>1</a:t>
                      </a:r>
                      <a:r>
                        <a:rPr lang="zh-TW" altLang="en-US" sz="1400" u="none" strike="noStrike" dirty="0">
                          <a:effectLst/>
                        </a:rPr>
                        <a:t>策略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>
                          <a:effectLst/>
                        </a:rPr>
                        <a:t>2</a:t>
                      </a:r>
                      <a:r>
                        <a:rPr lang="zh-TW" altLang="en-US" sz="1400" u="none" strike="noStrike">
                          <a:effectLst/>
                        </a:rPr>
                        <a:t>策略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extLst>
                  <a:ext uri="{0D108BD9-81ED-4DB2-BD59-A6C34878D82A}">
                    <a16:rowId xmlns:a16="http://schemas.microsoft.com/office/drawing/2014/main" val="302981374"/>
                  </a:ext>
                </a:extLst>
              </a:tr>
              <a:tr h="7044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Future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Self</a:t>
                      </a:r>
                      <a:br>
                        <a:rPr lang="en-US" sz="1400" u="none" strike="noStrike" dirty="0" smtClean="0">
                          <a:effectLst/>
                        </a:rPr>
                      </a:br>
                      <a:r>
                        <a:rPr lang="en-US" sz="1400" u="none" strike="noStrike" dirty="0" smtClean="0">
                          <a:effectLst/>
                        </a:rPr>
                        <a:t>Max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 smtClean="0">
                          <a:effectLst/>
                        </a:rPr>
                        <a:t>Opp</a:t>
                      </a:r>
                      <a:r>
                        <a:rPr lang="en-US" sz="1400" u="none" strike="noStrike" dirty="0" smtClean="0">
                          <a:effectLst/>
                        </a:rPr>
                        <a:t/>
                      </a:r>
                      <a:br>
                        <a:rPr lang="en-US" sz="1400" u="none" strike="noStrike" dirty="0" smtClean="0">
                          <a:effectLst/>
                        </a:rPr>
                      </a:br>
                      <a:r>
                        <a:rPr lang="en-US" sz="1400" u="none" strike="noStrike" dirty="0" smtClean="0">
                          <a:effectLst/>
                        </a:rPr>
                        <a:t>Max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Future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Self</a:t>
                      </a:r>
                      <a:br>
                        <a:rPr lang="en-US" sz="1400" u="none" strike="noStrike" dirty="0" smtClean="0">
                          <a:effectLst/>
                        </a:rPr>
                      </a:br>
                      <a:r>
                        <a:rPr lang="en-US" sz="1400" u="none" strike="noStrike" dirty="0" smtClean="0">
                          <a:effectLst/>
                        </a:rPr>
                        <a:t>Max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 smtClean="0">
                          <a:effectLst/>
                        </a:rPr>
                        <a:t>Opp</a:t>
                      </a:r>
                      <a:r>
                        <a:rPr lang="en-US" sz="1400" u="none" strike="noStrike" dirty="0" smtClean="0">
                          <a:effectLst/>
                        </a:rPr>
                        <a:t/>
                      </a:r>
                      <a:br>
                        <a:rPr lang="en-US" sz="1400" u="none" strike="noStrike" dirty="0" smtClean="0">
                          <a:effectLst/>
                        </a:rPr>
                      </a:br>
                      <a:r>
                        <a:rPr lang="en-US" sz="1400" u="none" strike="noStrike" dirty="0" smtClean="0">
                          <a:effectLst/>
                        </a:rPr>
                        <a:t>Max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 AVG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 AVG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2-1AVG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 WON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1 WON%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1 </a:t>
                      </a:r>
                      <a:r>
                        <a:rPr lang="en-US" sz="1400" b="1" u="none" strike="noStrike" dirty="0" smtClean="0">
                          <a:effectLst/>
                        </a:rPr>
                        <a:t>WON%</a:t>
                      </a:r>
                      <a:br>
                        <a:rPr lang="en-US" sz="1400" b="1" u="none" strike="noStrike" dirty="0" smtClean="0">
                          <a:effectLst/>
                        </a:rPr>
                      </a:br>
                      <a:r>
                        <a:rPr lang="en-US" sz="1400" b="1" u="none" strike="noStrike" dirty="0" smtClean="0">
                          <a:effectLst/>
                        </a:rPr>
                        <a:t>No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 Draw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 WON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2 WON%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2 </a:t>
                      </a:r>
                      <a:r>
                        <a:rPr lang="en-US" sz="1400" b="1" u="none" strike="noStrike" dirty="0" smtClean="0">
                          <a:effectLst/>
                        </a:rPr>
                        <a:t>WON%</a:t>
                      </a:r>
                      <a:br>
                        <a:rPr lang="en-US" sz="1400" b="1" u="none" strike="noStrike" dirty="0" smtClean="0">
                          <a:effectLst/>
                        </a:rPr>
                      </a:br>
                      <a:r>
                        <a:rPr lang="en-US" sz="1400" b="1" u="none" strike="noStrike" dirty="0" smtClean="0">
                          <a:effectLst/>
                        </a:rPr>
                        <a:t>No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 Draw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DRAW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DRAW%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extLst>
                  <a:ext uri="{0D108BD9-81ED-4DB2-BD59-A6C34878D82A}">
                    <a16:rowId xmlns:a16="http://schemas.microsoft.com/office/drawing/2014/main" val="1923281973"/>
                  </a:ext>
                </a:extLst>
              </a:tr>
              <a:tr h="2431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2.3126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2.4303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0.1177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2372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23.72%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42.35%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3229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32.29%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57.65%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4399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43.99%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10000</a:t>
                      </a:r>
                    </a:p>
                  </a:txBody>
                  <a:tcPr marL="9518" marR="9518" marT="9518" marB="0" anchor="ctr"/>
                </a:tc>
                <a:extLst>
                  <a:ext uri="{0D108BD9-81ED-4DB2-BD59-A6C34878D82A}">
                    <a16:rowId xmlns:a16="http://schemas.microsoft.com/office/drawing/2014/main" val="915773853"/>
                  </a:ext>
                </a:extLst>
              </a:tr>
              <a:tr h="2431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2.4357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2.4777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0.042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2747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27.47%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>
                          <a:effectLst/>
                        </a:rPr>
                        <a:t>47.72%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3010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30.10%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52.28%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4243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42.43%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10000</a:t>
                      </a:r>
                    </a:p>
                  </a:txBody>
                  <a:tcPr marL="9518" marR="9518" marT="9518" marB="0" anchor="ctr"/>
                </a:tc>
                <a:extLst>
                  <a:ext uri="{0D108BD9-81ED-4DB2-BD59-A6C34878D82A}">
                    <a16:rowId xmlns:a16="http://schemas.microsoft.com/office/drawing/2014/main" val="3531701182"/>
                  </a:ext>
                </a:extLst>
              </a:tr>
              <a:tr h="2431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2.2826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2.3981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0.1155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2333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23.33%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42.14%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3203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32.03%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>
                          <a:effectLst/>
                        </a:rPr>
                        <a:t>57.86%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4464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44.64%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10000</a:t>
                      </a:r>
                    </a:p>
                  </a:txBody>
                  <a:tcPr marL="9518" marR="9518" marT="9518" marB="0" anchor="ctr"/>
                </a:tc>
                <a:extLst>
                  <a:ext uri="{0D108BD9-81ED-4DB2-BD59-A6C34878D82A}">
                    <a16:rowId xmlns:a16="http://schemas.microsoft.com/office/drawing/2014/main" val="2983699983"/>
                  </a:ext>
                </a:extLst>
              </a:tr>
              <a:tr h="2431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2.3485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2.5046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0.1561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2320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23.20%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>
                          <a:effectLst/>
                        </a:rPr>
                        <a:t>39.84%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3503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35.03%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60.16%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4177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41.77%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10000</a:t>
                      </a:r>
                    </a:p>
                  </a:txBody>
                  <a:tcPr marL="9518" marR="9518" marT="9518" marB="0" anchor="ctr"/>
                </a:tc>
                <a:extLst>
                  <a:ext uri="{0D108BD9-81ED-4DB2-BD59-A6C34878D82A}">
                    <a16:rowId xmlns:a16="http://schemas.microsoft.com/office/drawing/2014/main" val="2935094633"/>
                  </a:ext>
                </a:extLst>
              </a:tr>
              <a:tr h="2431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2.4744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2.5588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0.0844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2599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25.99%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44.85%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3196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31.96%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55.15%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4205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42.05%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10000</a:t>
                      </a:r>
                    </a:p>
                  </a:txBody>
                  <a:tcPr marL="9518" marR="9518" marT="9518" marB="0" anchor="ctr"/>
                </a:tc>
                <a:extLst>
                  <a:ext uri="{0D108BD9-81ED-4DB2-BD59-A6C34878D82A}">
                    <a16:rowId xmlns:a16="http://schemas.microsoft.com/office/drawing/2014/main" val="2641968754"/>
                  </a:ext>
                </a:extLst>
              </a:tr>
              <a:tr h="2431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2.3106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2.4588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0.1482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2324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23.24%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>
                          <a:effectLst/>
                        </a:rPr>
                        <a:t>40.37%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3433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34.33%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59.63%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4243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42.43%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10000</a:t>
                      </a:r>
                    </a:p>
                  </a:txBody>
                  <a:tcPr marL="9518" marR="9518" marT="9518" marB="0" anchor="ctr"/>
                </a:tc>
                <a:extLst>
                  <a:ext uri="{0D108BD9-81ED-4DB2-BD59-A6C34878D82A}">
                    <a16:rowId xmlns:a16="http://schemas.microsoft.com/office/drawing/2014/main" val="3567679478"/>
                  </a:ext>
                </a:extLst>
              </a:tr>
              <a:tr h="2431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2.2839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2.4068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0.1229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2308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23.08%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42.06%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3180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31.80%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57.94%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4512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45.12%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10000</a:t>
                      </a:r>
                    </a:p>
                  </a:txBody>
                  <a:tcPr marL="9518" marR="9518" marT="9518" marB="0" anchor="ctr"/>
                </a:tc>
                <a:extLst>
                  <a:ext uri="{0D108BD9-81ED-4DB2-BD59-A6C34878D82A}">
                    <a16:rowId xmlns:a16="http://schemas.microsoft.com/office/drawing/2014/main" val="1620405823"/>
                  </a:ext>
                </a:extLst>
              </a:tr>
              <a:tr h="2431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2.3948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2.4444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0.0496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2689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26.89%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47.41%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2983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29.83%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52.59%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4328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43.28%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10000</a:t>
                      </a:r>
                    </a:p>
                  </a:txBody>
                  <a:tcPr marL="9518" marR="9518" marT="9518" marB="0" anchor="ctr"/>
                </a:tc>
                <a:extLst>
                  <a:ext uri="{0D108BD9-81ED-4DB2-BD59-A6C34878D82A}">
                    <a16:rowId xmlns:a16="http://schemas.microsoft.com/office/drawing/2014/main" val="3524382255"/>
                  </a:ext>
                </a:extLst>
              </a:tr>
              <a:tr h="2431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2.33736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2.44064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0.1033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1851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24.83%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43.39%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2415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32.39%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56.61%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3189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42.78%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7455</a:t>
                      </a:r>
                    </a:p>
                  </a:txBody>
                  <a:tcPr marL="9518" marR="9518" marT="9518" marB="0" anchor="ctr"/>
                </a:tc>
                <a:extLst>
                  <a:ext uri="{0D108BD9-81ED-4DB2-BD59-A6C34878D82A}">
                    <a16:rowId xmlns:a16="http://schemas.microsoft.com/office/drawing/2014/main" val="1416629390"/>
                  </a:ext>
                </a:extLst>
              </a:tr>
              <a:tr h="2431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2.35266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2.5198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0.1671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1711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22.97%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39.25%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2648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35.55%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60.75%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3090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41.48%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7449</a:t>
                      </a:r>
                    </a:p>
                  </a:txBody>
                  <a:tcPr marL="9518" marR="9518" marT="9518" marB="0" anchor="ctr"/>
                </a:tc>
                <a:extLst>
                  <a:ext uri="{0D108BD9-81ED-4DB2-BD59-A6C34878D82A}">
                    <a16:rowId xmlns:a16="http://schemas.microsoft.com/office/drawing/2014/main" val="974515615"/>
                  </a:ext>
                </a:extLst>
              </a:tr>
              <a:tr h="2431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2.35382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2.45105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0.0972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1876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25.23%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43.54%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2433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32.72%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56.46%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3127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42.05%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7436</a:t>
                      </a:r>
                    </a:p>
                  </a:txBody>
                  <a:tcPr marL="9518" marR="9518" marT="9518" marB="0" anchor="ctr"/>
                </a:tc>
                <a:extLst>
                  <a:ext uri="{0D108BD9-81ED-4DB2-BD59-A6C34878D82A}">
                    <a16:rowId xmlns:a16="http://schemas.microsoft.com/office/drawing/2014/main" val="2276964291"/>
                  </a:ext>
                </a:extLst>
              </a:tr>
              <a:tr h="2431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2.46951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2.49844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0.0289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2080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28.25%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48.67%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2194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29.80%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51.33%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3089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41.95%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7363</a:t>
                      </a:r>
                    </a:p>
                  </a:txBody>
                  <a:tcPr marL="9518" marR="9518" marT="9518" marB="0" anchor="ctr"/>
                </a:tc>
                <a:extLst>
                  <a:ext uri="{0D108BD9-81ED-4DB2-BD59-A6C34878D82A}">
                    <a16:rowId xmlns:a16="http://schemas.microsoft.com/office/drawing/2014/main" val="1448752999"/>
                  </a:ext>
                </a:extLst>
              </a:tr>
              <a:tr h="2431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2.37567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2.47195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0.0963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908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24.49%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43.30%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1189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32.07%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56.70%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1611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43.45%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3708</a:t>
                      </a:r>
                    </a:p>
                  </a:txBody>
                  <a:tcPr marL="9518" marR="9518" marT="9518" marB="0" anchor="ctr"/>
                </a:tc>
                <a:extLst>
                  <a:ext uri="{0D108BD9-81ED-4DB2-BD59-A6C34878D82A}">
                    <a16:rowId xmlns:a16="http://schemas.microsoft.com/office/drawing/2014/main" val="566671330"/>
                  </a:ext>
                </a:extLst>
              </a:tr>
              <a:tr h="2431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2.32429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2.41424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0.09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1206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24.60%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43.63%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1558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31.78%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56.37%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2139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43.63%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4903</a:t>
                      </a:r>
                    </a:p>
                  </a:txBody>
                  <a:tcPr marL="9518" marR="9518" marT="9518" marB="0" anchor="ctr"/>
                </a:tc>
                <a:extLst>
                  <a:ext uri="{0D108BD9-81ED-4DB2-BD59-A6C34878D82A}">
                    <a16:rowId xmlns:a16="http://schemas.microsoft.com/office/drawing/2014/main" val="1005579975"/>
                  </a:ext>
                </a:extLst>
              </a:tr>
              <a:tr h="2431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2.29965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2.41894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0.1193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1162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23.82%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41.93%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1609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32.98%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58.07%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2108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43.21%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4879</a:t>
                      </a:r>
                    </a:p>
                  </a:txBody>
                  <a:tcPr marL="9518" marR="9518" marT="9518" marB="0" anchor="ctr"/>
                </a:tc>
                <a:extLst>
                  <a:ext uri="{0D108BD9-81ED-4DB2-BD59-A6C34878D82A}">
                    <a16:rowId xmlns:a16="http://schemas.microsoft.com/office/drawing/2014/main" val="1277387724"/>
                  </a:ext>
                </a:extLst>
              </a:tr>
              <a:tr h="2431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2.24735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2.36953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0.1222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1665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22.63%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41.02%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2394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32.54%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58.98%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3299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44.84%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7358</a:t>
                      </a:r>
                    </a:p>
                  </a:txBody>
                  <a:tcPr marL="9518" marR="9518" marT="9518" marB="0" anchor="ctr"/>
                </a:tc>
                <a:extLst>
                  <a:ext uri="{0D108BD9-81ED-4DB2-BD59-A6C34878D82A}">
                    <a16:rowId xmlns:a16="http://schemas.microsoft.com/office/drawing/2014/main" val="418987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733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>
                <a:latin typeface="Times" charset="0"/>
              </a:rPr>
              <a:t>Claims:</a:t>
            </a:r>
            <a:endParaRPr kumimoji="1"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295401" y="2556932"/>
            <a:ext cx="9850069" cy="2736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 smtClean="0">
                <a:latin typeface="Cambria Math" charset="0"/>
                <a:ea typeface="Cambria Math" charset="0"/>
                <a:cs typeface="Cambria Math" charset="0"/>
              </a:rPr>
              <a:t>The second </a:t>
            </a:r>
            <a:r>
              <a:rPr kumimoji="1" lang="en-US" altLang="zh-TW" sz="2800" dirty="0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kumimoji="1" lang="en-US" altLang="zh-TW" sz="2800" dirty="0" smtClean="0">
                <a:latin typeface="Cambria Math" charset="0"/>
                <a:ea typeface="Cambria Math" charset="0"/>
                <a:cs typeface="Cambria Math" charset="0"/>
              </a:rPr>
              <a:t>layer has advantage in this game.</a:t>
            </a:r>
          </a:p>
          <a:p>
            <a:r>
              <a:rPr kumimoji="1" lang="en-US" altLang="zh-TW" sz="2800" dirty="0" smtClean="0">
                <a:latin typeface="Cambria Math" charset="0"/>
                <a:ea typeface="Cambria Math" charset="0"/>
              </a:rPr>
              <a:t>“Difference Strategy” is better than “Maximize Strategy”</a:t>
            </a:r>
          </a:p>
          <a:p>
            <a:r>
              <a:rPr kumimoji="1" lang="en-US" altLang="zh-TW" sz="2800" dirty="0" smtClean="0">
                <a:latin typeface="Cambria Math" charset="0"/>
                <a:ea typeface="Cambria Math" charset="0"/>
              </a:rPr>
              <a:t>Both players tend to adopt “</a:t>
            </a:r>
            <a:r>
              <a:rPr kumimoji="1" lang="en-US" altLang="zh-TW" sz="2800" dirty="0">
                <a:latin typeface="Cambria Math" charset="0"/>
                <a:ea typeface="Cambria Math" charset="0"/>
              </a:rPr>
              <a:t>Difference </a:t>
            </a:r>
            <a:r>
              <a:rPr kumimoji="1" lang="en-US" altLang="zh-TW" sz="2800" dirty="0" smtClean="0">
                <a:latin typeface="Cambria Math" charset="0"/>
                <a:ea typeface="Cambria Math" charset="0"/>
              </a:rPr>
              <a:t>Strategy” (w/o future)</a:t>
            </a:r>
          </a:p>
          <a:p>
            <a:r>
              <a:rPr kumimoji="1" lang="en-US" altLang="zh-TW" sz="2800" dirty="0" smtClean="0">
                <a:latin typeface="Cambria Math" charset="0"/>
                <a:ea typeface="Cambria Math" charset="0"/>
              </a:rPr>
              <a:t>“Consider Future” is often better than “Not Consider Future”</a:t>
            </a:r>
            <a:br>
              <a:rPr kumimoji="1" lang="en-US" altLang="zh-TW" sz="2800" dirty="0" smtClean="0">
                <a:latin typeface="Cambria Math" charset="0"/>
                <a:ea typeface="Cambria Math" charset="0"/>
              </a:rPr>
            </a:br>
            <a:r>
              <a:rPr kumimoji="1" lang="en-US" altLang="zh-TW" sz="2800" dirty="0" smtClean="0">
                <a:latin typeface="Cambria Math" charset="0"/>
                <a:ea typeface="Cambria Math" charset="0"/>
              </a:rPr>
              <a:t>when player assume opponent adopts “Difference Strategy”</a:t>
            </a:r>
          </a:p>
        </p:txBody>
      </p:sp>
    </p:spTree>
    <p:extLst>
      <p:ext uri="{BB962C8B-B14F-4D97-AF65-F5344CB8AC3E}">
        <p14:creationId xmlns:p14="http://schemas.microsoft.com/office/powerpoint/2010/main" val="294881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011886"/>
              </p:ext>
            </p:extLst>
          </p:nvPr>
        </p:nvGraphicFramePr>
        <p:xfrm>
          <a:off x="522591" y="1005033"/>
          <a:ext cx="11146818" cy="48479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3841">
                  <a:extLst>
                    <a:ext uri="{9D8B030D-6E8A-4147-A177-3AD203B41FA5}">
                      <a16:colId xmlns:a16="http://schemas.microsoft.com/office/drawing/2014/main" val="3603696770"/>
                    </a:ext>
                  </a:extLst>
                </a:gridCol>
                <a:gridCol w="453246">
                  <a:extLst>
                    <a:ext uri="{9D8B030D-6E8A-4147-A177-3AD203B41FA5}">
                      <a16:colId xmlns:a16="http://schemas.microsoft.com/office/drawing/2014/main" val="1993687616"/>
                    </a:ext>
                  </a:extLst>
                </a:gridCol>
                <a:gridCol w="377703">
                  <a:extLst>
                    <a:ext uri="{9D8B030D-6E8A-4147-A177-3AD203B41FA5}">
                      <a16:colId xmlns:a16="http://schemas.microsoft.com/office/drawing/2014/main" val="1051714837"/>
                    </a:ext>
                  </a:extLst>
                </a:gridCol>
                <a:gridCol w="571949">
                  <a:extLst>
                    <a:ext uri="{9D8B030D-6E8A-4147-A177-3AD203B41FA5}">
                      <a16:colId xmlns:a16="http://schemas.microsoft.com/office/drawing/2014/main" val="954852741"/>
                    </a:ext>
                  </a:extLst>
                </a:gridCol>
                <a:gridCol w="561159">
                  <a:extLst>
                    <a:ext uri="{9D8B030D-6E8A-4147-A177-3AD203B41FA5}">
                      <a16:colId xmlns:a16="http://schemas.microsoft.com/office/drawing/2014/main" val="2316772641"/>
                    </a:ext>
                  </a:extLst>
                </a:gridCol>
                <a:gridCol w="539577">
                  <a:extLst>
                    <a:ext uri="{9D8B030D-6E8A-4147-A177-3AD203B41FA5}">
                      <a16:colId xmlns:a16="http://schemas.microsoft.com/office/drawing/2014/main" val="155806047"/>
                    </a:ext>
                  </a:extLst>
                </a:gridCol>
                <a:gridCol w="658284">
                  <a:extLst>
                    <a:ext uri="{9D8B030D-6E8A-4147-A177-3AD203B41FA5}">
                      <a16:colId xmlns:a16="http://schemas.microsoft.com/office/drawing/2014/main" val="1307555774"/>
                    </a:ext>
                  </a:extLst>
                </a:gridCol>
                <a:gridCol w="604326">
                  <a:extLst>
                    <a:ext uri="{9D8B030D-6E8A-4147-A177-3AD203B41FA5}">
                      <a16:colId xmlns:a16="http://schemas.microsoft.com/office/drawing/2014/main" val="2991057003"/>
                    </a:ext>
                  </a:extLst>
                </a:gridCol>
                <a:gridCol w="682319">
                  <a:extLst>
                    <a:ext uri="{9D8B030D-6E8A-4147-A177-3AD203B41FA5}">
                      <a16:colId xmlns:a16="http://schemas.microsoft.com/office/drawing/2014/main" val="4256547336"/>
                    </a:ext>
                  </a:extLst>
                </a:gridCol>
                <a:gridCol w="604326">
                  <a:extLst>
                    <a:ext uri="{9D8B030D-6E8A-4147-A177-3AD203B41FA5}">
                      <a16:colId xmlns:a16="http://schemas.microsoft.com/office/drawing/2014/main" val="101164596"/>
                    </a:ext>
                  </a:extLst>
                </a:gridCol>
                <a:gridCol w="766198">
                  <a:extLst>
                    <a:ext uri="{9D8B030D-6E8A-4147-A177-3AD203B41FA5}">
                      <a16:colId xmlns:a16="http://schemas.microsoft.com/office/drawing/2014/main" val="1991656438"/>
                    </a:ext>
                  </a:extLst>
                </a:gridCol>
                <a:gridCol w="787782">
                  <a:extLst>
                    <a:ext uri="{9D8B030D-6E8A-4147-A177-3AD203B41FA5}">
                      <a16:colId xmlns:a16="http://schemas.microsoft.com/office/drawing/2014/main" val="2473955948"/>
                    </a:ext>
                  </a:extLst>
                </a:gridCol>
                <a:gridCol w="604326">
                  <a:extLst>
                    <a:ext uri="{9D8B030D-6E8A-4147-A177-3AD203B41FA5}">
                      <a16:colId xmlns:a16="http://schemas.microsoft.com/office/drawing/2014/main" val="1562619495"/>
                    </a:ext>
                  </a:extLst>
                </a:gridCol>
                <a:gridCol w="762592">
                  <a:extLst>
                    <a:ext uri="{9D8B030D-6E8A-4147-A177-3AD203B41FA5}">
                      <a16:colId xmlns:a16="http://schemas.microsoft.com/office/drawing/2014/main" val="1364861030"/>
                    </a:ext>
                  </a:extLst>
                </a:gridCol>
                <a:gridCol w="806087">
                  <a:extLst>
                    <a:ext uri="{9D8B030D-6E8A-4147-A177-3AD203B41FA5}">
                      <a16:colId xmlns:a16="http://schemas.microsoft.com/office/drawing/2014/main" val="1666265963"/>
                    </a:ext>
                  </a:extLst>
                </a:gridCol>
                <a:gridCol w="557028">
                  <a:extLst>
                    <a:ext uri="{9D8B030D-6E8A-4147-A177-3AD203B41FA5}">
                      <a16:colId xmlns:a16="http://schemas.microsoft.com/office/drawing/2014/main" val="747723410"/>
                    </a:ext>
                  </a:extLst>
                </a:gridCol>
                <a:gridCol w="704165">
                  <a:extLst>
                    <a:ext uri="{9D8B030D-6E8A-4147-A177-3AD203B41FA5}">
                      <a16:colId xmlns:a16="http://schemas.microsoft.com/office/drawing/2014/main" val="3674641788"/>
                    </a:ext>
                  </a:extLst>
                </a:gridCol>
                <a:gridCol w="561910">
                  <a:extLst>
                    <a:ext uri="{9D8B030D-6E8A-4147-A177-3AD203B41FA5}">
                      <a16:colId xmlns:a16="http://schemas.microsoft.com/office/drawing/2014/main" val="3732530463"/>
                    </a:ext>
                  </a:extLst>
                </a:gridCol>
              </a:tblGrid>
              <a:tr h="25253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 dirty="0">
                          <a:effectLst/>
                        </a:rPr>
                        <a:t>1</a:t>
                      </a:r>
                      <a:r>
                        <a:rPr lang="zh-TW" altLang="en-US" sz="1400" u="none" strike="noStrike" dirty="0">
                          <a:effectLst/>
                        </a:rPr>
                        <a:t>策略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>
                          <a:effectLst/>
                        </a:rPr>
                        <a:t>2</a:t>
                      </a:r>
                      <a:r>
                        <a:rPr lang="zh-TW" altLang="en-US" sz="1400" u="none" strike="noStrike">
                          <a:effectLst/>
                        </a:rPr>
                        <a:t>策略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extLst>
                  <a:ext uri="{0D108BD9-81ED-4DB2-BD59-A6C34878D82A}">
                    <a16:rowId xmlns:a16="http://schemas.microsoft.com/office/drawing/2014/main" val="302981374"/>
                  </a:ext>
                </a:extLst>
              </a:tr>
              <a:tr h="7044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Future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Self</a:t>
                      </a:r>
                      <a:br>
                        <a:rPr lang="en-US" sz="1400" u="none" strike="noStrike" dirty="0" smtClean="0">
                          <a:effectLst/>
                        </a:rPr>
                      </a:br>
                      <a:r>
                        <a:rPr lang="en-US" sz="1400" u="none" strike="noStrike" dirty="0" smtClean="0">
                          <a:effectLst/>
                        </a:rPr>
                        <a:t>Max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 smtClean="0">
                          <a:effectLst/>
                        </a:rPr>
                        <a:t>Opp</a:t>
                      </a:r>
                      <a:r>
                        <a:rPr lang="en-US" sz="1400" u="none" strike="noStrike" dirty="0" smtClean="0">
                          <a:effectLst/>
                        </a:rPr>
                        <a:t/>
                      </a:r>
                      <a:br>
                        <a:rPr lang="en-US" sz="1400" u="none" strike="noStrike" dirty="0" smtClean="0">
                          <a:effectLst/>
                        </a:rPr>
                      </a:br>
                      <a:r>
                        <a:rPr lang="en-US" sz="1400" u="none" strike="noStrike" dirty="0" smtClean="0">
                          <a:effectLst/>
                        </a:rPr>
                        <a:t>Max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Future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Self</a:t>
                      </a:r>
                      <a:br>
                        <a:rPr lang="en-US" sz="1400" u="none" strike="noStrike" dirty="0" smtClean="0">
                          <a:effectLst/>
                        </a:rPr>
                      </a:br>
                      <a:r>
                        <a:rPr lang="en-US" sz="1400" u="none" strike="noStrike" dirty="0" smtClean="0">
                          <a:effectLst/>
                        </a:rPr>
                        <a:t>Max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 smtClean="0">
                          <a:effectLst/>
                        </a:rPr>
                        <a:t>Opp</a:t>
                      </a:r>
                      <a:r>
                        <a:rPr lang="en-US" sz="1400" u="none" strike="noStrike" dirty="0" smtClean="0">
                          <a:effectLst/>
                        </a:rPr>
                        <a:t/>
                      </a:r>
                      <a:br>
                        <a:rPr lang="en-US" sz="1400" u="none" strike="noStrike" dirty="0" smtClean="0">
                          <a:effectLst/>
                        </a:rPr>
                      </a:br>
                      <a:r>
                        <a:rPr lang="en-US" sz="1400" u="none" strike="noStrike" dirty="0" smtClean="0">
                          <a:effectLst/>
                        </a:rPr>
                        <a:t>Max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 AVG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 AVG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smtClean="0">
                          <a:effectLst/>
                        </a:rPr>
                        <a:t>2-1AVG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 WON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1 WON%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1 </a:t>
                      </a:r>
                      <a:r>
                        <a:rPr lang="en-US" sz="1400" b="1" u="none" strike="noStrike" dirty="0" smtClean="0">
                          <a:effectLst/>
                        </a:rPr>
                        <a:t>WON%</a:t>
                      </a:r>
                      <a:br>
                        <a:rPr lang="en-US" sz="1400" b="1" u="none" strike="noStrike" dirty="0" smtClean="0">
                          <a:effectLst/>
                        </a:rPr>
                      </a:br>
                      <a:r>
                        <a:rPr lang="en-US" sz="1400" b="1" u="none" strike="noStrike" dirty="0" smtClean="0">
                          <a:effectLst/>
                        </a:rPr>
                        <a:t>No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 Draw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 WON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2 WON%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2 </a:t>
                      </a:r>
                      <a:r>
                        <a:rPr lang="en-US" sz="1400" b="1" u="none" strike="noStrike" dirty="0" smtClean="0">
                          <a:effectLst/>
                        </a:rPr>
                        <a:t>WON%</a:t>
                      </a:r>
                      <a:br>
                        <a:rPr lang="en-US" sz="1400" b="1" u="none" strike="noStrike" dirty="0" smtClean="0">
                          <a:effectLst/>
                        </a:rPr>
                      </a:br>
                      <a:r>
                        <a:rPr lang="en-US" sz="1400" b="1" u="none" strike="noStrike" dirty="0" smtClean="0">
                          <a:effectLst/>
                        </a:rPr>
                        <a:t>No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 Draw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DRAW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DRAW%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extLst>
                  <a:ext uri="{0D108BD9-81ED-4DB2-BD59-A6C34878D82A}">
                    <a16:rowId xmlns:a16="http://schemas.microsoft.com/office/drawing/2014/main" val="1923281973"/>
                  </a:ext>
                </a:extLst>
              </a:tr>
              <a:tr h="2431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2.3126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2.4303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0.1177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2372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23.72%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42.35%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3229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32.29%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57.65%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4399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43.99%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10000</a:t>
                      </a:r>
                    </a:p>
                  </a:txBody>
                  <a:tcPr marL="9518" marR="9518" marT="9518" marB="0" anchor="ctr"/>
                </a:tc>
                <a:extLst>
                  <a:ext uri="{0D108BD9-81ED-4DB2-BD59-A6C34878D82A}">
                    <a16:rowId xmlns:a16="http://schemas.microsoft.com/office/drawing/2014/main" val="915773853"/>
                  </a:ext>
                </a:extLst>
              </a:tr>
              <a:tr h="2431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2.4357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2.4777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>
                          <a:effectLst/>
                        </a:rPr>
                        <a:t>0.042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2747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27.47%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>
                          <a:effectLst/>
                        </a:rPr>
                        <a:t>47.72%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3010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30.10%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52.28%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4243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42.43%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10000</a:t>
                      </a:r>
                    </a:p>
                  </a:txBody>
                  <a:tcPr marL="9518" marR="9518" marT="9518" marB="0" anchor="ctr"/>
                </a:tc>
                <a:extLst>
                  <a:ext uri="{0D108BD9-81ED-4DB2-BD59-A6C34878D82A}">
                    <a16:rowId xmlns:a16="http://schemas.microsoft.com/office/drawing/2014/main" val="3531701182"/>
                  </a:ext>
                </a:extLst>
              </a:tr>
              <a:tr h="2431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2.2826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2.3981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>
                          <a:effectLst/>
                        </a:rPr>
                        <a:t>0.1155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2333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23.33%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42.14%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3203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32.03%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>
                          <a:effectLst/>
                        </a:rPr>
                        <a:t>57.86%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4464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44.64%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10000</a:t>
                      </a:r>
                    </a:p>
                  </a:txBody>
                  <a:tcPr marL="9518" marR="9518" marT="9518" marB="0" anchor="ctr"/>
                </a:tc>
                <a:extLst>
                  <a:ext uri="{0D108BD9-81ED-4DB2-BD59-A6C34878D82A}">
                    <a16:rowId xmlns:a16="http://schemas.microsoft.com/office/drawing/2014/main" val="2983699983"/>
                  </a:ext>
                </a:extLst>
              </a:tr>
              <a:tr h="2431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2.3485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2.5046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>
                          <a:effectLst/>
                        </a:rPr>
                        <a:t>0.1561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2320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23.20%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>
                          <a:effectLst/>
                        </a:rPr>
                        <a:t>39.84%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3503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35.03%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60.16%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4177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41.77%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10000</a:t>
                      </a:r>
                    </a:p>
                  </a:txBody>
                  <a:tcPr marL="9518" marR="9518" marT="9518" marB="0" anchor="ctr"/>
                </a:tc>
                <a:extLst>
                  <a:ext uri="{0D108BD9-81ED-4DB2-BD59-A6C34878D82A}">
                    <a16:rowId xmlns:a16="http://schemas.microsoft.com/office/drawing/2014/main" val="2935094633"/>
                  </a:ext>
                </a:extLst>
              </a:tr>
              <a:tr h="2431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2.4744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2.5588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>
                          <a:effectLst/>
                        </a:rPr>
                        <a:t>0.0844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2599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25.99%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44.85%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3196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31.96%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55.15%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4205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42.05%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10000</a:t>
                      </a:r>
                    </a:p>
                  </a:txBody>
                  <a:tcPr marL="9518" marR="9518" marT="9518" marB="0" anchor="ctr"/>
                </a:tc>
                <a:extLst>
                  <a:ext uri="{0D108BD9-81ED-4DB2-BD59-A6C34878D82A}">
                    <a16:rowId xmlns:a16="http://schemas.microsoft.com/office/drawing/2014/main" val="2641968754"/>
                  </a:ext>
                </a:extLst>
              </a:tr>
              <a:tr h="2431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2.3106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2.4588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>
                          <a:effectLst/>
                        </a:rPr>
                        <a:t>0.1482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2324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23.24%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>
                          <a:effectLst/>
                        </a:rPr>
                        <a:t>40.37%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3433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34.33%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59.63%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4243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42.43%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10000</a:t>
                      </a:r>
                    </a:p>
                  </a:txBody>
                  <a:tcPr marL="9518" marR="9518" marT="9518" marB="0" anchor="ctr"/>
                </a:tc>
                <a:extLst>
                  <a:ext uri="{0D108BD9-81ED-4DB2-BD59-A6C34878D82A}">
                    <a16:rowId xmlns:a16="http://schemas.microsoft.com/office/drawing/2014/main" val="3567679478"/>
                  </a:ext>
                </a:extLst>
              </a:tr>
              <a:tr h="2431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2.2839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2.4068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>
                          <a:effectLst/>
                        </a:rPr>
                        <a:t>0.1229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2308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23.08%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42.06%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3180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31.80%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57.94%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4512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45.12%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10000</a:t>
                      </a:r>
                    </a:p>
                  </a:txBody>
                  <a:tcPr marL="9518" marR="9518" marT="9518" marB="0" anchor="ctr"/>
                </a:tc>
                <a:extLst>
                  <a:ext uri="{0D108BD9-81ED-4DB2-BD59-A6C34878D82A}">
                    <a16:rowId xmlns:a16="http://schemas.microsoft.com/office/drawing/2014/main" val="1620405823"/>
                  </a:ext>
                </a:extLst>
              </a:tr>
              <a:tr h="2431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2.3948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2.4444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0.0496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2689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26.89%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47.41%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2983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29.83%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52.59%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4328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43.28%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10000</a:t>
                      </a:r>
                    </a:p>
                  </a:txBody>
                  <a:tcPr marL="9518" marR="9518" marT="9518" marB="0" anchor="ctr"/>
                </a:tc>
                <a:extLst>
                  <a:ext uri="{0D108BD9-81ED-4DB2-BD59-A6C34878D82A}">
                    <a16:rowId xmlns:a16="http://schemas.microsoft.com/office/drawing/2014/main" val="3524382255"/>
                  </a:ext>
                </a:extLst>
              </a:tr>
              <a:tr h="2431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2.33736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2.44064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>
                          <a:effectLst/>
                        </a:rPr>
                        <a:t>0.1033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1851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24.83%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43.39%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2415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32.39%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56.61%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3189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42.78%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7455</a:t>
                      </a:r>
                    </a:p>
                  </a:txBody>
                  <a:tcPr marL="9518" marR="9518" marT="9518" marB="0" anchor="ctr"/>
                </a:tc>
                <a:extLst>
                  <a:ext uri="{0D108BD9-81ED-4DB2-BD59-A6C34878D82A}">
                    <a16:rowId xmlns:a16="http://schemas.microsoft.com/office/drawing/2014/main" val="1416629390"/>
                  </a:ext>
                </a:extLst>
              </a:tr>
              <a:tr h="2431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2.35266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2.5198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0.1671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1711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22.97%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39.25%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2648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35.55%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60.75%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3090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41.48%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7449</a:t>
                      </a:r>
                    </a:p>
                  </a:txBody>
                  <a:tcPr marL="9518" marR="9518" marT="9518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515615"/>
                  </a:ext>
                </a:extLst>
              </a:tr>
              <a:tr h="2431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2.35382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2.45105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>
                          <a:effectLst/>
                        </a:rPr>
                        <a:t>0.0972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1876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25.23%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43.54%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2433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32.72%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56.46%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3127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42.05%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7436</a:t>
                      </a:r>
                    </a:p>
                  </a:txBody>
                  <a:tcPr marL="9518" marR="9518" marT="9518" marB="0" anchor="ctr"/>
                </a:tc>
                <a:extLst>
                  <a:ext uri="{0D108BD9-81ED-4DB2-BD59-A6C34878D82A}">
                    <a16:rowId xmlns:a16="http://schemas.microsoft.com/office/drawing/2014/main" val="2276964291"/>
                  </a:ext>
                </a:extLst>
              </a:tr>
              <a:tr h="2431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2.46951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solidFill>
                            <a:srgbClr val="FF0000"/>
                          </a:solidFill>
                          <a:effectLst/>
                        </a:rPr>
                        <a:t>2.49844</a:t>
                      </a:r>
                      <a:endParaRPr lang="en-US" altLang="zh-TW" sz="1400" b="0" i="0" u="none" strike="noStrike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0.0289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solidFill>
                            <a:srgbClr val="FF0000"/>
                          </a:solidFill>
                          <a:effectLst/>
                        </a:rPr>
                        <a:t>2080</a:t>
                      </a:r>
                      <a:endParaRPr lang="en-US" altLang="zh-TW" sz="1400" b="0" i="0" u="none" strike="noStrike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28.25%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48.67%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2194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29.80%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51.33%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3089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41.95%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7363</a:t>
                      </a:r>
                    </a:p>
                  </a:txBody>
                  <a:tcPr marL="9518" marR="9518" marT="9518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752999"/>
                  </a:ext>
                </a:extLst>
              </a:tr>
              <a:tr h="2431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2.37567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2.47195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0.0963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908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24.49%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43.30%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1189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32.07%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56.70%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1611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43.45%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3708</a:t>
                      </a:r>
                    </a:p>
                  </a:txBody>
                  <a:tcPr marL="9518" marR="9518" marT="9518" marB="0" anchor="ctr"/>
                </a:tc>
                <a:extLst>
                  <a:ext uri="{0D108BD9-81ED-4DB2-BD59-A6C34878D82A}">
                    <a16:rowId xmlns:a16="http://schemas.microsoft.com/office/drawing/2014/main" val="566671330"/>
                  </a:ext>
                </a:extLst>
              </a:tr>
              <a:tr h="2431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2.32429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2.41424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0.09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1206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24.60%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43.63%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1558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31.78%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56.37%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2139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43.63%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4903</a:t>
                      </a:r>
                    </a:p>
                  </a:txBody>
                  <a:tcPr marL="9518" marR="9518" marT="9518" marB="0" anchor="ctr"/>
                </a:tc>
                <a:extLst>
                  <a:ext uri="{0D108BD9-81ED-4DB2-BD59-A6C34878D82A}">
                    <a16:rowId xmlns:a16="http://schemas.microsoft.com/office/drawing/2014/main" val="1005579975"/>
                  </a:ext>
                </a:extLst>
              </a:tr>
              <a:tr h="2431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2.29965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2.41894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0.1193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1162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23.82%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41.93%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1609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32.98%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58.07%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2108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43.21%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4879</a:t>
                      </a:r>
                    </a:p>
                  </a:txBody>
                  <a:tcPr marL="9518" marR="9518" marT="9518" marB="0" anchor="ctr"/>
                </a:tc>
                <a:extLst>
                  <a:ext uri="{0D108BD9-81ED-4DB2-BD59-A6C34878D82A}">
                    <a16:rowId xmlns:a16="http://schemas.microsoft.com/office/drawing/2014/main" val="1277387724"/>
                  </a:ext>
                </a:extLst>
              </a:tr>
              <a:tr h="2431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2.24735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2.36953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0.1222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1665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22.63%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41.02%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2394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32.54%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effectLst/>
                        </a:rPr>
                        <a:t>58.98%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3299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44.84%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54" marR="9354" marT="93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7358</a:t>
                      </a:r>
                    </a:p>
                  </a:txBody>
                  <a:tcPr marL="9518" marR="9518" marT="9518" marB="0" anchor="ctr"/>
                </a:tc>
                <a:extLst>
                  <a:ext uri="{0D108BD9-81ED-4DB2-BD59-A6C34878D82A}">
                    <a16:rowId xmlns:a16="http://schemas.microsoft.com/office/drawing/2014/main" val="418987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2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Game Introduction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kumimoji="1" lang="en-US" altLang="zh-TW" dirty="0" smtClean="0"/>
                  <a:t>Players: 2</a:t>
                </a:r>
              </a:p>
              <a:p>
                <a:r>
                  <a:rPr kumimoji="1" lang="en-US" altLang="zh-TW" dirty="0" smtClean="0"/>
                  <a:t>Round: N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TW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N</m:t>
                    </m:r>
                    <m:r>
                      <a:rPr kumimoji="1" lang="en-US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10</m:t>
                    </m:r>
                  </m:oMath>
                </a14:m>
                <a:r>
                  <a:rPr kumimoji="1" lang="en-US" altLang="zh-TW" dirty="0" smtClean="0"/>
                  <a:t>)</a:t>
                </a:r>
              </a:p>
              <a:p>
                <a:r>
                  <a:rPr kumimoji="1" lang="en-US" altLang="zh-TW" dirty="0" smtClean="0"/>
                  <a:t>Two players take turns to throw a piece onto the board. If the player missed the board, he/she cannot re-throw it.</a:t>
                </a:r>
              </a:p>
              <a:p>
                <a:r>
                  <a:rPr kumimoji="1" lang="en-US" altLang="zh-TW" dirty="0" smtClean="0"/>
                  <a:t>If the piece is thrown into an occupied grid, the ownership of the grid will change.</a:t>
                </a:r>
              </a:p>
              <a:p>
                <a:endParaRPr kumimoji="1" lang="en-US" altLang="zh-TW" dirty="0" smtClean="0"/>
              </a:p>
              <a:p>
                <a:endParaRPr kumimoji="1" lang="en-US" altLang="zh-TW" dirty="0" smtClean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52" t="-4954" r="-1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7861167" y="6456518"/>
            <a:ext cx="375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Times" charset="0"/>
                <a:ea typeface="Times" charset="0"/>
                <a:cs typeface="Times" charset="0"/>
              </a:rPr>
              <a:t>Game Design Credit: OT</a:t>
            </a:r>
            <a:r>
              <a:rPr kumimoji="1" lang="zh-TW" alt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TW" dirty="0">
                <a:latin typeface="Times" charset="0"/>
                <a:ea typeface="Times" charset="0"/>
                <a:cs typeface="Times" charset="0"/>
              </a:rPr>
              <a:t>B04 </a:t>
            </a:r>
            <a:r>
              <a:rPr kumimoji="1" lang="zh-TW" altLang="en-US" dirty="0" smtClean="0">
                <a:latin typeface="Times" charset="0"/>
                <a:ea typeface="Times" charset="0"/>
                <a:cs typeface="Times" charset="0"/>
              </a:rPr>
              <a:t>蔡心瑜</a:t>
            </a:r>
            <a:endParaRPr kumimoji="1" lang="zh-TW" alt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5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TW" sz="4800" b="1" dirty="0" smtClean="0">
                <a:latin typeface="Times" charset="0"/>
                <a:ea typeface="Times" charset="0"/>
                <a:cs typeface="Times" charset="0"/>
              </a:rPr>
              <a:t>Claim 1</a:t>
            </a:r>
            <a:endParaRPr kumimoji="1" lang="zh-TW" altLang="en-US" sz="48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latin typeface="Cambria Math" charset="0"/>
                <a:ea typeface="Cambria Math" charset="0"/>
                <a:cs typeface="Cambria Math" charset="0"/>
              </a:rPr>
              <a:t>The second player has advantage in this game.</a:t>
            </a:r>
          </a:p>
        </p:txBody>
      </p:sp>
    </p:spTree>
    <p:extLst>
      <p:ext uri="{BB962C8B-B14F-4D97-AF65-F5344CB8AC3E}">
        <p14:creationId xmlns:p14="http://schemas.microsoft.com/office/powerpoint/2010/main" val="169113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040" y="877120"/>
            <a:ext cx="8479921" cy="510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9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38" y="938394"/>
            <a:ext cx="8287325" cy="4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56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017" y="933681"/>
            <a:ext cx="8291967" cy="499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67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TW" sz="4800" b="1" dirty="0" smtClean="0">
                <a:latin typeface="Times" charset="0"/>
                <a:ea typeface="Times" charset="0"/>
                <a:cs typeface="Times" charset="0"/>
              </a:rPr>
              <a:t>Claim 2</a:t>
            </a:r>
            <a:endParaRPr kumimoji="1" lang="zh-TW" altLang="en-US" sz="48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latin typeface="Cambria Math" charset="0"/>
                <a:ea typeface="Cambria Math" charset="0"/>
                <a:cs typeface="Cambria Math" charset="0"/>
              </a:rPr>
              <a:t>“Difference Strategy” is better than “Maximize Strategy”</a:t>
            </a:r>
          </a:p>
        </p:txBody>
      </p:sp>
    </p:spTree>
    <p:extLst>
      <p:ext uri="{BB962C8B-B14F-4D97-AF65-F5344CB8AC3E}">
        <p14:creationId xmlns:p14="http://schemas.microsoft.com/office/powerpoint/2010/main" val="2333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23" y="1004382"/>
            <a:ext cx="8067754" cy="484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64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066" y="1065656"/>
            <a:ext cx="7863869" cy="472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39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TW" sz="4800" b="1" dirty="0" smtClean="0">
                <a:latin typeface="Times" charset="0"/>
                <a:ea typeface="Times" charset="0"/>
                <a:cs typeface="Times" charset="0"/>
              </a:rPr>
              <a:t>Claim 3</a:t>
            </a:r>
            <a:endParaRPr kumimoji="1" lang="zh-TW" altLang="en-US" sz="48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latin typeface="Cambria Math" charset="0"/>
                <a:ea typeface="Cambria Math" charset="0"/>
              </a:rPr>
              <a:t>Both players tend to adopt “Difference Strategy” (w/o future)</a:t>
            </a:r>
          </a:p>
        </p:txBody>
      </p:sp>
    </p:spTree>
    <p:extLst>
      <p:ext uri="{BB962C8B-B14F-4D97-AF65-F5344CB8AC3E}">
        <p14:creationId xmlns:p14="http://schemas.microsoft.com/office/powerpoint/2010/main" val="202622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23" y="1004382"/>
            <a:ext cx="8067754" cy="48492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26004" y="1781666"/>
            <a:ext cx="1725105" cy="34879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026004" y="1319753"/>
            <a:ext cx="18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Nash Equilibrium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0898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TW" sz="4800" b="1" dirty="0" smtClean="0">
                <a:latin typeface="Times" charset="0"/>
                <a:ea typeface="Times" charset="0"/>
                <a:cs typeface="Times" charset="0"/>
              </a:rPr>
              <a:t>Claim 4</a:t>
            </a:r>
            <a:endParaRPr kumimoji="1" lang="zh-TW" altLang="en-US" sz="48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latin typeface="Cambria Math" charset="0"/>
                <a:ea typeface="Cambria Math" charset="0"/>
              </a:rPr>
              <a:t>“Consider Future” is </a:t>
            </a:r>
            <a:r>
              <a:rPr kumimoji="1" lang="en-US" altLang="zh-TW" dirty="0" smtClean="0">
                <a:latin typeface="Cambria Math" charset="0"/>
                <a:ea typeface="Cambria Math" charset="0"/>
              </a:rPr>
              <a:t>often better </a:t>
            </a:r>
            <a:r>
              <a:rPr kumimoji="1" lang="en-US" altLang="zh-TW" dirty="0">
                <a:latin typeface="Cambria Math" charset="0"/>
                <a:ea typeface="Cambria Math" charset="0"/>
              </a:rPr>
              <a:t>than “Not Consider Future”</a:t>
            </a:r>
            <a:br>
              <a:rPr kumimoji="1" lang="en-US" altLang="zh-TW" dirty="0">
                <a:latin typeface="Cambria Math" charset="0"/>
                <a:ea typeface="Cambria Math" charset="0"/>
              </a:rPr>
            </a:br>
            <a:r>
              <a:rPr kumimoji="1" lang="en-US" altLang="zh-TW" dirty="0">
                <a:latin typeface="Cambria Math" charset="0"/>
                <a:ea typeface="Cambria Math" charset="0"/>
              </a:rPr>
              <a:t>when player assume opponent adopts “Difference Strategy”</a:t>
            </a:r>
          </a:p>
        </p:txBody>
      </p:sp>
    </p:spTree>
    <p:extLst>
      <p:ext uri="{BB962C8B-B14F-4D97-AF65-F5344CB8AC3E}">
        <p14:creationId xmlns:p14="http://schemas.microsoft.com/office/powerpoint/2010/main" val="2957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Winning Condition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kumimoji="1" lang="en-US" altLang="zh-TW" dirty="0" smtClean="0"/>
              <a:t>Each grid has a weighted score, after N rounds, the player with higher total score wins.</a:t>
            </a:r>
          </a:p>
          <a:p>
            <a:pPr marL="514350" indent="-514350">
              <a:buFont typeface="+mj-lt"/>
              <a:buAutoNum type="arabicParenR"/>
            </a:pPr>
            <a:r>
              <a:rPr kumimoji="1" lang="en-US" altLang="zh-TW" dirty="0" smtClean="0"/>
              <a:t>After N rounds, the player with highest number of pieces in a same vertical or diagonal row wins.</a:t>
            </a:r>
          </a:p>
          <a:p>
            <a:pPr marL="514350" indent="-514350">
              <a:buFont typeface="+mj-lt"/>
              <a:buAutoNum type="arabicParenR"/>
            </a:pPr>
            <a:endParaRPr kumimoji="1" lang="en-US" altLang="zh-TW" dirty="0" smtClean="0"/>
          </a:p>
          <a:p>
            <a:pPr marL="514350" indent="-514350">
              <a:buFont typeface="+mj-lt"/>
              <a:buAutoNum type="arabicParenR"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93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076" y="954782"/>
            <a:ext cx="8221849" cy="494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496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>
                <a:latin typeface="Times" charset="0"/>
              </a:rPr>
              <a:t>Conclusions</a:t>
            </a:r>
            <a:endParaRPr kumimoji="1"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295401" y="2556932"/>
            <a:ext cx="9534790" cy="2736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 smtClean="0">
                <a:latin typeface="Cambria Math" charset="0"/>
                <a:ea typeface="Cambria Math" charset="0"/>
                <a:cs typeface="Cambria Math" charset="0"/>
              </a:rPr>
              <a:t>Throwing the pieces </a:t>
            </a:r>
            <a:r>
              <a:rPr kumimoji="1" lang="en-US" altLang="zh-TW" sz="2800" dirty="0" smtClean="0">
                <a:latin typeface="Cambria Math" charset="0"/>
                <a:ea typeface="Cambria Math" charset="0"/>
                <a:cs typeface="Cambria Math" charset="0"/>
              </a:rPr>
              <a:t>satisfies a normal distribution</a:t>
            </a:r>
            <a:br>
              <a:rPr kumimoji="1" lang="en-US" altLang="zh-TW" sz="28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kumimoji="1" lang="en-US" altLang="zh-TW" sz="2800" dirty="0" smtClean="0">
                <a:latin typeface="Cambria Math" charset="0"/>
                <a:ea typeface="Cambria Math" charset="0"/>
                <a:cs typeface="Cambria Math" charset="0"/>
              </a:rPr>
              <a:t>(There’s no enough evidence to show that it is not N.D.)</a:t>
            </a:r>
            <a:endParaRPr kumimoji="1" lang="en-US" altLang="zh-TW" sz="2800" dirty="0" smtClean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kumimoji="1" lang="en-US" altLang="zh-TW" sz="2800" dirty="0" smtClean="0">
                <a:latin typeface="Cambria Math" charset="0"/>
                <a:ea typeface="Cambria Math" charset="0"/>
                <a:cs typeface="Cambria Math" charset="0"/>
              </a:rPr>
              <a:t>This game is not fair: Player 2 has advantage</a:t>
            </a:r>
          </a:p>
          <a:p>
            <a:r>
              <a:rPr kumimoji="1" lang="en-US" altLang="zh-TW" sz="2800" dirty="0" smtClean="0">
                <a:latin typeface="Cambria Math" charset="0"/>
                <a:ea typeface="Cambria Math" charset="0"/>
                <a:cs typeface="Cambria Math" charset="0"/>
              </a:rPr>
              <a:t>Adopting a better strategy can result in higher winning rate</a:t>
            </a:r>
          </a:p>
          <a:p>
            <a:r>
              <a:rPr kumimoji="1" lang="en-US" altLang="zh-TW" sz="2800" dirty="0" smtClean="0">
                <a:latin typeface="Cambria Math" charset="0"/>
                <a:ea typeface="Cambria Math" charset="0"/>
                <a:cs typeface="Cambria Math" charset="0"/>
              </a:rPr>
              <a:t>This game has a Nash equivalent strategy (w/o future)</a:t>
            </a:r>
          </a:p>
        </p:txBody>
      </p:sp>
    </p:spTree>
    <p:extLst>
      <p:ext uri="{BB962C8B-B14F-4D97-AF65-F5344CB8AC3E}">
        <p14:creationId xmlns:p14="http://schemas.microsoft.com/office/powerpoint/2010/main" val="24587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Future Work</a:t>
            </a:r>
            <a:endParaRPr kumimoji="1"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295401" y="2556932"/>
            <a:ext cx="8543621" cy="2305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 smtClean="0">
                <a:latin typeface="Cambria Math" charset="0"/>
                <a:ea typeface="Cambria Math" charset="0"/>
                <a:cs typeface="Cambria Math" charset="0"/>
              </a:rPr>
              <a:t>Research on different winning conditions and rules</a:t>
            </a:r>
          </a:p>
          <a:p>
            <a:r>
              <a:rPr kumimoji="1" lang="en-US" altLang="zh-TW" sz="2800" dirty="0" smtClean="0">
                <a:latin typeface="Cambria Math" charset="0"/>
                <a:ea typeface="Cambria Math" charset="0"/>
              </a:rPr>
              <a:t>Parallelize the simulating process</a:t>
            </a:r>
          </a:p>
          <a:p>
            <a:r>
              <a:rPr kumimoji="1" lang="en-US" altLang="zh-TW" sz="2800" dirty="0" smtClean="0">
                <a:latin typeface="Cambria Math" charset="0"/>
                <a:ea typeface="Cambria Math" charset="0"/>
              </a:rPr>
              <a:t>How to solve the imbalance between Player 1 and 2 ?</a:t>
            </a:r>
          </a:p>
          <a:p>
            <a:endParaRPr kumimoji="1" lang="en-US" altLang="zh-TW" sz="2800" dirty="0" smtClean="0">
              <a:latin typeface="Cambria Math" charset="0"/>
              <a:ea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85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57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Winning Condition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kumimoji="1" lang="en-US" altLang="zh-TW" dirty="0" smtClean="0"/>
              <a:t>Each grid has a weighted score, after N rounds, the player with higher total score wins.</a:t>
            </a:r>
          </a:p>
          <a:p>
            <a:pPr marL="514350" indent="-514350">
              <a:buFont typeface="+mj-lt"/>
              <a:buAutoNum type="arabicParenR"/>
            </a:pPr>
            <a:r>
              <a:rPr kumimoji="1" lang="en-US" altLang="zh-TW" dirty="0" smtClean="0">
                <a:solidFill>
                  <a:srgbClr val="FF0000"/>
                </a:solidFill>
              </a:rPr>
              <a:t>After N rounds, the player with highest number of pieces in a same vertical or diagonal row wins.</a:t>
            </a:r>
          </a:p>
          <a:p>
            <a:pPr marL="514350" indent="-514350">
              <a:buFont typeface="+mj-lt"/>
              <a:buAutoNum type="arabicParenR"/>
            </a:pPr>
            <a:endParaRPr kumimoji="1" lang="en-US" altLang="zh-TW" dirty="0" smtClean="0"/>
          </a:p>
          <a:p>
            <a:pPr marL="514350" indent="-514350">
              <a:buFont typeface="+mj-lt"/>
              <a:buAutoNum type="arabicParenR"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2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950631" y="982132"/>
            <a:ext cx="9601196" cy="1303867"/>
          </a:xfrm>
          <a:prstGeom prst="rect">
            <a:avLst/>
          </a:prstGeom>
        </p:spPr>
        <p:txBody>
          <a:bodyPr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kumimoji="1" lang="en-US" altLang="zh-TW" sz="4800" b="1" dirty="0" smtClean="0"/>
              <a:t>Vertical</a:t>
            </a:r>
            <a:r>
              <a:rPr kumimoji="1" lang="zh-TW" altLang="en-US" sz="4800" b="1" dirty="0" smtClean="0"/>
              <a:t> </a:t>
            </a:r>
            <a:r>
              <a:rPr kumimoji="1" lang="en-US" altLang="zh-TW" sz="4800" b="1" dirty="0" smtClean="0"/>
              <a:t>row          </a:t>
            </a:r>
            <a:r>
              <a:rPr kumimoji="1" lang="zh-TW" altLang="en-US" sz="4800" b="1" dirty="0" smtClean="0"/>
              <a:t>  </a:t>
            </a:r>
            <a:r>
              <a:rPr kumimoji="1" lang="en-US" altLang="zh-TW" sz="4800" b="1" dirty="0" smtClean="0"/>
              <a:t> Diagonal row</a:t>
            </a:r>
            <a:endParaRPr kumimoji="1" lang="zh-TW" altLang="en-US" sz="4800" b="1" dirty="0"/>
          </a:p>
        </p:txBody>
      </p:sp>
      <p:grpSp>
        <p:nvGrpSpPr>
          <p:cNvPr id="3" name="群組 2"/>
          <p:cNvGrpSpPr>
            <a:grpSpLocks noChangeAspect="1"/>
          </p:cNvGrpSpPr>
          <p:nvPr/>
        </p:nvGrpSpPr>
        <p:grpSpPr>
          <a:xfrm>
            <a:off x="955747" y="2438437"/>
            <a:ext cx="3240000" cy="3475204"/>
            <a:chOff x="2162207" y="1848809"/>
            <a:chExt cx="4152743" cy="4368270"/>
          </a:xfrm>
        </p:grpSpPr>
        <p:cxnSp>
          <p:nvCxnSpPr>
            <p:cNvPr id="4" name="直線接點 3"/>
            <p:cNvCxnSpPr/>
            <p:nvPr/>
          </p:nvCxnSpPr>
          <p:spPr>
            <a:xfrm flipV="1">
              <a:off x="4450700" y="5164852"/>
              <a:ext cx="1716372" cy="9341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/>
            <p:cNvCxnSpPr/>
            <p:nvPr/>
          </p:nvCxnSpPr>
          <p:spPr>
            <a:xfrm>
              <a:off x="2370585" y="5164852"/>
              <a:ext cx="1867994" cy="10522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/>
          </p:nvCxnSpPr>
          <p:spPr>
            <a:xfrm flipV="1">
              <a:off x="2370585" y="1926139"/>
              <a:ext cx="1716372" cy="9341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>
              <a:stCxn id="7" idx="0"/>
              <a:endCxn id="19" idx="0"/>
            </p:cNvCxnSpPr>
            <p:nvPr/>
          </p:nvCxnSpPr>
          <p:spPr>
            <a:xfrm>
              <a:off x="4238579" y="1848809"/>
              <a:ext cx="1716372" cy="9330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6230313" y="3185324"/>
              <a:ext cx="13807" cy="1654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2216039" y="3177860"/>
              <a:ext cx="13807" cy="1654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準備 9"/>
            <p:cNvSpPr>
              <a:spLocks noChangeAspect="1"/>
            </p:cNvSpPr>
            <p:nvPr/>
          </p:nvSpPr>
          <p:spPr>
            <a:xfrm>
              <a:off x="3878579" y="1848810"/>
              <a:ext cx="720000" cy="622800"/>
            </a:xfrm>
            <a:prstGeom prst="flowChartPreparation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準備 10"/>
            <p:cNvSpPr>
              <a:spLocks noChangeAspect="1"/>
            </p:cNvSpPr>
            <p:nvPr/>
          </p:nvSpPr>
          <p:spPr>
            <a:xfrm>
              <a:off x="4450702" y="2158790"/>
              <a:ext cx="720000" cy="622800"/>
            </a:xfrm>
            <a:prstGeom prst="flowChartPreparation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準備 11"/>
            <p:cNvSpPr>
              <a:spLocks noChangeAspect="1"/>
            </p:cNvSpPr>
            <p:nvPr/>
          </p:nvSpPr>
          <p:spPr>
            <a:xfrm>
              <a:off x="2734331" y="3098318"/>
              <a:ext cx="720000" cy="622800"/>
            </a:xfrm>
            <a:prstGeom prst="flowChartPreparatio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準備 12"/>
            <p:cNvSpPr>
              <a:spLocks noChangeAspect="1"/>
            </p:cNvSpPr>
            <p:nvPr/>
          </p:nvSpPr>
          <p:spPr>
            <a:xfrm>
              <a:off x="3306455" y="2157973"/>
              <a:ext cx="720000" cy="622800"/>
            </a:xfrm>
            <a:prstGeom prst="flowChartPreparation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準備 13"/>
            <p:cNvSpPr>
              <a:spLocks noChangeAspect="1"/>
            </p:cNvSpPr>
            <p:nvPr/>
          </p:nvSpPr>
          <p:spPr>
            <a:xfrm>
              <a:off x="2734331" y="2471609"/>
              <a:ext cx="720000" cy="622800"/>
            </a:xfrm>
            <a:prstGeom prst="flowChartPreparatio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準備 14"/>
            <p:cNvSpPr>
              <a:spLocks noChangeAspect="1"/>
            </p:cNvSpPr>
            <p:nvPr/>
          </p:nvSpPr>
          <p:spPr>
            <a:xfrm>
              <a:off x="3306455" y="2781589"/>
              <a:ext cx="720000" cy="622800"/>
            </a:xfrm>
            <a:prstGeom prst="flowChartPreparation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準備 15"/>
            <p:cNvSpPr>
              <a:spLocks noChangeAspect="1"/>
            </p:cNvSpPr>
            <p:nvPr/>
          </p:nvSpPr>
          <p:spPr>
            <a:xfrm>
              <a:off x="4450702" y="2781589"/>
              <a:ext cx="720000" cy="622800"/>
            </a:xfrm>
            <a:prstGeom prst="flowChartPreparation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準備 16"/>
            <p:cNvSpPr>
              <a:spLocks noChangeAspect="1"/>
            </p:cNvSpPr>
            <p:nvPr/>
          </p:nvSpPr>
          <p:spPr>
            <a:xfrm>
              <a:off x="3878579" y="3098882"/>
              <a:ext cx="720000" cy="622800"/>
            </a:xfrm>
            <a:prstGeom prst="flowChartPreparation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準備 17"/>
            <p:cNvSpPr>
              <a:spLocks noChangeAspect="1"/>
            </p:cNvSpPr>
            <p:nvPr/>
          </p:nvSpPr>
          <p:spPr>
            <a:xfrm>
              <a:off x="5022826" y="3098882"/>
              <a:ext cx="720000" cy="622800"/>
            </a:xfrm>
            <a:prstGeom prst="flowChartPreparatio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準備 18"/>
            <p:cNvSpPr>
              <a:spLocks noChangeAspect="1"/>
            </p:cNvSpPr>
            <p:nvPr/>
          </p:nvSpPr>
          <p:spPr>
            <a:xfrm>
              <a:off x="2162207" y="2783008"/>
              <a:ext cx="720000" cy="622800"/>
            </a:xfrm>
            <a:prstGeom prst="flowChartPreparation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準備 19"/>
            <p:cNvSpPr>
              <a:spLocks noChangeAspect="1"/>
            </p:cNvSpPr>
            <p:nvPr/>
          </p:nvSpPr>
          <p:spPr>
            <a:xfrm>
              <a:off x="5594950" y="2781872"/>
              <a:ext cx="720000" cy="622800"/>
            </a:xfrm>
            <a:prstGeom prst="flowChartPreparation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1" name="準備 20"/>
            <p:cNvSpPr>
              <a:spLocks noChangeAspect="1"/>
            </p:cNvSpPr>
            <p:nvPr/>
          </p:nvSpPr>
          <p:spPr>
            <a:xfrm>
              <a:off x="3878579" y="2464298"/>
              <a:ext cx="720000" cy="622800"/>
            </a:xfrm>
            <a:prstGeom prst="flowChartPreparation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" name="準備 21"/>
            <p:cNvSpPr>
              <a:spLocks noChangeAspect="1"/>
            </p:cNvSpPr>
            <p:nvPr/>
          </p:nvSpPr>
          <p:spPr>
            <a:xfrm>
              <a:off x="2734331" y="3720553"/>
              <a:ext cx="720000" cy="622800"/>
            </a:xfrm>
            <a:prstGeom prst="flowChartPreparatio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" name="準備 22"/>
            <p:cNvSpPr>
              <a:spLocks noChangeAspect="1"/>
            </p:cNvSpPr>
            <p:nvPr/>
          </p:nvSpPr>
          <p:spPr>
            <a:xfrm>
              <a:off x="3306455" y="3403825"/>
              <a:ext cx="720000" cy="622800"/>
            </a:xfrm>
            <a:prstGeom prst="flowChartPreparation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4" name="準備 23"/>
            <p:cNvSpPr>
              <a:spLocks noChangeAspect="1"/>
            </p:cNvSpPr>
            <p:nvPr/>
          </p:nvSpPr>
          <p:spPr>
            <a:xfrm>
              <a:off x="4450702" y="3403825"/>
              <a:ext cx="720000" cy="622800"/>
            </a:xfrm>
            <a:prstGeom prst="flowChartPreparation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" name="準備 24"/>
            <p:cNvSpPr>
              <a:spLocks noChangeAspect="1"/>
            </p:cNvSpPr>
            <p:nvPr/>
          </p:nvSpPr>
          <p:spPr>
            <a:xfrm>
              <a:off x="3878579" y="3721117"/>
              <a:ext cx="720000" cy="622800"/>
            </a:xfrm>
            <a:prstGeom prst="flowChartPreparation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6" name="準備 25"/>
            <p:cNvSpPr>
              <a:spLocks noChangeAspect="1"/>
            </p:cNvSpPr>
            <p:nvPr/>
          </p:nvSpPr>
          <p:spPr>
            <a:xfrm>
              <a:off x="5022826" y="3721117"/>
              <a:ext cx="720000" cy="622800"/>
            </a:xfrm>
            <a:prstGeom prst="flowChartPreparatio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" name="準備 26"/>
            <p:cNvSpPr>
              <a:spLocks noChangeAspect="1"/>
            </p:cNvSpPr>
            <p:nvPr/>
          </p:nvSpPr>
          <p:spPr>
            <a:xfrm>
              <a:off x="2162207" y="3405244"/>
              <a:ext cx="720000" cy="622800"/>
            </a:xfrm>
            <a:prstGeom prst="flowChartPreparation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8" name="準備 27"/>
            <p:cNvSpPr>
              <a:spLocks noChangeAspect="1"/>
            </p:cNvSpPr>
            <p:nvPr/>
          </p:nvSpPr>
          <p:spPr>
            <a:xfrm>
              <a:off x="5594950" y="3404107"/>
              <a:ext cx="720000" cy="622800"/>
            </a:xfrm>
            <a:prstGeom prst="flowChartPreparation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9" name="準備 28"/>
            <p:cNvSpPr>
              <a:spLocks noChangeAspect="1"/>
            </p:cNvSpPr>
            <p:nvPr/>
          </p:nvSpPr>
          <p:spPr>
            <a:xfrm>
              <a:off x="2734331" y="4344771"/>
              <a:ext cx="720000" cy="622800"/>
            </a:xfrm>
            <a:prstGeom prst="flowChartPreparatio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0" name="準備 29"/>
            <p:cNvSpPr>
              <a:spLocks noChangeAspect="1"/>
            </p:cNvSpPr>
            <p:nvPr/>
          </p:nvSpPr>
          <p:spPr>
            <a:xfrm>
              <a:off x="3306455" y="4028044"/>
              <a:ext cx="720000" cy="622800"/>
            </a:xfrm>
            <a:prstGeom prst="flowChartPreparation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1" name="準備 30"/>
            <p:cNvSpPr>
              <a:spLocks noChangeAspect="1"/>
            </p:cNvSpPr>
            <p:nvPr/>
          </p:nvSpPr>
          <p:spPr>
            <a:xfrm>
              <a:off x="4450702" y="4028044"/>
              <a:ext cx="720000" cy="622800"/>
            </a:xfrm>
            <a:prstGeom prst="flowChartPreparation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2" name="準備 31"/>
            <p:cNvSpPr>
              <a:spLocks noChangeAspect="1"/>
            </p:cNvSpPr>
            <p:nvPr/>
          </p:nvSpPr>
          <p:spPr>
            <a:xfrm>
              <a:off x="3878579" y="4345335"/>
              <a:ext cx="720000" cy="622800"/>
            </a:xfrm>
            <a:prstGeom prst="flowChartPreparation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3" name="準備 32"/>
            <p:cNvSpPr>
              <a:spLocks noChangeAspect="1"/>
            </p:cNvSpPr>
            <p:nvPr/>
          </p:nvSpPr>
          <p:spPr>
            <a:xfrm>
              <a:off x="5022826" y="4345335"/>
              <a:ext cx="720000" cy="622800"/>
            </a:xfrm>
            <a:prstGeom prst="flowChartPreparatio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4" name="準備 33"/>
            <p:cNvSpPr>
              <a:spLocks noChangeAspect="1"/>
            </p:cNvSpPr>
            <p:nvPr/>
          </p:nvSpPr>
          <p:spPr>
            <a:xfrm>
              <a:off x="2162207" y="4029463"/>
              <a:ext cx="720000" cy="622800"/>
            </a:xfrm>
            <a:prstGeom prst="flowChartPreparation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" name="準備 34"/>
            <p:cNvSpPr>
              <a:spLocks noChangeAspect="1"/>
            </p:cNvSpPr>
            <p:nvPr/>
          </p:nvSpPr>
          <p:spPr>
            <a:xfrm>
              <a:off x="5594950" y="4028326"/>
              <a:ext cx="720000" cy="622800"/>
            </a:xfrm>
            <a:prstGeom prst="flowChartPreparation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6" name="準備 35"/>
            <p:cNvSpPr>
              <a:spLocks noChangeAspect="1"/>
            </p:cNvSpPr>
            <p:nvPr/>
          </p:nvSpPr>
          <p:spPr>
            <a:xfrm>
              <a:off x="2734331" y="4965024"/>
              <a:ext cx="720000" cy="622800"/>
            </a:xfrm>
            <a:prstGeom prst="flowChartPreparatio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7" name="準備 36"/>
            <p:cNvSpPr>
              <a:spLocks noChangeAspect="1"/>
            </p:cNvSpPr>
            <p:nvPr/>
          </p:nvSpPr>
          <p:spPr>
            <a:xfrm>
              <a:off x="3306455" y="4648296"/>
              <a:ext cx="720000" cy="622800"/>
            </a:xfrm>
            <a:prstGeom prst="flowChartPreparation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8" name="準備 37"/>
            <p:cNvSpPr>
              <a:spLocks noChangeAspect="1"/>
            </p:cNvSpPr>
            <p:nvPr/>
          </p:nvSpPr>
          <p:spPr>
            <a:xfrm>
              <a:off x="4450702" y="4648296"/>
              <a:ext cx="720000" cy="622800"/>
            </a:xfrm>
            <a:prstGeom prst="flowChartPreparation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9" name="準備 38"/>
            <p:cNvSpPr>
              <a:spLocks noChangeAspect="1"/>
            </p:cNvSpPr>
            <p:nvPr/>
          </p:nvSpPr>
          <p:spPr>
            <a:xfrm>
              <a:off x="3878579" y="4965588"/>
              <a:ext cx="720000" cy="622800"/>
            </a:xfrm>
            <a:prstGeom prst="flowChartPreparation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0" name="準備 39"/>
            <p:cNvSpPr>
              <a:spLocks noChangeAspect="1"/>
            </p:cNvSpPr>
            <p:nvPr/>
          </p:nvSpPr>
          <p:spPr>
            <a:xfrm>
              <a:off x="5022826" y="4965588"/>
              <a:ext cx="720000" cy="622800"/>
            </a:xfrm>
            <a:prstGeom prst="flowChartPreparatio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1" name="準備 40"/>
            <p:cNvSpPr>
              <a:spLocks noChangeAspect="1"/>
            </p:cNvSpPr>
            <p:nvPr/>
          </p:nvSpPr>
          <p:spPr>
            <a:xfrm>
              <a:off x="2162207" y="4649716"/>
              <a:ext cx="720000" cy="622800"/>
            </a:xfrm>
            <a:prstGeom prst="flowChartPreparation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2" name="準備 41"/>
            <p:cNvSpPr>
              <a:spLocks noChangeAspect="1"/>
            </p:cNvSpPr>
            <p:nvPr/>
          </p:nvSpPr>
          <p:spPr>
            <a:xfrm>
              <a:off x="5594950" y="4648578"/>
              <a:ext cx="720000" cy="622800"/>
            </a:xfrm>
            <a:prstGeom prst="flowChartPreparation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3" name="準備 42"/>
            <p:cNvSpPr>
              <a:spLocks noChangeAspect="1"/>
            </p:cNvSpPr>
            <p:nvPr/>
          </p:nvSpPr>
          <p:spPr>
            <a:xfrm rot="10800000">
              <a:off x="4450702" y="5276988"/>
              <a:ext cx="720000" cy="622800"/>
            </a:xfrm>
            <a:prstGeom prst="flowChartPreparation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4" name="準備 43"/>
            <p:cNvSpPr>
              <a:spLocks noChangeAspect="1"/>
            </p:cNvSpPr>
            <p:nvPr/>
          </p:nvSpPr>
          <p:spPr>
            <a:xfrm rot="10800000">
              <a:off x="3306455" y="5276988"/>
              <a:ext cx="720000" cy="622800"/>
            </a:xfrm>
            <a:prstGeom prst="flowChartPreparation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5" name="準備 44"/>
            <p:cNvSpPr>
              <a:spLocks noChangeAspect="1"/>
            </p:cNvSpPr>
            <p:nvPr/>
          </p:nvSpPr>
          <p:spPr>
            <a:xfrm rot="10800000">
              <a:off x="3878579" y="5594279"/>
              <a:ext cx="720000" cy="622800"/>
            </a:xfrm>
            <a:prstGeom prst="flowChartPreparation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6" name="準備 45"/>
            <p:cNvSpPr>
              <a:spLocks noChangeAspect="1"/>
            </p:cNvSpPr>
            <p:nvPr/>
          </p:nvSpPr>
          <p:spPr>
            <a:xfrm>
              <a:off x="5022827" y="2468272"/>
              <a:ext cx="720000" cy="622800"/>
            </a:xfrm>
            <a:prstGeom prst="flowChartPreparatio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47" name="群組 46"/>
          <p:cNvGrpSpPr>
            <a:grpSpLocks noChangeAspect="1"/>
          </p:cNvGrpSpPr>
          <p:nvPr/>
        </p:nvGrpSpPr>
        <p:grpSpPr>
          <a:xfrm>
            <a:off x="4532315" y="2433410"/>
            <a:ext cx="3240000" cy="3475203"/>
            <a:chOff x="2162207" y="1848810"/>
            <a:chExt cx="4152743" cy="4368269"/>
          </a:xfrm>
        </p:grpSpPr>
        <p:cxnSp>
          <p:nvCxnSpPr>
            <p:cNvPr id="48" name="直線接點 47"/>
            <p:cNvCxnSpPr/>
            <p:nvPr/>
          </p:nvCxnSpPr>
          <p:spPr>
            <a:xfrm flipV="1">
              <a:off x="4450700" y="5164852"/>
              <a:ext cx="1716372" cy="9341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2370585" y="5164852"/>
              <a:ext cx="1867994" cy="10522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V="1">
              <a:off x="2370585" y="1926139"/>
              <a:ext cx="1716372" cy="9341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>
              <a:endCxn id="65" idx="0"/>
            </p:cNvCxnSpPr>
            <p:nvPr/>
          </p:nvCxnSpPr>
          <p:spPr>
            <a:xfrm>
              <a:off x="4511391" y="1996164"/>
              <a:ext cx="1443560" cy="785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6230313" y="3185324"/>
              <a:ext cx="13807" cy="1654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16039" y="3177860"/>
              <a:ext cx="13807" cy="1654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準備 53"/>
            <p:cNvSpPr>
              <a:spLocks noChangeAspect="1"/>
            </p:cNvSpPr>
            <p:nvPr/>
          </p:nvSpPr>
          <p:spPr>
            <a:xfrm>
              <a:off x="3878579" y="1848810"/>
              <a:ext cx="720000" cy="622800"/>
            </a:xfrm>
            <a:prstGeom prst="flowChartPreparati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5" name="準備 54"/>
            <p:cNvSpPr>
              <a:spLocks noChangeAspect="1"/>
            </p:cNvSpPr>
            <p:nvPr/>
          </p:nvSpPr>
          <p:spPr>
            <a:xfrm>
              <a:off x="4450702" y="2158790"/>
              <a:ext cx="720000" cy="622800"/>
            </a:xfrm>
            <a:prstGeom prst="flowChartPreparati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6" name="準備 55"/>
            <p:cNvSpPr>
              <a:spLocks noChangeAspect="1"/>
            </p:cNvSpPr>
            <p:nvPr/>
          </p:nvSpPr>
          <p:spPr>
            <a:xfrm>
              <a:off x="2734331" y="3098318"/>
              <a:ext cx="720000" cy="622800"/>
            </a:xfrm>
            <a:prstGeom prst="flowChartPreparation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7" name="準備 56"/>
            <p:cNvSpPr>
              <a:spLocks noChangeAspect="1"/>
            </p:cNvSpPr>
            <p:nvPr/>
          </p:nvSpPr>
          <p:spPr>
            <a:xfrm>
              <a:off x="3306456" y="2157974"/>
              <a:ext cx="720000" cy="62280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8" name="準備 57"/>
            <p:cNvSpPr>
              <a:spLocks noChangeAspect="1"/>
            </p:cNvSpPr>
            <p:nvPr/>
          </p:nvSpPr>
          <p:spPr>
            <a:xfrm>
              <a:off x="2734331" y="2471609"/>
              <a:ext cx="720000" cy="622800"/>
            </a:xfrm>
            <a:prstGeom prst="flowChartPreparat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9" name="準備 58"/>
            <p:cNvSpPr>
              <a:spLocks noChangeAspect="1"/>
            </p:cNvSpPr>
            <p:nvPr/>
          </p:nvSpPr>
          <p:spPr>
            <a:xfrm>
              <a:off x="3306455" y="2781589"/>
              <a:ext cx="720000" cy="622800"/>
            </a:xfrm>
            <a:prstGeom prst="flowChartPreparat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0" name="準備 59"/>
            <p:cNvSpPr>
              <a:spLocks noChangeAspect="1"/>
            </p:cNvSpPr>
            <p:nvPr/>
          </p:nvSpPr>
          <p:spPr>
            <a:xfrm>
              <a:off x="4450702" y="2781589"/>
              <a:ext cx="720000" cy="62280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1" name="準備 60"/>
            <p:cNvSpPr>
              <a:spLocks noChangeAspect="1"/>
            </p:cNvSpPr>
            <p:nvPr/>
          </p:nvSpPr>
          <p:spPr>
            <a:xfrm>
              <a:off x="3878579" y="3098882"/>
              <a:ext cx="720000" cy="622800"/>
            </a:xfrm>
            <a:prstGeom prst="flowChartPreparat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2" name="準備 61"/>
            <p:cNvSpPr>
              <a:spLocks noChangeAspect="1"/>
            </p:cNvSpPr>
            <p:nvPr/>
          </p:nvSpPr>
          <p:spPr>
            <a:xfrm>
              <a:off x="5022827" y="3098882"/>
              <a:ext cx="720000" cy="62280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3" name="準備 62"/>
            <p:cNvSpPr>
              <a:spLocks noChangeAspect="1"/>
            </p:cNvSpPr>
            <p:nvPr/>
          </p:nvSpPr>
          <p:spPr>
            <a:xfrm>
              <a:off x="2162207" y="2783008"/>
              <a:ext cx="720000" cy="622800"/>
            </a:xfrm>
            <a:prstGeom prst="flowChartPreparation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4" name="準備 63"/>
            <p:cNvSpPr>
              <a:spLocks noChangeAspect="1"/>
            </p:cNvSpPr>
            <p:nvPr/>
          </p:nvSpPr>
          <p:spPr>
            <a:xfrm>
              <a:off x="5594950" y="2781872"/>
              <a:ext cx="720000" cy="622800"/>
            </a:xfrm>
            <a:prstGeom prst="flowChartPreparati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5" name="準備 64"/>
            <p:cNvSpPr>
              <a:spLocks noChangeAspect="1"/>
            </p:cNvSpPr>
            <p:nvPr/>
          </p:nvSpPr>
          <p:spPr>
            <a:xfrm>
              <a:off x="3878579" y="2464298"/>
              <a:ext cx="720000" cy="62280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6" name="準備 65"/>
            <p:cNvSpPr>
              <a:spLocks noChangeAspect="1"/>
            </p:cNvSpPr>
            <p:nvPr/>
          </p:nvSpPr>
          <p:spPr>
            <a:xfrm>
              <a:off x="2734331" y="3720553"/>
              <a:ext cx="720000" cy="622800"/>
            </a:xfrm>
            <a:prstGeom prst="flowChartPreparat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7" name="準備 66"/>
            <p:cNvSpPr>
              <a:spLocks noChangeAspect="1"/>
            </p:cNvSpPr>
            <p:nvPr/>
          </p:nvSpPr>
          <p:spPr>
            <a:xfrm>
              <a:off x="3306456" y="3403825"/>
              <a:ext cx="720000" cy="622800"/>
            </a:xfrm>
            <a:prstGeom prst="flowChartPreparation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8" name="準備 67"/>
            <p:cNvSpPr>
              <a:spLocks noChangeAspect="1"/>
            </p:cNvSpPr>
            <p:nvPr/>
          </p:nvSpPr>
          <p:spPr>
            <a:xfrm>
              <a:off x="4450702" y="3403825"/>
              <a:ext cx="720000" cy="622800"/>
            </a:xfrm>
            <a:prstGeom prst="flowChartPreparat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9" name="準備 68"/>
            <p:cNvSpPr>
              <a:spLocks noChangeAspect="1"/>
            </p:cNvSpPr>
            <p:nvPr/>
          </p:nvSpPr>
          <p:spPr>
            <a:xfrm>
              <a:off x="3878579" y="3721117"/>
              <a:ext cx="720000" cy="622800"/>
            </a:xfrm>
            <a:prstGeom prst="flowChartPreparation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0" name="準備 69"/>
            <p:cNvSpPr>
              <a:spLocks noChangeAspect="1"/>
            </p:cNvSpPr>
            <p:nvPr/>
          </p:nvSpPr>
          <p:spPr>
            <a:xfrm>
              <a:off x="5022826" y="3721117"/>
              <a:ext cx="720000" cy="622800"/>
            </a:xfrm>
            <a:prstGeom prst="flowChartPreparat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1" name="準備 70"/>
            <p:cNvSpPr>
              <a:spLocks noChangeAspect="1"/>
            </p:cNvSpPr>
            <p:nvPr/>
          </p:nvSpPr>
          <p:spPr>
            <a:xfrm>
              <a:off x="2162207" y="3405244"/>
              <a:ext cx="720000" cy="622800"/>
            </a:xfrm>
            <a:prstGeom prst="flowChartPreparat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2" name="準備 71"/>
            <p:cNvSpPr>
              <a:spLocks noChangeAspect="1"/>
            </p:cNvSpPr>
            <p:nvPr/>
          </p:nvSpPr>
          <p:spPr>
            <a:xfrm>
              <a:off x="5594950" y="3404107"/>
              <a:ext cx="720000" cy="62280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3" name="準備 72"/>
            <p:cNvSpPr>
              <a:spLocks noChangeAspect="1"/>
            </p:cNvSpPr>
            <p:nvPr/>
          </p:nvSpPr>
          <p:spPr>
            <a:xfrm>
              <a:off x="2734331" y="4344771"/>
              <a:ext cx="720000" cy="62280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4" name="準備 73"/>
            <p:cNvSpPr>
              <a:spLocks noChangeAspect="1"/>
            </p:cNvSpPr>
            <p:nvPr/>
          </p:nvSpPr>
          <p:spPr>
            <a:xfrm>
              <a:off x="3306455" y="4028044"/>
              <a:ext cx="720000" cy="622800"/>
            </a:xfrm>
            <a:prstGeom prst="flowChartPreparat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5" name="準備 74"/>
            <p:cNvSpPr>
              <a:spLocks noChangeAspect="1"/>
            </p:cNvSpPr>
            <p:nvPr/>
          </p:nvSpPr>
          <p:spPr>
            <a:xfrm>
              <a:off x="4450702" y="4028044"/>
              <a:ext cx="720000" cy="622800"/>
            </a:xfrm>
            <a:prstGeom prst="flowChartPreparation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6" name="準備 75"/>
            <p:cNvSpPr>
              <a:spLocks noChangeAspect="1"/>
            </p:cNvSpPr>
            <p:nvPr/>
          </p:nvSpPr>
          <p:spPr>
            <a:xfrm>
              <a:off x="3878579" y="4345335"/>
              <a:ext cx="720000" cy="622800"/>
            </a:xfrm>
            <a:prstGeom prst="flowChartPreparat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7" name="準備 76"/>
            <p:cNvSpPr>
              <a:spLocks noChangeAspect="1"/>
            </p:cNvSpPr>
            <p:nvPr/>
          </p:nvSpPr>
          <p:spPr>
            <a:xfrm>
              <a:off x="5022827" y="4345335"/>
              <a:ext cx="720000" cy="622800"/>
            </a:xfrm>
            <a:prstGeom prst="flowChartPreparation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8" name="準備 77"/>
            <p:cNvSpPr>
              <a:spLocks noChangeAspect="1"/>
            </p:cNvSpPr>
            <p:nvPr/>
          </p:nvSpPr>
          <p:spPr>
            <a:xfrm>
              <a:off x="2162207" y="4029463"/>
              <a:ext cx="720000" cy="62280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9" name="準備 78"/>
            <p:cNvSpPr>
              <a:spLocks noChangeAspect="1"/>
            </p:cNvSpPr>
            <p:nvPr/>
          </p:nvSpPr>
          <p:spPr>
            <a:xfrm>
              <a:off x="5594950" y="4028326"/>
              <a:ext cx="720000" cy="622800"/>
            </a:xfrm>
            <a:prstGeom prst="flowChartPreparat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0" name="準備 79"/>
            <p:cNvSpPr>
              <a:spLocks noChangeAspect="1"/>
            </p:cNvSpPr>
            <p:nvPr/>
          </p:nvSpPr>
          <p:spPr>
            <a:xfrm>
              <a:off x="2734331" y="4965024"/>
              <a:ext cx="720000" cy="622800"/>
            </a:xfrm>
            <a:prstGeom prst="flowChartPreparati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1" name="準備 80"/>
            <p:cNvSpPr>
              <a:spLocks noChangeAspect="1"/>
            </p:cNvSpPr>
            <p:nvPr/>
          </p:nvSpPr>
          <p:spPr>
            <a:xfrm>
              <a:off x="3306456" y="4648296"/>
              <a:ext cx="720000" cy="62280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2" name="準備 81"/>
            <p:cNvSpPr>
              <a:spLocks noChangeAspect="1"/>
            </p:cNvSpPr>
            <p:nvPr/>
          </p:nvSpPr>
          <p:spPr>
            <a:xfrm>
              <a:off x="4450702" y="4648296"/>
              <a:ext cx="720000" cy="622800"/>
            </a:xfrm>
            <a:prstGeom prst="flowChartPreparat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3" name="準備 82"/>
            <p:cNvSpPr>
              <a:spLocks noChangeAspect="1"/>
            </p:cNvSpPr>
            <p:nvPr/>
          </p:nvSpPr>
          <p:spPr>
            <a:xfrm>
              <a:off x="3878579" y="4965588"/>
              <a:ext cx="720000" cy="62280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4" name="準備 83"/>
            <p:cNvSpPr>
              <a:spLocks noChangeAspect="1"/>
            </p:cNvSpPr>
            <p:nvPr/>
          </p:nvSpPr>
          <p:spPr>
            <a:xfrm>
              <a:off x="5022826" y="4965588"/>
              <a:ext cx="720000" cy="622800"/>
            </a:xfrm>
            <a:prstGeom prst="flowChartPreparat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5" name="準備 84"/>
            <p:cNvSpPr>
              <a:spLocks noChangeAspect="1"/>
            </p:cNvSpPr>
            <p:nvPr/>
          </p:nvSpPr>
          <p:spPr>
            <a:xfrm>
              <a:off x="2162207" y="4649716"/>
              <a:ext cx="720000" cy="622800"/>
            </a:xfrm>
            <a:prstGeom prst="flowChartPreparati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6" name="準備 85"/>
            <p:cNvSpPr>
              <a:spLocks noChangeAspect="1"/>
            </p:cNvSpPr>
            <p:nvPr/>
          </p:nvSpPr>
          <p:spPr>
            <a:xfrm>
              <a:off x="5594950" y="4648578"/>
              <a:ext cx="720000" cy="622800"/>
            </a:xfrm>
            <a:prstGeom prst="flowChartPreparation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7" name="準備 86"/>
            <p:cNvSpPr>
              <a:spLocks noChangeAspect="1"/>
            </p:cNvSpPr>
            <p:nvPr/>
          </p:nvSpPr>
          <p:spPr>
            <a:xfrm rot="10800000">
              <a:off x="4450702" y="5276988"/>
              <a:ext cx="720000" cy="62280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8" name="準備 87"/>
            <p:cNvSpPr>
              <a:spLocks noChangeAspect="1"/>
            </p:cNvSpPr>
            <p:nvPr/>
          </p:nvSpPr>
          <p:spPr>
            <a:xfrm rot="10800000">
              <a:off x="3306455" y="5276988"/>
              <a:ext cx="720000" cy="622800"/>
            </a:xfrm>
            <a:prstGeom prst="flowChartPreparati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9" name="準備 88"/>
            <p:cNvSpPr>
              <a:spLocks noChangeAspect="1"/>
            </p:cNvSpPr>
            <p:nvPr/>
          </p:nvSpPr>
          <p:spPr>
            <a:xfrm rot="10800000">
              <a:off x="3878579" y="5594279"/>
              <a:ext cx="720000" cy="622800"/>
            </a:xfrm>
            <a:prstGeom prst="flowChartPreparati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0" name="準備 89"/>
            <p:cNvSpPr>
              <a:spLocks noChangeAspect="1"/>
            </p:cNvSpPr>
            <p:nvPr/>
          </p:nvSpPr>
          <p:spPr>
            <a:xfrm>
              <a:off x="5022827" y="2468272"/>
              <a:ext cx="720000" cy="622800"/>
            </a:xfrm>
            <a:prstGeom prst="flowChartPreparati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91" name="群組 90"/>
          <p:cNvGrpSpPr>
            <a:grpSpLocks noChangeAspect="1"/>
          </p:cNvGrpSpPr>
          <p:nvPr/>
        </p:nvGrpSpPr>
        <p:grpSpPr>
          <a:xfrm>
            <a:off x="7983750" y="2448681"/>
            <a:ext cx="3240000" cy="3475204"/>
            <a:chOff x="2162207" y="1848809"/>
            <a:chExt cx="4152743" cy="4368270"/>
          </a:xfrm>
        </p:grpSpPr>
        <p:cxnSp>
          <p:nvCxnSpPr>
            <p:cNvPr id="92" name="直線接點 91"/>
            <p:cNvCxnSpPr/>
            <p:nvPr/>
          </p:nvCxnSpPr>
          <p:spPr>
            <a:xfrm flipV="1">
              <a:off x="4450700" y="5164852"/>
              <a:ext cx="1716372" cy="9341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>
              <a:off x="2370585" y="5164852"/>
              <a:ext cx="1867994" cy="10522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/>
            <p:cNvCxnSpPr/>
            <p:nvPr/>
          </p:nvCxnSpPr>
          <p:spPr>
            <a:xfrm flipV="1">
              <a:off x="2370585" y="1926139"/>
              <a:ext cx="1716372" cy="9341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>
              <a:off x="4238579" y="1848809"/>
              <a:ext cx="1716372" cy="9330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>
              <a:off x="6230313" y="3185324"/>
              <a:ext cx="13807" cy="1654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/>
            <p:nvPr/>
          </p:nvCxnSpPr>
          <p:spPr>
            <a:xfrm>
              <a:off x="2216039" y="3177860"/>
              <a:ext cx="13807" cy="1654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準備 97"/>
            <p:cNvSpPr>
              <a:spLocks noChangeAspect="1"/>
            </p:cNvSpPr>
            <p:nvPr/>
          </p:nvSpPr>
          <p:spPr>
            <a:xfrm>
              <a:off x="3878579" y="1848810"/>
              <a:ext cx="720000" cy="622800"/>
            </a:xfrm>
            <a:prstGeom prst="flowChartPreparatio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9" name="準備 98"/>
            <p:cNvSpPr>
              <a:spLocks noChangeAspect="1"/>
            </p:cNvSpPr>
            <p:nvPr/>
          </p:nvSpPr>
          <p:spPr>
            <a:xfrm>
              <a:off x="4450702" y="2158790"/>
              <a:ext cx="720000" cy="622800"/>
            </a:xfrm>
            <a:prstGeom prst="flowChartPrepa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0" name="準備 99"/>
            <p:cNvSpPr>
              <a:spLocks noChangeAspect="1"/>
            </p:cNvSpPr>
            <p:nvPr/>
          </p:nvSpPr>
          <p:spPr>
            <a:xfrm>
              <a:off x="2734331" y="3098318"/>
              <a:ext cx="720000" cy="622800"/>
            </a:xfrm>
            <a:prstGeom prst="flowChartPrepa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1" name="準備 100"/>
            <p:cNvSpPr>
              <a:spLocks noChangeAspect="1"/>
            </p:cNvSpPr>
            <p:nvPr/>
          </p:nvSpPr>
          <p:spPr>
            <a:xfrm>
              <a:off x="3306455" y="2157973"/>
              <a:ext cx="720000" cy="622800"/>
            </a:xfrm>
            <a:prstGeom prst="flowChartPreparatio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2" name="準備 101"/>
            <p:cNvSpPr>
              <a:spLocks noChangeAspect="1"/>
            </p:cNvSpPr>
            <p:nvPr/>
          </p:nvSpPr>
          <p:spPr>
            <a:xfrm>
              <a:off x="2734331" y="2471609"/>
              <a:ext cx="720000" cy="622800"/>
            </a:xfrm>
            <a:prstGeom prst="flowChartPreparatio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3" name="準備 102"/>
            <p:cNvSpPr>
              <a:spLocks noChangeAspect="1"/>
            </p:cNvSpPr>
            <p:nvPr/>
          </p:nvSpPr>
          <p:spPr>
            <a:xfrm>
              <a:off x="3306455" y="2781589"/>
              <a:ext cx="720000" cy="622800"/>
            </a:xfrm>
            <a:prstGeom prst="flowChartPrepa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4" name="準備 103"/>
            <p:cNvSpPr>
              <a:spLocks noChangeAspect="1"/>
            </p:cNvSpPr>
            <p:nvPr/>
          </p:nvSpPr>
          <p:spPr>
            <a:xfrm>
              <a:off x="4450702" y="2781589"/>
              <a:ext cx="720000" cy="622800"/>
            </a:xfrm>
            <a:prstGeom prst="flowChartPreparat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5" name="準備 104"/>
            <p:cNvSpPr>
              <a:spLocks noChangeAspect="1"/>
            </p:cNvSpPr>
            <p:nvPr/>
          </p:nvSpPr>
          <p:spPr>
            <a:xfrm>
              <a:off x="3878579" y="3098882"/>
              <a:ext cx="720000" cy="622800"/>
            </a:xfrm>
            <a:prstGeom prst="flowChartPreparat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6" name="準備 105"/>
            <p:cNvSpPr>
              <a:spLocks noChangeAspect="1"/>
            </p:cNvSpPr>
            <p:nvPr/>
          </p:nvSpPr>
          <p:spPr>
            <a:xfrm>
              <a:off x="5022826" y="3098882"/>
              <a:ext cx="720000" cy="622800"/>
            </a:xfrm>
            <a:prstGeom prst="flowChartPreparation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7" name="準備 106"/>
            <p:cNvSpPr>
              <a:spLocks noChangeAspect="1"/>
            </p:cNvSpPr>
            <p:nvPr/>
          </p:nvSpPr>
          <p:spPr>
            <a:xfrm>
              <a:off x="2162207" y="2783008"/>
              <a:ext cx="720000" cy="622800"/>
            </a:xfrm>
            <a:prstGeom prst="flowChartPreparatio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8" name="準備 107"/>
            <p:cNvSpPr>
              <a:spLocks noChangeAspect="1"/>
            </p:cNvSpPr>
            <p:nvPr/>
          </p:nvSpPr>
          <p:spPr>
            <a:xfrm>
              <a:off x="5594950" y="2781872"/>
              <a:ext cx="720000" cy="622800"/>
            </a:xfrm>
            <a:prstGeom prst="flowChartPreparation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9" name="準備 108"/>
            <p:cNvSpPr>
              <a:spLocks noChangeAspect="1"/>
            </p:cNvSpPr>
            <p:nvPr/>
          </p:nvSpPr>
          <p:spPr>
            <a:xfrm>
              <a:off x="3878579" y="2464298"/>
              <a:ext cx="720000" cy="622800"/>
            </a:xfrm>
            <a:prstGeom prst="flowChartPrepa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0" name="準備 109"/>
            <p:cNvSpPr>
              <a:spLocks noChangeAspect="1"/>
            </p:cNvSpPr>
            <p:nvPr/>
          </p:nvSpPr>
          <p:spPr>
            <a:xfrm>
              <a:off x="2734331" y="3720553"/>
              <a:ext cx="720000" cy="622800"/>
            </a:xfrm>
            <a:prstGeom prst="flowChartPreparat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1" name="準備 110"/>
            <p:cNvSpPr>
              <a:spLocks noChangeAspect="1"/>
            </p:cNvSpPr>
            <p:nvPr/>
          </p:nvSpPr>
          <p:spPr>
            <a:xfrm>
              <a:off x="3306455" y="3403825"/>
              <a:ext cx="720000" cy="622800"/>
            </a:xfrm>
            <a:prstGeom prst="flowChartPreparat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2" name="準備 111"/>
            <p:cNvSpPr>
              <a:spLocks noChangeAspect="1"/>
            </p:cNvSpPr>
            <p:nvPr/>
          </p:nvSpPr>
          <p:spPr>
            <a:xfrm>
              <a:off x="4450702" y="3403825"/>
              <a:ext cx="720000" cy="622800"/>
            </a:xfrm>
            <a:prstGeom prst="flowChartPreparation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3" name="準備 112"/>
            <p:cNvSpPr>
              <a:spLocks noChangeAspect="1"/>
            </p:cNvSpPr>
            <p:nvPr/>
          </p:nvSpPr>
          <p:spPr>
            <a:xfrm>
              <a:off x="3878579" y="3721117"/>
              <a:ext cx="720000" cy="622800"/>
            </a:xfrm>
            <a:prstGeom prst="flowChartPreparation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4" name="準備 113"/>
            <p:cNvSpPr>
              <a:spLocks noChangeAspect="1"/>
            </p:cNvSpPr>
            <p:nvPr/>
          </p:nvSpPr>
          <p:spPr>
            <a:xfrm>
              <a:off x="5022826" y="3721117"/>
              <a:ext cx="720000" cy="622800"/>
            </a:xfrm>
            <a:prstGeom prst="flowChartPreparat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5" name="準備 114"/>
            <p:cNvSpPr>
              <a:spLocks noChangeAspect="1"/>
            </p:cNvSpPr>
            <p:nvPr/>
          </p:nvSpPr>
          <p:spPr>
            <a:xfrm>
              <a:off x="2162207" y="3405244"/>
              <a:ext cx="720000" cy="622800"/>
            </a:xfrm>
            <a:prstGeom prst="flowChartPrepa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6" name="準備 115"/>
            <p:cNvSpPr>
              <a:spLocks noChangeAspect="1"/>
            </p:cNvSpPr>
            <p:nvPr/>
          </p:nvSpPr>
          <p:spPr>
            <a:xfrm>
              <a:off x="5594950" y="3404107"/>
              <a:ext cx="720000" cy="622800"/>
            </a:xfrm>
            <a:prstGeom prst="flowChartPreparat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7" name="準備 116"/>
            <p:cNvSpPr>
              <a:spLocks noChangeAspect="1"/>
            </p:cNvSpPr>
            <p:nvPr/>
          </p:nvSpPr>
          <p:spPr>
            <a:xfrm>
              <a:off x="2734331" y="4344771"/>
              <a:ext cx="720000" cy="622800"/>
            </a:xfrm>
            <a:prstGeom prst="flowChartPreparation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8" name="準備 117"/>
            <p:cNvSpPr>
              <a:spLocks noChangeAspect="1"/>
            </p:cNvSpPr>
            <p:nvPr/>
          </p:nvSpPr>
          <p:spPr>
            <a:xfrm>
              <a:off x="3306455" y="4028044"/>
              <a:ext cx="720000" cy="622800"/>
            </a:xfrm>
            <a:prstGeom prst="flowChartPreparation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9" name="準備 118"/>
            <p:cNvSpPr>
              <a:spLocks noChangeAspect="1"/>
            </p:cNvSpPr>
            <p:nvPr/>
          </p:nvSpPr>
          <p:spPr>
            <a:xfrm>
              <a:off x="4450702" y="4028044"/>
              <a:ext cx="720000" cy="622800"/>
            </a:xfrm>
            <a:prstGeom prst="flowChartPreparat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0" name="準備 119"/>
            <p:cNvSpPr>
              <a:spLocks noChangeAspect="1"/>
            </p:cNvSpPr>
            <p:nvPr/>
          </p:nvSpPr>
          <p:spPr>
            <a:xfrm>
              <a:off x="3878579" y="4345335"/>
              <a:ext cx="720000" cy="622800"/>
            </a:xfrm>
            <a:prstGeom prst="flowChartPreparat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1" name="準備 120"/>
            <p:cNvSpPr>
              <a:spLocks noChangeAspect="1"/>
            </p:cNvSpPr>
            <p:nvPr/>
          </p:nvSpPr>
          <p:spPr>
            <a:xfrm>
              <a:off x="5022826" y="4345335"/>
              <a:ext cx="720000" cy="622800"/>
            </a:xfrm>
            <a:prstGeom prst="flowChartPrepa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2" name="準備 121"/>
            <p:cNvSpPr>
              <a:spLocks noChangeAspect="1"/>
            </p:cNvSpPr>
            <p:nvPr/>
          </p:nvSpPr>
          <p:spPr>
            <a:xfrm>
              <a:off x="2162207" y="4029463"/>
              <a:ext cx="720000" cy="622800"/>
            </a:xfrm>
            <a:prstGeom prst="flowChartPreparat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3" name="準備 122"/>
            <p:cNvSpPr>
              <a:spLocks noChangeAspect="1"/>
            </p:cNvSpPr>
            <p:nvPr/>
          </p:nvSpPr>
          <p:spPr>
            <a:xfrm>
              <a:off x="5594950" y="4028326"/>
              <a:ext cx="720000" cy="622800"/>
            </a:xfrm>
            <a:prstGeom prst="flowChartPrepa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4" name="準備 123"/>
            <p:cNvSpPr>
              <a:spLocks noChangeAspect="1"/>
            </p:cNvSpPr>
            <p:nvPr/>
          </p:nvSpPr>
          <p:spPr>
            <a:xfrm>
              <a:off x="2734331" y="4965024"/>
              <a:ext cx="720000" cy="622800"/>
            </a:xfrm>
            <a:prstGeom prst="flowChartPreparat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5" name="準備 124"/>
            <p:cNvSpPr>
              <a:spLocks noChangeAspect="1"/>
            </p:cNvSpPr>
            <p:nvPr/>
          </p:nvSpPr>
          <p:spPr>
            <a:xfrm>
              <a:off x="3306455" y="4648296"/>
              <a:ext cx="720000" cy="622800"/>
            </a:xfrm>
            <a:prstGeom prst="flowChartPreparat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6" name="準備 125"/>
            <p:cNvSpPr>
              <a:spLocks noChangeAspect="1"/>
            </p:cNvSpPr>
            <p:nvPr/>
          </p:nvSpPr>
          <p:spPr>
            <a:xfrm>
              <a:off x="4450702" y="4648296"/>
              <a:ext cx="720000" cy="622800"/>
            </a:xfrm>
            <a:prstGeom prst="flowChartPrepa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7" name="準備 126"/>
            <p:cNvSpPr>
              <a:spLocks noChangeAspect="1"/>
            </p:cNvSpPr>
            <p:nvPr/>
          </p:nvSpPr>
          <p:spPr>
            <a:xfrm>
              <a:off x="3878579" y="4965588"/>
              <a:ext cx="720000" cy="622800"/>
            </a:xfrm>
            <a:prstGeom prst="flowChartPrepa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8" name="準備 127"/>
            <p:cNvSpPr>
              <a:spLocks noChangeAspect="1"/>
            </p:cNvSpPr>
            <p:nvPr/>
          </p:nvSpPr>
          <p:spPr>
            <a:xfrm>
              <a:off x="5022826" y="4965588"/>
              <a:ext cx="720000" cy="622800"/>
            </a:xfrm>
            <a:prstGeom prst="flowChartPreparatio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9" name="準備 128"/>
            <p:cNvSpPr>
              <a:spLocks noChangeAspect="1"/>
            </p:cNvSpPr>
            <p:nvPr/>
          </p:nvSpPr>
          <p:spPr>
            <a:xfrm>
              <a:off x="2162207" y="4649716"/>
              <a:ext cx="720000" cy="622800"/>
            </a:xfrm>
            <a:prstGeom prst="flowChartPreparation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0" name="準備 129"/>
            <p:cNvSpPr>
              <a:spLocks noChangeAspect="1"/>
            </p:cNvSpPr>
            <p:nvPr/>
          </p:nvSpPr>
          <p:spPr>
            <a:xfrm>
              <a:off x="5594950" y="4648578"/>
              <a:ext cx="720000" cy="622800"/>
            </a:xfrm>
            <a:prstGeom prst="flowChartPreparatio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1" name="準備 130"/>
            <p:cNvSpPr>
              <a:spLocks noChangeAspect="1"/>
            </p:cNvSpPr>
            <p:nvPr/>
          </p:nvSpPr>
          <p:spPr>
            <a:xfrm rot="10800000">
              <a:off x="4450702" y="5276988"/>
              <a:ext cx="720000" cy="622800"/>
            </a:xfrm>
            <a:prstGeom prst="flowChartPreparatio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2" name="準備 131"/>
            <p:cNvSpPr>
              <a:spLocks noChangeAspect="1"/>
            </p:cNvSpPr>
            <p:nvPr/>
          </p:nvSpPr>
          <p:spPr>
            <a:xfrm rot="10800000">
              <a:off x="3306455" y="5276988"/>
              <a:ext cx="720000" cy="622800"/>
            </a:xfrm>
            <a:prstGeom prst="flowChartPrepa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3" name="準備 132"/>
            <p:cNvSpPr>
              <a:spLocks noChangeAspect="1"/>
            </p:cNvSpPr>
            <p:nvPr/>
          </p:nvSpPr>
          <p:spPr>
            <a:xfrm rot="10800000">
              <a:off x="3878579" y="5594279"/>
              <a:ext cx="720000" cy="622800"/>
            </a:xfrm>
            <a:prstGeom prst="flowChartPreparatio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4" name="準備 133"/>
            <p:cNvSpPr>
              <a:spLocks noChangeAspect="1"/>
            </p:cNvSpPr>
            <p:nvPr/>
          </p:nvSpPr>
          <p:spPr>
            <a:xfrm>
              <a:off x="5022827" y="2468272"/>
              <a:ext cx="720000" cy="622800"/>
            </a:xfrm>
            <a:prstGeom prst="flowChartPreparat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2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Coordinates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Polar coordinates</a:t>
            </a:r>
          </a:p>
          <a:p>
            <a:r>
              <a:rPr kumimoji="1" lang="en-US" altLang="zh-TW" dirty="0" smtClean="0"/>
              <a:t>Oblique coordinate</a:t>
            </a:r>
          </a:p>
          <a:p>
            <a:r>
              <a:rPr kumimoji="1" lang="en-US" altLang="zh-TW" dirty="0"/>
              <a:t>Cartesian </a:t>
            </a:r>
            <a:r>
              <a:rPr kumimoji="1" lang="en-US" altLang="zh-TW" dirty="0" smtClean="0"/>
              <a:t>coordinates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666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Coordinates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2"/>
            <a:ext cx="4253667" cy="3318936"/>
          </a:xfrm>
        </p:spPr>
        <p:txBody>
          <a:bodyPr/>
          <a:lstStyle/>
          <a:p>
            <a:r>
              <a:rPr kumimoji="1" lang="en-US" altLang="zh-TW" b="1" u="sng" dirty="0" smtClean="0">
                <a:solidFill>
                  <a:srgbClr val="FF0000"/>
                </a:solidFill>
              </a:rPr>
              <a:t>Polar coordinates</a:t>
            </a:r>
          </a:p>
          <a:p>
            <a:r>
              <a:rPr kumimoji="1" lang="en-US" altLang="zh-TW" dirty="0" smtClean="0">
                <a:solidFill>
                  <a:schemeClr val="bg1">
                    <a:lumMod val="65000"/>
                  </a:schemeClr>
                </a:solidFill>
              </a:rPr>
              <a:t>Oblique coordinates</a:t>
            </a:r>
          </a:p>
          <a:p>
            <a:r>
              <a:rPr kumimoji="1" lang="en-US" altLang="zh-TW" dirty="0">
                <a:solidFill>
                  <a:schemeClr val="bg1">
                    <a:lumMod val="65000"/>
                  </a:schemeClr>
                </a:solidFill>
              </a:rPr>
              <a:t>Cartesian </a:t>
            </a:r>
            <a:r>
              <a:rPr kumimoji="1" lang="en-US" altLang="zh-TW" dirty="0" smtClean="0">
                <a:solidFill>
                  <a:schemeClr val="bg1">
                    <a:lumMod val="65000"/>
                  </a:schemeClr>
                </a:solidFill>
              </a:rPr>
              <a:t>coordinates</a:t>
            </a:r>
            <a:endParaRPr kumimoji="1"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endParaRPr kumimoji="1"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299985" y="2156956"/>
            <a:ext cx="3952549" cy="4082312"/>
            <a:chOff x="1186848" y="1100787"/>
            <a:chExt cx="4738410" cy="4720057"/>
          </a:xfrm>
        </p:grpSpPr>
        <p:cxnSp>
          <p:nvCxnSpPr>
            <p:cNvPr id="5" name="直線接點 4"/>
            <p:cNvCxnSpPr/>
            <p:nvPr/>
          </p:nvCxnSpPr>
          <p:spPr>
            <a:xfrm flipV="1">
              <a:off x="3475342" y="4768617"/>
              <a:ext cx="1716372" cy="934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/>
          </p:nvCxnSpPr>
          <p:spPr>
            <a:xfrm>
              <a:off x="1395226" y="4768617"/>
              <a:ext cx="1867994" cy="10522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 flipV="1">
              <a:off x="1395226" y="1529901"/>
              <a:ext cx="1716372" cy="934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>
              <a:stCxn id="6" idx="0"/>
              <a:endCxn id="18" idx="0"/>
            </p:cNvCxnSpPr>
            <p:nvPr/>
          </p:nvCxnSpPr>
          <p:spPr>
            <a:xfrm>
              <a:off x="3263220" y="1452571"/>
              <a:ext cx="1716372" cy="9330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5254955" y="2789087"/>
              <a:ext cx="13807" cy="16540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1240680" y="2781623"/>
              <a:ext cx="13807" cy="16540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準備 10"/>
            <p:cNvSpPr>
              <a:spLocks noChangeAspect="1"/>
            </p:cNvSpPr>
            <p:nvPr/>
          </p:nvSpPr>
          <p:spPr>
            <a:xfrm>
              <a:off x="2903220" y="1452571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準備 11"/>
            <p:cNvSpPr>
              <a:spLocks noChangeAspect="1"/>
            </p:cNvSpPr>
            <p:nvPr/>
          </p:nvSpPr>
          <p:spPr>
            <a:xfrm>
              <a:off x="3475344" y="176255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準備 12"/>
            <p:cNvSpPr>
              <a:spLocks noChangeAspect="1"/>
            </p:cNvSpPr>
            <p:nvPr/>
          </p:nvSpPr>
          <p:spPr>
            <a:xfrm>
              <a:off x="1758972" y="2702080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準備 13"/>
            <p:cNvSpPr>
              <a:spLocks noChangeAspect="1"/>
            </p:cNvSpPr>
            <p:nvPr/>
          </p:nvSpPr>
          <p:spPr>
            <a:xfrm>
              <a:off x="2331096" y="1761735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準備 14"/>
            <p:cNvSpPr>
              <a:spLocks noChangeAspect="1"/>
            </p:cNvSpPr>
            <p:nvPr/>
          </p:nvSpPr>
          <p:spPr>
            <a:xfrm>
              <a:off x="1758972" y="2075371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準備 15"/>
            <p:cNvSpPr>
              <a:spLocks noChangeAspect="1"/>
            </p:cNvSpPr>
            <p:nvPr/>
          </p:nvSpPr>
          <p:spPr>
            <a:xfrm>
              <a:off x="2331096" y="238535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準備 16"/>
            <p:cNvSpPr>
              <a:spLocks noChangeAspect="1"/>
            </p:cNvSpPr>
            <p:nvPr/>
          </p:nvSpPr>
          <p:spPr>
            <a:xfrm>
              <a:off x="3475344" y="238535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準備 17"/>
            <p:cNvSpPr>
              <a:spLocks noChangeAspect="1"/>
            </p:cNvSpPr>
            <p:nvPr/>
          </p:nvSpPr>
          <p:spPr>
            <a:xfrm>
              <a:off x="2903220" y="2702644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準備 18"/>
            <p:cNvSpPr>
              <a:spLocks noChangeAspect="1"/>
            </p:cNvSpPr>
            <p:nvPr/>
          </p:nvSpPr>
          <p:spPr>
            <a:xfrm>
              <a:off x="4047468" y="2702644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準備 19"/>
            <p:cNvSpPr>
              <a:spLocks noChangeAspect="1"/>
            </p:cNvSpPr>
            <p:nvPr/>
          </p:nvSpPr>
          <p:spPr>
            <a:xfrm>
              <a:off x="1186848" y="2386771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1" name="準備 20"/>
            <p:cNvSpPr>
              <a:spLocks noChangeAspect="1"/>
            </p:cNvSpPr>
            <p:nvPr/>
          </p:nvSpPr>
          <p:spPr>
            <a:xfrm>
              <a:off x="4619592" y="2385634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" name="準備 21"/>
            <p:cNvSpPr>
              <a:spLocks noChangeAspect="1"/>
            </p:cNvSpPr>
            <p:nvPr/>
          </p:nvSpPr>
          <p:spPr>
            <a:xfrm>
              <a:off x="2903220" y="2068060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" name="準備 22"/>
            <p:cNvSpPr>
              <a:spLocks noChangeAspect="1"/>
            </p:cNvSpPr>
            <p:nvPr/>
          </p:nvSpPr>
          <p:spPr>
            <a:xfrm>
              <a:off x="1758972" y="3324316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4" name="準備 23"/>
            <p:cNvSpPr>
              <a:spLocks noChangeAspect="1"/>
            </p:cNvSpPr>
            <p:nvPr/>
          </p:nvSpPr>
          <p:spPr>
            <a:xfrm>
              <a:off x="2331096" y="3007588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" name="準備 24"/>
            <p:cNvSpPr>
              <a:spLocks noChangeAspect="1"/>
            </p:cNvSpPr>
            <p:nvPr/>
          </p:nvSpPr>
          <p:spPr>
            <a:xfrm>
              <a:off x="3475344" y="3007588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6" name="準備 25"/>
            <p:cNvSpPr>
              <a:spLocks noChangeAspect="1"/>
            </p:cNvSpPr>
            <p:nvPr/>
          </p:nvSpPr>
          <p:spPr>
            <a:xfrm>
              <a:off x="2903220" y="3324880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" name="準備 26"/>
            <p:cNvSpPr>
              <a:spLocks noChangeAspect="1"/>
            </p:cNvSpPr>
            <p:nvPr/>
          </p:nvSpPr>
          <p:spPr>
            <a:xfrm>
              <a:off x="4047468" y="3324880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8" name="準備 27"/>
            <p:cNvSpPr>
              <a:spLocks noChangeAspect="1"/>
            </p:cNvSpPr>
            <p:nvPr/>
          </p:nvSpPr>
          <p:spPr>
            <a:xfrm>
              <a:off x="1186848" y="3009007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9" name="準備 28"/>
            <p:cNvSpPr>
              <a:spLocks noChangeAspect="1"/>
            </p:cNvSpPr>
            <p:nvPr/>
          </p:nvSpPr>
          <p:spPr>
            <a:xfrm>
              <a:off x="4619592" y="3007870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0" name="準備 29"/>
            <p:cNvSpPr>
              <a:spLocks noChangeAspect="1"/>
            </p:cNvSpPr>
            <p:nvPr/>
          </p:nvSpPr>
          <p:spPr>
            <a:xfrm>
              <a:off x="1758972" y="3948535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1" name="準備 30"/>
            <p:cNvSpPr>
              <a:spLocks noChangeAspect="1"/>
            </p:cNvSpPr>
            <p:nvPr/>
          </p:nvSpPr>
          <p:spPr>
            <a:xfrm>
              <a:off x="2331096" y="3631807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2" name="準備 31"/>
            <p:cNvSpPr>
              <a:spLocks noChangeAspect="1"/>
            </p:cNvSpPr>
            <p:nvPr/>
          </p:nvSpPr>
          <p:spPr>
            <a:xfrm>
              <a:off x="3475344" y="3631807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3" name="準備 32"/>
            <p:cNvSpPr>
              <a:spLocks noChangeAspect="1"/>
            </p:cNvSpPr>
            <p:nvPr/>
          </p:nvSpPr>
          <p:spPr>
            <a:xfrm>
              <a:off x="2903220" y="3949099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4" name="準備 33"/>
            <p:cNvSpPr>
              <a:spLocks noChangeAspect="1"/>
            </p:cNvSpPr>
            <p:nvPr/>
          </p:nvSpPr>
          <p:spPr>
            <a:xfrm>
              <a:off x="4047468" y="3949099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" name="準備 34"/>
            <p:cNvSpPr>
              <a:spLocks noChangeAspect="1"/>
            </p:cNvSpPr>
            <p:nvPr/>
          </p:nvSpPr>
          <p:spPr>
            <a:xfrm>
              <a:off x="1186848" y="3633226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6" name="準備 35"/>
            <p:cNvSpPr>
              <a:spLocks noChangeAspect="1"/>
            </p:cNvSpPr>
            <p:nvPr/>
          </p:nvSpPr>
          <p:spPr>
            <a:xfrm>
              <a:off x="4619592" y="3632089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7" name="準備 36"/>
            <p:cNvSpPr>
              <a:spLocks noChangeAspect="1"/>
            </p:cNvSpPr>
            <p:nvPr/>
          </p:nvSpPr>
          <p:spPr>
            <a:xfrm>
              <a:off x="1758972" y="4568788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8" name="準備 37"/>
            <p:cNvSpPr>
              <a:spLocks noChangeAspect="1"/>
            </p:cNvSpPr>
            <p:nvPr/>
          </p:nvSpPr>
          <p:spPr>
            <a:xfrm>
              <a:off x="2331096" y="4252060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9" name="準備 38"/>
            <p:cNvSpPr>
              <a:spLocks noChangeAspect="1"/>
            </p:cNvSpPr>
            <p:nvPr/>
          </p:nvSpPr>
          <p:spPr>
            <a:xfrm>
              <a:off x="3475344" y="4252060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0" name="準備 39"/>
            <p:cNvSpPr>
              <a:spLocks noChangeAspect="1"/>
            </p:cNvSpPr>
            <p:nvPr/>
          </p:nvSpPr>
          <p:spPr>
            <a:xfrm>
              <a:off x="2903220" y="456935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1" name="準備 40"/>
            <p:cNvSpPr>
              <a:spLocks noChangeAspect="1"/>
            </p:cNvSpPr>
            <p:nvPr/>
          </p:nvSpPr>
          <p:spPr>
            <a:xfrm>
              <a:off x="4047468" y="456935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2" name="準備 41"/>
            <p:cNvSpPr>
              <a:spLocks noChangeAspect="1"/>
            </p:cNvSpPr>
            <p:nvPr/>
          </p:nvSpPr>
          <p:spPr>
            <a:xfrm>
              <a:off x="1186848" y="4253479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3" name="準備 42"/>
            <p:cNvSpPr>
              <a:spLocks noChangeAspect="1"/>
            </p:cNvSpPr>
            <p:nvPr/>
          </p:nvSpPr>
          <p:spPr>
            <a:xfrm>
              <a:off x="4619592" y="425234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4" name="準備 43"/>
            <p:cNvSpPr>
              <a:spLocks noChangeAspect="1"/>
            </p:cNvSpPr>
            <p:nvPr/>
          </p:nvSpPr>
          <p:spPr>
            <a:xfrm rot="10800000">
              <a:off x="3475344" y="488075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5" name="準備 44"/>
            <p:cNvSpPr>
              <a:spLocks noChangeAspect="1"/>
            </p:cNvSpPr>
            <p:nvPr/>
          </p:nvSpPr>
          <p:spPr>
            <a:xfrm rot="10800000">
              <a:off x="2331096" y="488075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6" name="準備 45"/>
            <p:cNvSpPr>
              <a:spLocks noChangeAspect="1"/>
            </p:cNvSpPr>
            <p:nvPr/>
          </p:nvSpPr>
          <p:spPr>
            <a:xfrm rot="10800000">
              <a:off x="2903220" y="5198044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7" name="準備 46"/>
            <p:cNvSpPr>
              <a:spLocks noChangeAspect="1"/>
            </p:cNvSpPr>
            <p:nvPr/>
          </p:nvSpPr>
          <p:spPr>
            <a:xfrm>
              <a:off x="4047467" y="207203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8" name="橢圓 47"/>
            <p:cNvSpPr>
              <a:spLocks noChangeAspect="1"/>
            </p:cNvSpPr>
            <p:nvPr/>
          </p:nvSpPr>
          <p:spPr>
            <a:xfrm>
              <a:off x="2635122" y="2988010"/>
              <a:ext cx="1256194" cy="12561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9" name="橢圓 48"/>
            <p:cNvSpPr>
              <a:spLocks noChangeAspect="1"/>
            </p:cNvSpPr>
            <p:nvPr/>
          </p:nvSpPr>
          <p:spPr>
            <a:xfrm>
              <a:off x="2059748" y="2430595"/>
              <a:ext cx="2431425" cy="24314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0" name="橢圓 49"/>
            <p:cNvSpPr>
              <a:spLocks noChangeAspect="1"/>
            </p:cNvSpPr>
            <p:nvPr/>
          </p:nvSpPr>
          <p:spPr>
            <a:xfrm>
              <a:off x="1475826" y="1854720"/>
              <a:ext cx="3559308" cy="35593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51" name="直線接點 50"/>
            <p:cNvCxnSpPr/>
            <p:nvPr/>
          </p:nvCxnSpPr>
          <p:spPr>
            <a:xfrm>
              <a:off x="3275460" y="3630388"/>
              <a:ext cx="264979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 flipV="1">
              <a:off x="3275460" y="1100787"/>
              <a:ext cx="6743" cy="253634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V="1">
              <a:off x="3294693" y="2386771"/>
              <a:ext cx="2282608" cy="125036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V="1">
              <a:off x="3294693" y="1640830"/>
              <a:ext cx="1133763" cy="198955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V="1">
              <a:off x="3294693" y="1854720"/>
              <a:ext cx="1684899" cy="178241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V="1">
              <a:off x="3294693" y="3172348"/>
              <a:ext cx="2525369" cy="45804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V="1">
              <a:off x="3275460" y="1285240"/>
              <a:ext cx="772007" cy="23518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71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Coordinates</a:t>
            </a:r>
            <a:endParaRPr kumimoji="1"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295401" y="2556932"/>
            <a:ext cx="4253667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charset="0"/>
              <a:buChar char="•"/>
              <a:defRPr sz="3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" charset="0"/>
                <a:ea typeface="Times" charset="0"/>
                <a:cs typeface="Times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charset="0"/>
              <a:buChar char="•"/>
              <a:defRPr sz="2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" charset="0"/>
                <a:ea typeface="Times" charset="0"/>
                <a:cs typeface="Times" charset="0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charset="0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" charset="0"/>
                <a:ea typeface="Times" charset="0"/>
                <a:cs typeface="Times" charset="0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charset="0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" charset="0"/>
                <a:ea typeface="Times" charset="0"/>
                <a:cs typeface="Times" charset="0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charset="0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" charset="0"/>
                <a:ea typeface="Times" charset="0"/>
                <a:cs typeface="Times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trike="sngStrike" dirty="0" smtClean="0">
                <a:solidFill>
                  <a:schemeClr val="bg1">
                    <a:lumMod val="65000"/>
                  </a:schemeClr>
                </a:solidFill>
              </a:rPr>
              <a:t>Polar coordinates</a:t>
            </a:r>
          </a:p>
          <a:p>
            <a:r>
              <a:rPr kumimoji="1" lang="en-US" altLang="zh-TW" b="1" u="sng" dirty="0" smtClean="0">
                <a:solidFill>
                  <a:srgbClr val="FF0000"/>
                </a:solidFill>
              </a:rPr>
              <a:t>Oblique coordinates</a:t>
            </a:r>
          </a:p>
          <a:p>
            <a:r>
              <a:rPr kumimoji="1" lang="en-US" altLang="zh-TW" dirty="0" smtClean="0">
                <a:solidFill>
                  <a:schemeClr val="bg1">
                    <a:lumMod val="65000"/>
                  </a:schemeClr>
                </a:solidFill>
              </a:rPr>
              <a:t>Cartesian coordinates</a:t>
            </a:r>
          </a:p>
          <a:p>
            <a:endParaRPr kumimoji="1"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021294" y="2285999"/>
            <a:ext cx="3936622" cy="4129127"/>
            <a:chOff x="867747" y="1221377"/>
            <a:chExt cx="4695312" cy="4861249"/>
          </a:xfrm>
        </p:grpSpPr>
        <p:cxnSp>
          <p:nvCxnSpPr>
            <p:cNvPr id="7" name="直線接點 6"/>
            <p:cNvCxnSpPr/>
            <p:nvPr/>
          </p:nvCxnSpPr>
          <p:spPr>
            <a:xfrm flipV="1">
              <a:off x="3505822" y="4753377"/>
              <a:ext cx="1716372" cy="934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1425706" y="4753377"/>
              <a:ext cx="1867994" cy="10522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flipV="1">
              <a:off x="1425706" y="1514661"/>
              <a:ext cx="1716372" cy="934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3293700" y="1437331"/>
              <a:ext cx="1716372" cy="9330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5285435" y="2773847"/>
              <a:ext cx="13807" cy="16540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1271160" y="2766383"/>
              <a:ext cx="13807" cy="16540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準備 12"/>
            <p:cNvSpPr>
              <a:spLocks noChangeAspect="1"/>
            </p:cNvSpPr>
            <p:nvPr/>
          </p:nvSpPr>
          <p:spPr>
            <a:xfrm>
              <a:off x="2933700" y="1437331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" charset="0"/>
                  <a:ea typeface="Times" charset="0"/>
                  <a:cs typeface="Times" charset="0"/>
                </a:rPr>
                <a:t>3,0</a:t>
              </a:r>
              <a:endParaRPr kumimoji="1" lang="zh-TW" altLang="en-US" sz="7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4" name="準備 13"/>
            <p:cNvSpPr>
              <a:spLocks noChangeAspect="1"/>
            </p:cNvSpPr>
            <p:nvPr/>
          </p:nvSpPr>
          <p:spPr>
            <a:xfrm>
              <a:off x="3505824" y="174731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" charset="0"/>
                  <a:ea typeface="Times" charset="0"/>
                  <a:cs typeface="Times" charset="0"/>
                </a:rPr>
                <a:t>1,2</a:t>
              </a:r>
              <a:endParaRPr kumimoji="1" lang="zh-TW" altLang="en-US" sz="7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5" name="準備 14"/>
            <p:cNvSpPr>
              <a:spLocks noChangeAspect="1"/>
            </p:cNvSpPr>
            <p:nvPr/>
          </p:nvSpPr>
          <p:spPr>
            <a:xfrm>
              <a:off x="1789452" y="2686840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700" b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6" name="準備 15"/>
            <p:cNvSpPr>
              <a:spLocks noChangeAspect="1"/>
            </p:cNvSpPr>
            <p:nvPr/>
          </p:nvSpPr>
          <p:spPr>
            <a:xfrm>
              <a:off x="2361576" y="1746495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700" b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7" name="準備 16"/>
            <p:cNvSpPr>
              <a:spLocks noChangeAspect="1"/>
            </p:cNvSpPr>
            <p:nvPr/>
          </p:nvSpPr>
          <p:spPr>
            <a:xfrm>
              <a:off x="1789452" y="2060131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700" b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8" name="準備 17"/>
            <p:cNvSpPr>
              <a:spLocks noChangeAspect="1"/>
            </p:cNvSpPr>
            <p:nvPr/>
          </p:nvSpPr>
          <p:spPr>
            <a:xfrm>
              <a:off x="2361576" y="237011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700" b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9" name="準備 18"/>
            <p:cNvSpPr>
              <a:spLocks noChangeAspect="1"/>
            </p:cNvSpPr>
            <p:nvPr/>
          </p:nvSpPr>
          <p:spPr>
            <a:xfrm>
              <a:off x="3505824" y="237011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" charset="0"/>
                  <a:ea typeface="Times" charset="0"/>
                  <a:cs typeface="Times" charset="0"/>
                </a:rPr>
                <a:t>1,1</a:t>
              </a:r>
              <a:endParaRPr kumimoji="1" lang="zh-TW" altLang="en-US" sz="7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0" name="準備 19"/>
            <p:cNvSpPr>
              <a:spLocks noChangeAspect="1"/>
            </p:cNvSpPr>
            <p:nvPr/>
          </p:nvSpPr>
          <p:spPr>
            <a:xfrm>
              <a:off x="2933700" y="2687404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" charset="0"/>
                  <a:ea typeface="Times" charset="0"/>
                  <a:cs typeface="Times" charset="0"/>
                </a:rPr>
                <a:t>1,0</a:t>
              </a:r>
              <a:endParaRPr kumimoji="1" lang="zh-TW" altLang="en-US" sz="7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1" name="準備 20"/>
            <p:cNvSpPr>
              <a:spLocks noChangeAspect="1"/>
            </p:cNvSpPr>
            <p:nvPr/>
          </p:nvSpPr>
          <p:spPr>
            <a:xfrm>
              <a:off x="4077948" y="2687404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" charset="0"/>
                  <a:ea typeface="Times" charset="0"/>
                  <a:cs typeface="Times" charset="0"/>
                </a:rPr>
                <a:t>0,2</a:t>
              </a:r>
              <a:endParaRPr kumimoji="1" lang="zh-TW" altLang="en-US" sz="7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2" name="準備 21"/>
            <p:cNvSpPr>
              <a:spLocks noChangeAspect="1"/>
            </p:cNvSpPr>
            <p:nvPr/>
          </p:nvSpPr>
          <p:spPr>
            <a:xfrm>
              <a:off x="1217328" y="2371531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700" b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3" name="準備 22"/>
            <p:cNvSpPr>
              <a:spLocks noChangeAspect="1"/>
            </p:cNvSpPr>
            <p:nvPr/>
          </p:nvSpPr>
          <p:spPr>
            <a:xfrm>
              <a:off x="4650072" y="2370394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" charset="0"/>
                  <a:ea typeface="Times" charset="0"/>
                  <a:cs typeface="Times" charset="0"/>
                </a:rPr>
                <a:t>0,3</a:t>
              </a:r>
              <a:endParaRPr kumimoji="1" lang="zh-TW" altLang="en-US" sz="7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4" name="準備 23"/>
            <p:cNvSpPr>
              <a:spLocks noChangeAspect="1"/>
            </p:cNvSpPr>
            <p:nvPr/>
          </p:nvSpPr>
          <p:spPr>
            <a:xfrm>
              <a:off x="2933700" y="2052820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" charset="0"/>
                  <a:ea typeface="Times" charset="0"/>
                  <a:cs typeface="Times" charset="0"/>
                </a:rPr>
                <a:t>2,0</a:t>
              </a:r>
              <a:endParaRPr kumimoji="1" lang="zh-TW" altLang="en-US" sz="7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5" name="準備 24"/>
            <p:cNvSpPr>
              <a:spLocks noChangeAspect="1"/>
            </p:cNvSpPr>
            <p:nvPr/>
          </p:nvSpPr>
          <p:spPr>
            <a:xfrm>
              <a:off x="1789452" y="3309076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700" b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6" name="準備 25"/>
            <p:cNvSpPr>
              <a:spLocks noChangeAspect="1"/>
            </p:cNvSpPr>
            <p:nvPr/>
          </p:nvSpPr>
          <p:spPr>
            <a:xfrm>
              <a:off x="2361576" y="2992348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700" b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7" name="準備 26"/>
            <p:cNvSpPr>
              <a:spLocks noChangeAspect="1"/>
            </p:cNvSpPr>
            <p:nvPr/>
          </p:nvSpPr>
          <p:spPr>
            <a:xfrm>
              <a:off x="3505824" y="2992348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" charset="0"/>
                  <a:ea typeface="Times" charset="0"/>
                  <a:cs typeface="Times" charset="0"/>
                </a:rPr>
                <a:t>0,1</a:t>
              </a:r>
              <a:endParaRPr kumimoji="1" lang="zh-TW" altLang="en-US" sz="7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8" name="準備 27"/>
            <p:cNvSpPr>
              <a:spLocks noChangeAspect="1"/>
            </p:cNvSpPr>
            <p:nvPr/>
          </p:nvSpPr>
          <p:spPr>
            <a:xfrm>
              <a:off x="2933700" y="3309640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" charset="0"/>
                  <a:ea typeface="Times" charset="0"/>
                  <a:cs typeface="Times" charset="0"/>
                </a:rPr>
                <a:t>0,0</a:t>
              </a:r>
              <a:endParaRPr kumimoji="1" lang="zh-TW" altLang="en-US" sz="7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9" name="準備 28"/>
            <p:cNvSpPr>
              <a:spLocks noChangeAspect="1"/>
            </p:cNvSpPr>
            <p:nvPr/>
          </p:nvSpPr>
          <p:spPr>
            <a:xfrm>
              <a:off x="4077948" y="3309640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700" b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0" name="準備 29"/>
            <p:cNvSpPr>
              <a:spLocks noChangeAspect="1"/>
            </p:cNvSpPr>
            <p:nvPr/>
          </p:nvSpPr>
          <p:spPr>
            <a:xfrm>
              <a:off x="1217328" y="2993767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700" b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1" name="準備 30"/>
            <p:cNvSpPr>
              <a:spLocks noChangeAspect="1"/>
            </p:cNvSpPr>
            <p:nvPr/>
          </p:nvSpPr>
          <p:spPr>
            <a:xfrm>
              <a:off x="4650072" y="2992630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700" b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2" name="準備 31"/>
            <p:cNvSpPr>
              <a:spLocks noChangeAspect="1"/>
            </p:cNvSpPr>
            <p:nvPr/>
          </p:nvSpPr>
          <p:spPr>
            <a:xfrm>
              <a:off x="1789452" y="3933295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" charset="0"/>
                  <a:ea typeface="Times" charset="0"/>
                  <a:cs typeface="Times" charset="0"/>
                </a:rPr>
                <a:t>0,-2</a:t>
              </a:r>
              <a:endParaRPr kumimoji="1" lang="zh-TW" altLang="en-US" sz="7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3" name="準備 32"/>
            <p:cNvSpPr>
              <a:spLocks noChangeAspect="1"/>
            </p:cNvSpPr>
            <p:nvPr/>
          </p:nvSpPr>
          <p:spPr>
            <a:xfrm>
              <a:off x="2361576" y="3616567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" charset="0"/>
                  <a:ea typeface="Times" charset="0"/>
                  <a:cs typeface="Times" charset="0"/>
                </a:rPr>
                <a:t>0,-1</a:t>
              </a:r>
              <a:endParaRPr kumimoji="1" lang="zh-TW" altLang="en-US" sz="7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4" name="準備 33"/>
            <p:cNvSpPr>
              <a:spLocks noChangeAspect="1"/>
            </p:cNvSpPr>
            <p:nvPr/>
          </p:nvSpPr>
          <p:spPr>
            <a:xfrm>
              <a:off x="3505824" y="3616567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700" b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5" name="準備 34"/>
            <p:cNvSpPr>
              <a:spLocks noChangeAspect="1"/>
            </p:cNvSpPr>
            <p:nvPr/>
          </p:nvSpPr>
          <p:spPr>
            <a:xfrm>
              <a:off x="2933700" y="3933859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" charset="0"/>
                  <a:ea typeface="Times" charset="0"/>
                  <a:cs typeface="Times" charset="0"/>
                </a:rPr>
                <a:t>-1,0</a:t>
              </a:r>
              <a:endParaRPr kumimoji="1" lang="zh-TW" altLang="en-US" sz="7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6" name="準備 35"/>
            <p:cNvSpPr>
              <a:spLocks noChangeAspect="1"/>
            </p:cNvSpPr>
            <p:nvPr/>
          </p:nvSpPr>
          <p:spPr>
            <a:xfrm>
              <a:off x="4077948" y="3933859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700" b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7" name="準備 36"/>
            <p:cNvSpPr>
              <a:spLocks noChangeAspect="1"/>
            </p:cNvSpPr>
            <p:nvPr/>
          </p:nvSpPr>
          <p:spPr>
            <a:xfrm>
              <a:off x="1217328" y="3617986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700" b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8" name="準備 37"/>
            <p:cNvSpPr>
              <a:spLocks noChangeAspect="1"/>
            </p:cNvSpPr>
            <p:nvPr/>
          </p:nvSpPr>
          <p:spPr>
            <a:xfrm>
              <a:off x="4650072" y="3616849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700" b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9" name="準備 38"/>
            <p:cNvSpPr>
              <a:spLocks noChangeAspect="1"/>
            </p:cNvSpPr>
            <p:nvPr/>
          </p:nvSpPr>
          <p:spPr>
            <a:xfrm>
              <a:off x="1789452" y="4553548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" charset="0"/>
                  <a:ea typeface="Times" charset="0"/>
                  <a:cs typeface="Times" charset="0"/>
                </a:rPr>
                <a:t>-1,-2</a:t>
              </a:r>
              <a:endParaRPr kumimoji="1" lang="zh-TW" altLang="en-US" sz="7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0" name="準備 39"/>
            <p:cNvSpPr>
              <a:spLocks noChangeAspect="1"/>
            </p:cNvSpPr>
            <p:nvPr/>
          </p:nvSpPr>
          <p:spPr>
            <a:xfrm>
              <a:off x="2361576" y="4236820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" charset="0"/>
                  <a:ea typeface="Times" charset="0"/>
                  <a:cs typeface="Times" charset="0"/>
                </a:rPr>
                <a:t>-1,-1</a:t>
              </a:r>
              <a:endParaRPr kumimoji="1" lang="zh-TW" altLang="en-US" sz="7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1" name="準備 40"/>
            <p:cNvSpPr>
              <a:spLocks noChangeAspect="1"/>
            </p:cNvSpPr>
            <p:nvPr/>
          </p:nvSpPr>
          <p:spPr>
            <a:xfrm>
              <a:off x="3505824" y="4236820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700" b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2" name="準備 41"/>
            <p:cNvSpPr>
              <a:spLocks noChangeAspect="1"/>
            </p:cNvSpPr>
            <p:nvPr/>
          </p:nvSpPr>
          <p:spPr>
            <a:xfrm>
              <a:off x="2933700" y="455411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" charset="0"/>
                  <a:ea typeface="Times" charset="0"/>
                  <a:cs typeface="Times" charset="0"/>
                </a:rPr>
                <a:t>-2,0</a:t>
              </a:r>
              <a:endParaRPr kumimoji="1" lang="zh-TW" altLang="en-US" sz="7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3" name="準備 42"/>
            <p:cNvSpPr>
              <a:spLocks noChangeAspect="1"/>
            </p:cNvSpPr>
            <p:nvPr/>
          </p:nvSpPr>
          <p:spPr>
            <a:xfrm>
              <a:off x="4077948" y="455411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700" b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4" name="準備 43"/>
            <p:cNvSpPr>
              <a:spLocks noChangeAspect="1"/>
            </p:cNvSpPr>
            <p:nvPr/>
          </p:nvSpPr>
          <p:spPr>
            <a:xfrm>
              <a:off x="1217328" y="4238239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" charset="0"/>
                  <a:ea typeface="Times" charset="0"/>
                  <a:cs typeface="Times" charset="0"/>
                </a:rPr>
                <a:t>0,-3</a:t>
              </a:r>
              <a:endParaRPr kumimoji="1" lang="zh-TW" altLang="en-US" sz="7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5" name="準備 44"/>
            <p:cNvSpPr>
              <a:spLocks noChangeAspect="1"/>
            </p:cNvSpPr>
            <p:nvPr/>
          </p:nvSpPr>
          <p:spPr>
            <a:xfrm>
              <a:off x="4650072" y="423710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700" b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6" name="準備 45"/>
            <p:cNvSpPr>
              <a:spLocks noChangeAspect="1"/>
            </p:cNvSpPr>
            <p:nvPr/>
          </p:nvSpPr>
          <p:spPr>
            <a:xfrm rot="10800000">
              <a:off x="3505824" y="486551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700" b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7" name="準備 46"/>
            <p:cNvSpPr>
              <a:spLocks noChangeAspect="1"/>
            </p:cNvSpPr>
            <p:nvPr/>
          </p:nvSpPr>
          <p:spPr>
            <a:xfrm>
              <a:off x="2361576" y="486551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" charset="0"/>
                  <a:ea typeface="Times" charset="0"/>
                  <a:cs typeface="Times" charset="0"/>
                </a:rPr>
                <a:t>-2,-</a:t>
              </a:r>
              <a:r>
                <a:rPr kumimoji="1" lang="en-US" altLang="zh-TW" sz="700" b="1" dirty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" charset="0"/>
                  <a:ea typeface="Times" charset="0"/>
                  <a:cs typeface="Times" charset="0"/>
                </a:rPr>
                <a:t>1</a:t>
              </a:r>
              <a:endParaRPr kumimoji="1" lang="zh-TW" altLang="en-US" sz="7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8" name="準備 47"/>
            <p:cNvSpPr>
              <a:spLocks noChangeAspect="1"/>
            </p:cNvSpPr>
            <p:nvPr/>
          </p:nvSpPr>
          <p:spPr>
            <a:xfrm>
              <a:off x="2933700" y="5182804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" charset="0"/>
                  <a:ea typeface="Times" charset="0"/>
                  <a:cs typeface="Times" charset="0"/>
                </a:rPr>
                <a:t>-3,0</a:t>
              </a:r>
              <a:endParaRPr kumimoji="1" lang="zh-TW" altLang="en-US" sz="7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9" name="準備 48"/>
            <p:cNvSpPr>
              <a:spLocks noChangeAspect="1"/>
            </p:cNvSpPr>
            <p:nvPr/>
          </p:nvSpPr>
          <p:spPr>
            <a:xfrm>
              <a:off x="4077947" y="2056792"/>
              <a:ext cx="720000" cy="622800"/>
            </a:xfrm>
            <a:prstGeom prst="flowChartPrepara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00" b="1" dirty="0" smtClean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" charset="0"/>
                  <a:ea typeface="Times" charset="0"/>
                  <a:cs typeface="Times" charset="0"/>
                </a:rPr>
                <a:t>2,1</a:t>
              </a:r>
              <a:endParaRPr kumimoji="1" lang="zh-TW" altLang="en-US" sz="7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50" name="直線接點 49"/>
            <p:cNvCxnSpPr/>
            <p:nvPr/>
          </p:nvCxnSpPr>
          <p:spPr>
            <a:xfrm flipV="1">
              <a:off x="867747" y="2372894"/>
              <a:ext cx="4695312" cy="261064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293700" y="1221377"/>
              <a:ext cx="0" cy="486124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03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733</TotalTime>
  <Words>2185</Words>
  <Application>Microsoft Office PowerPoint</Application>
  <PresentationFormat>寬螢幕</PresentationFormat>
  <Paragraphs>1266</Paragraphs>
  <Slides>43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6" baseType="lpstr">
      <vt:lpstr>Kaiti TC</vt:lpstr>
      <vt:lpstr>Yuanti TC</vt:lpstr>
      <vt:lpstr>微軟正黑體</vt:lpstr>
      <vt:lpstr>新細明體</vt:lpstr>
      <vt:lpstr>Arial</vt:lpstr>
      <vt:lpstr>Calibri</vt:lpstr>
      <vt:lpstr>Calibri Light</vt:lpstr>
      <vt:lpstr>Cambria Math</vt:lpstr>
      <vt:lpstr>Comic Sans MS</vt:lpstr>
      <vt:lpstr>Garamond</vt:lpstr>
      <vt:lpstr>Times</vt:lpstr>
      <vt:lpstr>Wingdings</vt:lpstr>
      <vt:lpstr>有機</vt:lpstr>
      <vt:lpstr>Gaming Strategy</vt:lpstr>
      <vt:lpstr>Board</vt:lpstr>
      <vt:lpstr>Game Introduction</vt:lpstr>
      <vt:lpstr>Winning Condition</vt:lpstr>
      <vt:lpstr>Winning Condition</vt:lpstr>
      <vt:lpstr>PowerPoint 簡報</vt:lpstr>
      <vt:lpstr>Coordinates</vt:lpstr>
      <vt:lpstr>Coordinates</vt:lpstr>
      <vt:lpstr>Coordinates</vt:lpstr>
      <vt:lpstr>Coordinates</vt:lpstr>
      <vt:lpstr>PowerPoint 簡報</vt:lpstr>
      <vt:lpstr>PowerPoint 簡報</vt:lpstr>
      <vt:lpstr>PowerPoint 簡報</vt:lpstr>
      <vt:lpstr>Test the Model for Normal Distribution</vt:lpstr>
      <vt:lpstr>PowerPoint 簡報</vt:lpstr>
      <vt:lpstr>PowerPoint 簡報</vt:lpstr>
      <vt:lpstr>Test the Model for Normal Distribution</vt:lpstr>
      <vt:lpstr>Probability of grids with different d</vt:lpstr>
      <vt:lpstr>Strategies</vt:lpstr>
      <vt:lpstr>PowerPoint 簡報</vt:lpstr>
      <vt:lpstr>PowerPoint 簡報</vt:lpstr>
      <vt:lpstr>PowerPoint 簡報</vt:lpstr>
      <vt:lpstr>PowerPoint 簡報</vt:lpstr>
      <vt:lpstr>PowerPoint 簡報</vt:lpstr>
      <vt:lpstr>Simulation Result</vt:lpstr>
      <vt:lpstr>Simulation Parameters</vt:lpstr>
      <vt:lpstr>PowerPoint 簡報</vt:lpstr>
      <vt:lpstr>Claims:</vt:lpstr>
      <vt:lpstr>PowerPoint 簡報</vt:lpstr>
      <vt:lpstr>Claim 1</vt:lpstr>
      <vt:lpstr>PowerPoint 簡報</vt:lpstr>
      <vt:lpstr>PowerPoint 簡報</vt:lpstr>
      <vt:lpstr>PowerPoint 簡報</vt:lpstr>
      <vt:lpstr>Claim 2</vt:lpstr>
      <vt:lpstr>PowerPoint 簡報</vt:lpstr>
      <vt:lpstr>PowerPoint 簡報</vt:lpstr>
      <vt:lpstr>Claim 3</vt:lpstr>
      <vt:lpstr>PowerPoint 簡報</vt:lpstr>
      <vt:lpstr>Claim 4</vt:lpstr>
      <vt:lpstr>PowerPoint 簡報</vt:lpstr>
      <vt:lpstr>Conclusions</vt:lpstr>
      <vt:lpstr>Future Work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江緯璿</cp:lastModifiedBy>
  <cp:revision>187</cp:revision>
  <dcterms:created xsi:type="dcterms:W3CDTF">2017-05-24T11:52:25Z</dcterms:created>
  <dcterms:modified xsi:type="dcterms:W3CDTF">2017-06-05T20:43:47Z</dcterms:modified>
</cp:coreProperties>
</file>