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962" autoAdjust="0"/>
  </p:normalViewPr>
  <p:slideViewPr>
    <p:cSldViewPr snapToGrid="0">
      <p:cViewPr varScale="1">
        <p:scale>
          <a:sx n="66" d="100"/>
          <a:sy n="66" d="100"/>
        </p:scale>
        <p:origin x="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DFBA-C945-4A08-AFAD-6E6A5291831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224EF-7C51-4BDA-B8EB-6332DC0473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4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對於 </a:t>
            </a:r>
            <a:r>
              <a:rPr lang="en-US" altLang="zh-TW" dirty="0" smtClean="0"/>
              <a:t>45nm </a:t>
            </a:r>
            <a:r>
              <a:rPr lang="zh-TW" altLang="en-US" dirty="0" smtClean="0"/>
              <a:t>或以上的積體電路製程，傳統的 </a:t>
            </a:r>
            <a:r>
              <a:rPr lang="en-US" altLang="zh-TW" dirty="0" smtClean="0"/>
              <a:t>193nm </a:t>
            </a:r>
            <a:r>
              <a:rPr lang="zh-TW" altLang="en-US" dirty="0" smtClean="0"/>
              <a:t>波長浸潤式顯影仍可以滿足 最小線寬的需求，但隨著製程進步到 </a:t>
            </a:r>
            <a:r>
              <a:rPr lang="en-US" altLang="zh-TW" dirty="0" smtClean="0"/>
              <a:t>32nm </a:t>
            </a:r>
            <a:r>
              <a:rPr lang="zh-TW" altLang="en-US" dirty="0" smtClean="0"/>
              <a:t>或以下，單次曝光已無法應付最小 線寬的需求，如圖一左邊所示。因此發展出新的雙重曝光</a:t>
            </a:r>
            <a:r>
              <a:rPr lang="en-US" altLang="zh-TW" dirty="0" smtClean="0"/>
              <a:t>(Double Patterning)</a:t>
            </a:r>
            <a:r>
              <a:rPr lang="zh-TW" altLang="en-US" dirty="0" smtClean="0"/>
              <a:t>技術，將同一金屬層曝光分為兩次，如圖一右的紅色與綠色。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因應雙重曝光的技術，繞線時也將每一金屬層分為兩種顏色。圖二是雙重曝光繞線的一個例子，</a:t>
            </a:r>
            <a:r>
              <a:rPr lang="en-US" altLang="zh-TW" dirty="0" smtClean="0"/>
              <a:t>Metal 1 </a:t>
            </a:r>
            <a:r>
              <a:rPr lang="zh-TW" altLang="en-US" dirty="0" smtClean="0"/>
              <a:t>分為綠色與紫色兩種；</a:t>
            </a:r>
            <a:r>
              <a:rPr lang="en-US" altLang="zh-TW" dirty="0" smtClean="0"/>
              <a:t>Metal 2 </a:t>
            </a:r>
            <a:r>
              <a:rPr lang="zh-TW" altLang="en-US" dirty="0" smtClean="0"/>
              <a:t>則分為藍色與綠色兩 種。在雙重曝光中，相鄰的相同金屬層必須分別屬於兩種不同的曝光序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以不同顏色代表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，否則會發生 </a:t>
            </a:r>
            <a:r>
              <a:rPr lang="en-US" altLang="zh-TW" dirty="0" smtClean="0"/>
              <a:t>Color Conflict</a:t>
            </a:r>
            <a:r>
              <a:rPr lang="zh-TW" altLang="en-US" dirty="0" smtClean="0"/>
              <a:t>，曝光後會有短路的情況，就像圖一左。在圖二的右上角，由於相鄰兩條 </a:t>
            </a:r>
            <a:r>
              <a:rPr lang="en-US" altLang="zh-TW" dirty="0" smtClean="0"/>
              <a:t>Metal 2 </a:t>
            </a:r>
            <a:r>
              <a:rPr lang="zh-TW" altLang="en-US" dirty="0" smtClean="0"/>
              <a:t>被 </a:t>
            </a:r>
            <a:r>
              <a:rPr lang="en-US" altLang="zh-TW" dirty="0" smtClean="0"/>
              <a:t>assign </a:t>
            </a:r>
            <a:r>
              <a:rPr lang="zh-TW" altLang="en-US" dirty="0" smtClean="0"/>
              <a:t>到同一曝光層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藍色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，因此就發生了 </a:t>
            </a:r>
            <a:r>
              <a:rPr lang="en-US" altLang="zh-TW" dirty="0" smtClean="0"/>
              <a:t>Color Conflict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此外在不同曝光層的使用上，平均的使用可以提升良率，也就是對同一金屬層而言，我們儘量平均地指定到兩個曝光層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上，而不是偏向使用單一曝光層。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224EF-7C51-4BDA-B8EB-6332DC0473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5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1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9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8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7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2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1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0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45AD-EDC8-4AAF-8796-DF3B1248D833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FDF6-72CD-41C0-9C06-B732D763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48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ccad-contest.org/2018/tw/Problem_E/2018ICCADDContest_ProblemE_0412.pdf" TargetMode="External"/><Relationship Id="rId2" Type="http://schemas.openxmlformats.org/officeDocument/2006/relationships/hyperlink" Target="http://iccad-contest.org/2018/tw/problem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86219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2018 ICCAD-E</a:t>
            </a:r>
            <a:br>
              <a:rPr lang="en-US" altLang="zh-TW" b="1" dirty="0" smtClean="0"/>
            </a:br>
            <a:r>
              <a:rPr lang="en-US" altLang="zh-TW" b="1" dirty="0" smtClean="0"/>
              <a:t>Color-aware Routing for Double Patterning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68657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3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03610"/>
            <a:ext cx="10515600" cy="585439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Net 1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  #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from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20.0, 20.0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to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50.0 20.0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use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M1 (1),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color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註解，實際輸出不須寫入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  + 20.0 20.0 50.0 20.0 1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1</a:t>
            </a: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  #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from 20.5 33.5 to 95.0 33.5 use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M2 (2),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color </a:t>
            </a:r>
            <a:r>
              <a:rPr lang="en-US" altLang="zh-TW" dirty="0">
                <a:solidFill>
                  <a:srgbClr val="00B0F0"/>
                </a:solidFill>
                <a:latin typeface="+mj-lt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+mj-lt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  + 50.0 20.0 50.0 50.0 2 1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Net </a:t>
            </a:r>
            <a:r>
              <a:rPr lang="en-US" altLang="zh-TW" dirty="0" smtClean="0">
                <a:ea typeface="微軟正黑體" panose="020B0604030504040204" pitchFamily="34" charset="-120"/>
              </a:rPr>
              <a:t>2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  #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from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20.0 50.0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to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40.0 50.0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use M1 (1), color 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  + 20.0 50.0 40.0 50.0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1 2</a:t>
            </a:r>
            <a:endParaRPr lang="en-US" altLang="zh-TW" dirty="0" smtClean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+mj-lt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繞線結果允許 </a:t>
            </a:r>
            <a:r>
              <a:rPr lang="en-US" altLang="zh-TW" dirty="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</a:rPr>
              <a:t>stack via </a:t>
            </a:r>
            <a:r>
              <a:rPr lang="zh-TW" altLang="en-US" dirty="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</a:rPr>
              <a:t>跳層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的使用，例如上面例子裡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M2 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跳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M1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1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Examples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920081"/>
            <a:ext cx="8010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Evaluation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1. Overall wire </a:t>
            </a:r>
            <a:r>
              <a:rPr lang="en-US" altLang="zh-TW" sz="3600" dirty="0" smtClean="0"/>
              <a:t>length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越短越好</a:t>
            </a:r>
            <a:r>
              <a:rPr lang="en-US" altLang="zh-TW" sz="3600" dirty="0" smtClean="0"/>
              <a:t>) </a:t>
            </a:r>
            <a:r>
              <a:rPr lang="en-US" altLang="zh-TW" sz="3600" dirty="0"/>
              <a:t>(35%) </a:t>
            </a:r>
            <a:endParaRPr lang="en-US" altLang="zh-TW" sz="3600" dirty="0" smtClean="0"/>
          </a:p>
          <a:p>
            <a:r>
              <a:rPr lang="en-US" altLang="zh-TW" sz="3600" dirty="0" smtClean="0"/>
              <a:t>2</a:t>
            </a:r>
            <a:r>
              <a:rPr lang="en-US" altLang="zh-TW" sz="3600" dirty="0"/>
              <a:t>. Number of </a:t>
            </a:r>
            <a:r>
              <a:rPr lang="en-US" altLang="zh-TW" sz="3600" dirty="0" err="1" smtClean="0"/>
              <a:t>vias</a:t>
            </a:r>
            <a:r>
              <a:rPr lang="en-US" altLang="zh-TW" sz="3600" dirty="0" smtClean="0"/>
              <a:t> 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跳層越少越好</a:t>
            </a:r>
            <a:r>
              <a:rPr lang="en-US" altLang="zh-TW" sz="3600" dirty="0" smtClean="0"/>
              <a:t>) </a:t>
            </a:r>
            <a:r>
              <a:rPr lang="en-US" altLang="zh-TW" sz="3600" dirty="0"/>
              <a:t>(20%) </a:t>
            </a:r>
            <a:endParaRPr lang="en-US" altLang="zh-TW" sz="3600" dirty="0" smtClean="0"/>
          </a:p>
          <a:p>
            <a:r>
              <a:rPr lang="en-US" altLang="zh-TW" sz="3600" dirty="0" smtClean="0"/>
              <a:t>3</a:t>
            </a:r>
            <a:r>
              <a:rPr lang="en-US" altLang="zh-TW" sz="3600" dirty="0"/>
              <a:t>. Detour ratio of critical nets (35%) </a:t>
            </a:r>
            <a:endParaRPr lang="en-US" altLang="zh-TW" sz="3600" dirty="0" smtClean="0"/>
          </a:p>
          <a:p>
            <a:r>
              <a:rPr lang="en-US" altLang="zh-TW" sz="3600" dirty="0" smtClean="0"/>
              <a:t>4</a:t>
            </a:r>
            <a:r>
              <a:rPr lang="en-US" altLang="zh-TW" sz="3600" dirty="0"/>
              <a:t>. Mask usage </a:t>
            </a:r>
            <a:r>
              <a:rPr lang="en-US" altLang="zh-TW" sz="3600" dirty="0" smtClean="0"/>
              <a:t>balancing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使用的顏色越平均越好</a:t>
            </a:r>
            <a:r>
              <a:rPr lang="en-US" altLang="zh-TW" sz="3600" dirty="0" smtClean="0"/>
              <a:t>) (</a:t>
            </a:r>
            <a:r>
              <a:rPr lang="en-US" altLang="zh-TW" sz="3600" dirty="0"/>
              <a:t>10%)</a:t>
            </a:r>
            <a:endParaRPr lang="en-US" altLang="zh-TW" sz="3600" dirty="0" smtClean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9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8979"/>
            <a:ext cx="10515600" cy="1325563"/>
          </a:xfrm>
        </p:spPr>
        <p:txBody>
          <a:bodyPr/>
          <a:lstStyle/>
          <a:p>
            <a:r>
              <a:rPr lang="en-US" altLang="zh-TW" b="1" dirty="0"/>
              <a:t>Detour ratio of critical nets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4971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overall wire length of all critical nets divided by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half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perimeter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wire length of all critical nets.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372189"/>
            <a:ext cx="8010525" cy="4162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42838" y="2842050"/>
            <a:ext cx="3657600" cy="32227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76332" y="6064752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Half perimeter of the rectangle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Website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ICCAD </a:t>
            </a:r>
            <a:r>
              <a:rPr lang="en-US" altLang="zh-TW" dirty="0"/>
              <a:t>website –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iccad-contest.org/2018/tw/problems.html</a:t>
            </a:r>
            <a:endParaRPr lang="en-US" altLang="zh-TW" dirty="0" smtClean="0"/>
          </a:p>
          <a:p>
            <a:r>
              <a:rPr lang="en-US" altLang="zh-TW" dirty="0" smtClean="0"/>
              <a:t>Problem E </a:t>
            </a:r>
            <a:r>
              <a:rPr lang="en-US" altLang="zh-TW" dirty="0"/>
              <a:t>–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iccad-contest.org/2018/tw/Problem_E/2018ICCADDContest_ProblemE_0412.pdf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55" y="3284808"/>
            <a:ext cx="6351139" cy="33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Introduction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96" y="1690688"/>
            <a:ext cx="8582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Color conflict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521" y="1524541"/>
            <a:ext cx="7829995" cy="50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Problem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Target - Routing</a:t>
            </a:r>
          </a:p>
          <a:p>
            <a:pPr lvl="1"/>
            <a:r>
              <a:rPr lang="en-US" altLang="zh-TW" sz="2800" dirty="0"/>
              <a:t>All pins in a single net need to be </a:t>
            </a:r>
            <a:r>
              <a:rPr lang="en-US" altLang="zh-TW" sz="2800" dirty="0" smtClean="0"/>
              <a:t>connected (No open pins)</a:t>
            </a:r>
          </a:p>
          <a:p>
            <a:pPr lvl="1"/>
            <a:r>
              <a:rPr lang="en-US" altLang="zh-TW" sz="2800" dirty="0"/>
              <a:t>No wire across or contact any </a:t>
            </a:r>
            <a:r>
              <a:rPr lang="en-US" altLang="zh-TW" sz="2800" dirty="0" smtClean="0"/>
              <a:t>blockage</a:t>
            </a:r>
          </a:p>
          <a:p>
            <a:pPr lvl="1"/>
            <a:r>
              <a:rPr lang="en-US" altLang="zh-TW" sz="2800" dirty="0" smtClean="0"/>
              <a:t>No color conflict (No short violation)</a:t>
            </a:r>
          </a:p>
          <a:p>
            <a:pPr lvl="1"/>
            <a:r>
              <a:rPr lang="en-US" altLang="zh-TW" sz="2800" dirty="0" smtClean="0"/>
              <a:t>Only horizontal and vertical line</a:t>
            </a:r>
            <a:endParaRPr lang="en-US" altLang="zh-TW" sz="28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6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Layer – Four metals</a:t>
            </a:r>
            <a:endParaRPr lang="zh-TW" altLang="en-US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225078"/>
              </p:ext>
            </p:extLst>
          </p:nvPr>
        </p:nvGraphicFramePr>
        <p:xfrm>
          <a:off x="838200" y="1825623"/>
          <a:ext cx="10515600" cy="351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184125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09408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30397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3257340"/>
                    </a:ext>
                  </a:extLst>
                </a:gridCol>
              </a:tblGrid>
              <a:tr h="703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Layer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Layer No.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Pitch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Direction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1501"/>
                  </a:ext>
                </a:extLst>
              </a:tr>
              <a:tr h="703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Metal 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0.5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Horizontal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97704"/>
                  </a:ext>
                </a:extLst>
              </a:tr>
              <a:tr h="703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Metal 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0.5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Vertical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27928"/>
                  </a:ext>
                </a:extLst>
              </a:tr>
              <a:tr h="703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Metal 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0.5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Horizontal</a:t>
                      </a:r>
                      <a:endParaRPr lang="zh-TW" alt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34953"/>
                  </a:ext>
                </a:extLst>
              </a:tr>
              <a:tr h="703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Metal 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0.5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Vertical</a:t>
                      </a:r>
                      <a:endParaRPr lang="zh-TW" altLang="en-US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59476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 flipH="1">
            <a:off x="1025912" y="5575610"/>
            <a:ext cx="957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Each metal has </a:t>
            </a:r>
            <a:r>
              <a:rPr lang="en-US" altLang="zh-TW" sz="2800" dirty="0" smtClean="0">
                <a:solidFill>
                  <a:srgbClr val="FFFF00"/>
                </a:solidFill>
              </a:rPr>
              <a:t>two</a:t>
            </a:r>
            <a:r>
              <a:rPr lang="en-US" altLang="zh-TW" sz="2800" dirty="0" smtClean="0"/>
              <a:t> colors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91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Pin Definition File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1 2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20.0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2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0.0      ##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pin 1, metal 2, 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位置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x:20.0 y:20.0 </a:t>
            </a:r>
          </a:p>
          <a:p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2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1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50.0 50.0      ##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pin 2, metal 1, 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位置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x:50.0 y:50.0 </a:t>
            </a:r>
          </a:p>
          <a:p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3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1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20.0 50.0      ##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pin 3, metal 1, 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位置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x:20.0 y:50.0</a:t>
            </a:r>
          </a:p>
          <a:p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4 2 40.0 50.0     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##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pin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4,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metal 2, 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位置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x:40.0 y:50.0 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5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Net Connection File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1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1 2 N       ##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net 1, 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連接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pin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1, 2, 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非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critical</a:t>
            </a:r>
            <a:r>
              <a:rPr lang="zh-TW" altLang="en-US" dirty="0" smtClean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net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(N)</a:t>
            </a:r>
          </a:p>
          <a:p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2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3 4 Y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      ##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net 2, 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連接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pin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, 4, 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critical net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(Y</a:t>
            </a:r>
            <a:r>
              <a:rPr lang="en-US" altLang="zh-TW" dirty="0" smtClean="0">
                <a:latin typeface="+mj-lt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6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Blockage Definition File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30.0 30.0 40.0 40.0     (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左下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x=30 y=30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，右上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x=40 y=40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)</a:t>
            </a:r>
          </a:p>
          <a:p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80.5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30.5 100.0 53.0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    (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左下 </a:t>
            </a:r>
            <a:r>
              <a:rPr lang="es-ES" altLang="zh-TW" dirty="0" smtClean="0">
                <a:latin typeface="+mj-lt"/>
                <a:ea typeface="微軟正黑體" panose="020B0604030504040204" pitchFamily="34" charset="-120"/>
              </a:rPr>
              <a:t>x=80.5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y=30.5</a:t>
            </a:r>
            <a:r>
              <a:rPr lang="zh-TW" altLang="es-ES" dirty="0">
                <a:latin typeface="+mj-lt"/>
                <a:ea typeface="微軟正黑體" panose="020B0604030504040204" pitchFamily="34" charset="-120"/>
              </a:rPr>
              <a:t>，右上 </a:t>
            </a:r>
            <a:r>
              <a:rPr lang="es-ES" altLang="zh-TW" dirty="0">
                <a:latin typeface="+mj-lt"/>
                <a:ea typeface="微軟正黑體" panose="020B0604030504040204" pitchFamily="34" charset="-120"/>
              </a:rPr>
              <a:t>x=100 y=53)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670</Words>
  <Application>Microsoft Office PowerPoint</Application>
  <PresentationFormat>寬螢幕</PresentationFormat>
  <Paragraphs>73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Theme</vt:lpstr>
      <vt:lpstr>2018 ICCAD-E Color-aware Routing for Double Patterning</vt:lpstr>
      <vt:lpstr>Website</vt:lpstr>
      <vt:lpstr>Introduction</vt:lpstr>
      <vt:lpstr>Color conflict</vt:lpstr>
      <vt:lpstr>Problem</vt:lpstr>
      <vt:lpstr>Layer – Four metals</vt:lpstr>
      <vt:lpstr>Pin Definition File</vt:lpstr>
      <vt:lpstr>Net Connection File</vt:lpstr>
      <vt:lpstr>Blockage Definition File</vt:lpstr>
      <vt:lpstr>Output</vt:lpstr>
      <vt:lpstr>Examples</vt:lpstr>
      <vt:lpstr>Evaluation</vt:lpstr>
      <vt:lpstr>Detour ratio of critical nets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Color-aware Routing for Double Patterning</dc:title>
  <dc:creator>Yu Jerry</dc:creator>
  <cp:lastModifiedBy>Yu Jerry</cp:lastModifiedBy>
  <cp:revision>43</cp:revision>
  <dcterms:created xsi:type="dcterms:W3CDTF">2018-04-16T15:32:26Z</dcterms:created>
  <dcterms:modified xsi:type="dcterms:W3CDTF">2018-04-17T07:40:41Z</dcterms:modified>
</cp:coreProperties>
</file>