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fif" ContentType="image/jpe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97" r:id="rId4"/>
    <p:sldMasterId id="2147483709" r:id="rId5"/>
  </p:sldMasterIdLst>
  <p:notesMasterIdLst>
    <p:notesMasterId r:id="rId43"/>
  </p:notesMasterIdLst>
  <p:sldIdLst>
    <p:sldId id="256" r:id="rId6"/>
    <p:sldId id="257" r:id="rId7"/>
    <p:sldId id="260" r:id="rId8"/>
    <p:sldId id="261" r:id="rId9"/>
    <p:sldId id="258" r:id="rId10"/>
    <p:sldId id="259" r:id="rId11"/>
    <p:sldId id="295" r:id="rId12"/>
    <p:sldId id="280" r:id="rId13"/>
    <p:sldId id="293" r:id="rId14"/>
    <p:sldId id="294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7" r:id="rId25"/>
    <p:sldId id="291" r:id="rId26"/>
    <p:sldId id="298" r:id="rId27"/>
    <p:sldId id="269" r:id="rId28"/>
    <p:sldId id="276" r:id="rId29"/>
    <p:sldId id="274" r:id="rId30"/>
    <p:sldId id="277" r:id="rId31"/>
    <p:sldId id="278" r:id="rId32"/>
    <p:sldId id="296" r:id="rId33"/>
    <p:sldId id="264" r:id="rId34"/>
    <p:sldId id="265" r:id="rId35"/>
    <p:sldId id="266" r:id="rId36"/>
    <p:sldId id="279" r:id="rId37"/>
    <p:sldId id="268" r:id="rId38"/>
    <p:sldId id="271" r:id="rId39"/>
    <p:sldId id="272" r:id="rId40"/>
    <p:sldId id="273" r:id="rId41"/>
    <p:sldId id="292" r:id="rId4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0-09-26T16:23:15.2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497 322,'0'0,"0"25,0 0,0 25,0-26,0 1,-25 25,25-25,-25-1,25 1,0-25,0 50,0-25,0-25,-25 49,25-24,0 0,0-25,0 74,-25-49,1 0,24 0,0 0,0-25,0 24,0 1,-25 25,0-1,25 1,-50 0,25-50,25 49,0-24,-24-25,24 74,0-74,-25 50,0-25,0 0,25-1,0 51,0-75,-25 25,25 0,0-1,-49 26,24 0,25-26,0-24,0 25,0 0,0-50,25-49</inkml:trace>
  <inkml:trace contextRef="#ctx0" brushRef="#br0" timeOffset="1186">770 670,'-25'24,"25"1,0 0,0 25,-25-1,-25 1,26 49,-1-74,25 49,-50 1,25-1,1 1,-1-51,-25 100,50-124,-25 100,25-51,-25 1,-24 24,24-24,0 24,0-49,-24 25,49-25,0-1,0 26,-25 0,0-26,25-24,0 50,0-25,-25 0,0-1,25 26,0-50,0 75,0-51,-24 1,24 25,0-50</inkml:trace>
  <inkml:trace contextRef="#ctx0" brushRef="#br0" timeOffset="2153">919 1439,'25'0,"-25"0,0 24,0 26,0 0,0-1,0-24,0 50,0-26,-25 26,0-51,0 51,25-26,-50 1,1 49,24-24,-25-26,1 26,24-26,-25 51,50-76,-25 1,1 25,-26-1,25 1,25-25,0 0,-25 24,0-24,1-25,-1 50,25-26,-25-24,0 25,0 25,0-50,1 25,-1-25,25 25</inkml:trace>
  <inkml:trace contextRef="#ctx0" brushRef="#br0" timeOffset="3791">323 0,'0'0,"0"49,0-49,0 50,0 0,-50 24,50-49,0 25,-25 49,25-99,0 25,-24 49,-1-49,25 24,0-24,-25 0,25 25,0-26,-25 1,25-25,0 50,0-25,-25-1,25 1,0 0,0-25,-24 25,24 0,0-25,0 25,0-1,0 1,-25-25,0 50,25-25,-25-25,25 24,0 26,0-50,0 25,0 0,-25-1</inkml:trace>
  <inkml:trace contextRef="#ctx0" brushRef="#br0" timeOffset="5226">25 422,'25'-25,"-25"25,25 0,24 0,-49 25,25 24,25 1,-1-1,-49 1,50 24,-25-49,0 50,0-1,24 1,-49 24,25-50,-25 26,25-26,25 51,-1-26,-24 0,25 1,-1 24,26 0,-1 25,-74-99,50 25,-25-25,0 24,-1-24,1 25,25-26,-50 1,25 0,-25 25,49-26,-49 1,0 0,25 0,-25 25,25-1,-25-49,25 25,-25 0</inkml:trace>
  <inkml:trace contextRef="#ctx0" brushRef="#br0" timeOffset="6973">0 1414,'0'25,"0"-1,25 1,25 25,-25-25,49 24,-74-49,74 75,-49-50,50 74,-50-74,24 24,1 26,0-1,-26-24,26-26,-50 51,50-26,-26 1,26 0,-50-50,25 74,0-49,-25 0,25 0,-1-1,1-24,-25 25,50 25</inkml:trace>
  <inkml:trace contextRef="#ctx0" brushRef="#br0" timeOffset="8284">75 2183,'49'25,"-24"-1,50 26,-26-25,26 25,-26-1,26-24,-50 25,24-1,1-24,0-25,-50 0,24 25,1 0,0-1,-25-24,25 25,-25 0,25-25,-25 25,25 0,-1-25,1 24,-25-24</inkml:trace>
  <inkml:trace contextRef="#ctx0" brushRef="#br0" timeOffset="9454">447 322,'0'0,"0"0,75 50,-26 0,26-1,-51-24,51 49,-25 1,-26-26,51 26,49 74,-99-124,0 24,24 26,-24-26,0 1,0-50,0 74,-25-49,24-25,1 74,-25-49,25-25,-25 25,25 0,0 0,-25-25,25 24</inkml:trace>
  <inkml:trace contextRef="#ctx0" brushRef="#br0" timeOffset="11076">1142 818,'-25'0,"25"0,0 25,0 0,0-25,0 75,-25-26,1 1,24-25,-25-1,25 1,-25 0,25 0,0 0,0-1,-25 1,0 0,25-25,-24 50,-1-1,25-49,0 25,0 0,-25 0,0-25,25 24,-25 1,25-25,-25 25,25 0,-24 0,24-25,-50 49,50-24,-25 0,0 25,25-26,-25 1,1 0,24 0,-25 0,25-25,-25 74,0-49,25-25,-25 49,1 1,24 0,-25-26,25 1,-25 0,25 0,-25 0,25-1,0-24,0 25,0 0,-25-25,0 25,1 0,24 24,0-49,-25 25,25 0,-50 0,25 0,25-1,-25 1,-24 0,49 0,0 0,-25-25,25 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0-09-26T16:38:38.6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121 50,'-25'-23,"1"23,0 0,0 23,0-23,24 0,0-23,0-1,48 24,-48 0,24 0,0 0,1 0,-2 0,2 0,-25 24,0-1,0 0,0 1,-25-24,25 0,-23-24,23 24,0 0,23 0,2 0,-25 0,0 24,0-1,-25-23,25 0,-23 0,-2 0,1-23,24 23,-24-24,24 1,0 0,0 23,24 0,0 0,1 0,-2 0,2 0,-1 0,-24 0,0 23,0-23,0 0,-24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0-09-26T16:00:23.7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322 47,'0'-25,"0"25,0 0,0 50,25 1,-25-51,0 0,0 0,-25 0,1 0,-1 0,0 0,0 0,0 0,1 0,-1 0,25 0,-25 25,25-25,0 0,50-25,-26-1,1 26,25-25,-25 25,-25 0,-25 0,25 0,-25 0,-25 0,50 0,-24 0,24 0,24 25,1-25,0 0,-25 26,25-26,-25 0,0 0,0-26,25 1,-25 0,0 0,-25 25,25 0,-25-25,0 25,25 25,0-25,0 50,0-25,0-25,25 26,-25-1,25 0,0-25,-25 25,0 0,0-25,0 25,0 0,24-25,1 0,0 0,-25 0,0-25,0 25,0-25,-25 0,0 0,1 25,-1 0,0 0,25 0,0 0,25 25,0 0,-1-25,-24 0,-24 0,-1 0,0 0,25 0,-50 0,26 0,24 0,-25 0,-25 0,50 0,-25 0,1 0,-1 0,25 0,-25 25,25 0,0-25,50 0,-26 26,-24-26,25 0,25 0,-50 0,0-26,25 1,-1 0,-24 0,25 0,-25 25,0-50,0 24,0 26,-25 0,25 0,0 0,0 26,0-26,25 25,-25 0,0 0,25-25,0 0,0 0,-1 0,1 0,-25 0,-25 0,1 0,-26 0,25 0,0-25,1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0-09-26T16:38:23.8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148 96,'0'0,"-24"24,0-24,24 0,-24 0,-25 0,49 0,-24 0,24-24,0 0,0 0,0-24,0 48,48 0,-48 24,0 0,25-24,-25 0,24 24,-24 0,0 0,0-24,0 24,24 1,-24-1,0 0,-24-24,24 0,-24 0,-25 0,49 0,0-24,0 0,49 24,-49 0,24 0,0 0,0 0,0 0,-24 24,0-24,-24 24,0 0,0-24,24 0,-24 0,-25 0,49 0,-24 0,24-24,0 24,0-24,0 0,0-1,0 25,0-24,24 24,25 0,-49-24,24 24,0 0,0-24,-24 24,24 0,1 0,-1 0,0 0,0 0,1 24,-25 0,0 0,-25 1,25-1,-24-24,24 0,-24 0,0 0,-1 0,25 0,-48 0,24 0,24 0,0-49,0 49,0-24,0 0,0 0,0 0,24 24,0 0,0 0,1 0,-25 24,0 0,-25 0,25-24,-48 0,24 24,24-24,-24 0,-25 0,49 0,49 0,-49 0,24 0,0 0,0 0,0 0,1 0,-1 25,-24-1,0-24,0 24,0 0,-24-24,-1 0,25 0,-48 0,24 0,24 0,0-24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0-09-26T16:38:45.7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223 145,'25'0,"-25"0,0 24,-25-24,0 0,25 24,-25-1,0-23,1 0,24 0,-25 0,-50-23,51-25,24 48,0-23,0-1,0 24,0-24,24 1,1 23,0 0,0 0,0 0,-25 0,49 0,-24 0,-25 0,25 0,0 0,-25 23,0 1,0 0,0-1,0-23,0 24,-25-24,25 0,-25 0,0-24,25 1,0-1,0 24,50-24,-50 1,49 23,-24 0,-25 0,25 0,0 0,-25 23,0 1,0 0,0-1,-25-23,25 0,-25 0,0 0,1 0,-1-23,0 23,0-24,25 24,0-24,-25 1,1-1,-1 24,25-23,25 23,-1 0,1 0,0 0,0 0,-25 0,25 0,-25 23,0 1,0-1,0 1,0 0,0-1,-25-23,0 0,0 0,0 0,1 0,-1-23,25-1,25 24,-25 24,0-1,0-23,-25 24,25-24,0 0,0-24,0 1,0-1,0 24,25 0,-1 0,1 0,0 0,0 0,-25 0,0 0,0 24,25-1,-25-23,0 24,0 0,0-1,0-23,0-23,24-1,1 24,-25 0,25 0,0 0,-25 24,-25-1,25-23,-25 0,0 0,1 0,-1 0,0 0,0-23,25-1,0 24,0-24,0-23,25 47,0 0,24-24,-24 24,0 0,0 0,0-23,-1 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0-09-26T16:38:56.5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300 173,'0'0,"-25"0,0 0,0 0,0 0,0 0,25 0,-50-25,25 25,25-24,0-1,0 1,0 24,25-49,25 49,-25-24,0 24,25 0,-50 0,50 0,-25 24,-25-24,0 49,50 0,-50-25,0 1,0 23,-25-23,-25-25,25 24,0 1,-25-25,50 24,-25-24,0 0,0 0,0 0,0 0,0 0,0 0,0 0,0-24,25-1,0-24,25 49,0-24,0 24,0 0,25 0,-25 0,0 0,0 0,-25 0,25 0,-25 49,-25-49,0 0,0 0,0 0,0 24,0 1,0-50,25 1,0 24,0-25,-50-23,50 23,0 1,0-1,50 25,-25 0,-25 0,25 0,25 0,-50 0,25 0,0 0,-25 25,0-25,0 49,-25-1,0-48,25 0,-25 0,25-24,0-25,0 25,0-1,0 25,25 0,0 0,0 0,0 0,0 0,0 0,-25 0,25 0,-25 0,0 25,0-1,0 1,0-1,0 0,0-24,0 25,0-25,-25 0,25 0,0-25,0 1,0 0,0-1,0 1,0-1,25 25,0 0,-25 0,25 0,-25 0,0 0,-25-24,-25 24,50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D883324-04F0-4661-B090-5E434BDC89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640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6B2CD-4FE1-4912-8513-D1BE02517A07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8236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37314-22AA-43E8-BEF8-1B5149335705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72189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AC15E-A138-4459-B2D9-3C0F97043774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34525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492B08-FCB1-4D25-918A-B34251B65ED2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956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2AAFD-9601-46F8-BCAA-B7B48AFAC2F0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32586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8967E-26A4-4E3C-941F-5A8141A4072C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126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13915-99A7-42A7-B369-F4D9B843CDC1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93433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90A10-32BC-4804-A16D-4AC00087A996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0886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806C2B-9A3F-4881-AB2B-F3C8460CEE0F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1289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87F5-F1B6-4004-BDCB-B87CD2E6563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8625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C022E-C42B-47FC-B1F9-82767D71CE4D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352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B22C9-3DCA-48C3-9CF7-A995024325D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9616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21024-D65D-48EC-A1E6-2D989020B85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232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29044-A738-4191-93DA-40B22D8641E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2862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FF01C-ED40-4BC4-BC4D-875B43D12431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8253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F840B-825B-4B60-9469-51CDB858D36A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2959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C26BE-2E78-4CA0-A5C6-5551302C4F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FFF6-C9CE-4441-BD82-3CB4DDA061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0B965-5253-47FD-B47E-809D3C2D5C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220B8-04B8-4589-BE3A-2B13F117A4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D7533E-D410-4CD2-BBCF-980D211C6DC0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504519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D7D95-BC1F-46C3-86AC-E8C79BCF2E11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34635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AF6F4-E5AE-4A55-8D01-D59AAE2DD618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4265125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F3A261-FBC3-47AC-9B6A-B77C46B6088D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579763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993A9-38A2-4FE7-A14D-5D4BC76EE559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58062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AF6D88-D6EC-4BDC-ADCA-8CD754753908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1516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C428BC-421D-4E8E-B0D7-9E145171EB22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403622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4ACF5-E870-44FD-AC69-E6C8B8AD3A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848339-081B-477C-B5A5-34DDFF0F7BFD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938167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4E2C0E-462F-4AF3-AFCF-C2DA29566F9B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93702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4F7A2-CC5A-4656-8670-154D924FA8AC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57317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8596E4-6E55-4D7C-AC59-01DD31B3B92F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4112788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D7533E-D410-4CD2-BBCF-980D211C6DC0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340126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D7D95-BC1F-46C3-86AC-E8C79BCF2E11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276440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AF6F4-E5AE-4A55-8D01-D59AAE2DD618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3490598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F3A261-FBC3-47AC-9B6A-B77C46B6088D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304013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993A9-38A2-4FE7-A14D-5D4BC76EE559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16222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AF6D88-D6EC-4BDC-ADCA-8CD754753908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88792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AFDE4-B93C-4676-A1E2-4B4F4AAD3A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C428BC-421D-4E8E-B0D7-9E145171EB22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3164085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848339-081B-477C-B5A5-34DDFF0F7BFD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682039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4E2C0E-462F-4AF3-AFCF-C2DA29566F9B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5941585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4F7A2-CC5A-4656-8670-154D924FA8AC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2781575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8596E4-6E55-4D7C-AC59-01DD31B3B92F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030202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D7533E-D410-4CD2-BBCF-980D211C6DC0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7652014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D7D95-BC1F-46C3-86AC-E8C79BCF2E11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8244670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AF6F4-E5AE-4A55-8D01-D59AAE2DD618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0263675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F3A261-FBC3-47AC-9B6A-B77C46B6088D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1023638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993A9-38A2-4FE7-A14D-5D4BC76EE559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8970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6BB90-1912-4A16-BAB7-2A0E01210E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AF6D88-D6EC-4BDC-ADCA-8CD754753908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154160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C428BC-421D-4E8E-B0D7-9E145171EB22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6481665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848339-081B-477C-B5A5-34DDFF0F7BFD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886880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4E2C0E-462F-4AF3-AFCF-C2DA29566F9B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372170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4F7A2-CC5A-4656-8670-154D924FA8AC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770303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8596E4-6E55-4D7C-AC59-01DD31B3B92F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0017147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D7533E-D410-4CD2-BBCF-980D211C6DC0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196047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D7D95-BC1F-46C3-86AC-E8C79BCF2E11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41524058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AF6F4-E5AE-4A55-8D01-D59AAE2DD618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6614251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F3A261-FBC3-47AC-9B6A-B77C46B6088D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23855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0D2FF-1BA6-4666-A535-E523CC73C0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993A9-38A2-4FE7-A14D-5D4BC76EE559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41808106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AF6D88-D6EC-4BDC-ADCA-8CD754753908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6386165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C428BC-421D-4E8E-B0D7-9E145171EB22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8624363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848339-081B-477C-B5A5-34DDFF0F7BFD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6984254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4E2C0E-462F-4AF3-AFCF-C2DA29566F9B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330220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4F7A2-CC5A-4656-8670-154D924FA8AC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4736447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8596E4-6E55-4D7C-AC59-01DD31B3B92F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90410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AC90-6DBC-4E18-A5D7-7186B9B292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BF90D-099A-4EA2-A531-4CC489213F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CEF4-E1FB-461B-9F7A-A25EAF7F25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6FD07-851A-4CAE-BF95-13DC2FFBB6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oleObject" Target="../embeddings/oleObject1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4AB87A6-75F5-49EC-A427-61BE10391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Click to Edit Master Text Styles</a:t>
            </a:r>
          </a:p>
          <a:p>
            <a:pPr lvl="1"/>
            <a:r>
              <a:rPr lang="es-ES" altLang="zh-TW" smtClean="0"/>
              <a:t>SECOND LEVEL</a:t>
            </a:r>
          </a:p>
          <a:p>
            <a:pPr lvl="2"/>
            <a:r>
              <a:rPr lang="es-ES" altLang="zh-TW" smtClean="0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26B3C-2EBA-4773-A3BC-59600072125B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10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708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4760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Click to Edit Master Text Styles</a:t>
            </a:r>
          </a:p>
          <a:p>
            <a:pPr lvl="1"/>
            <a:r>
              <a:rPr lang="es-ES" altLang="zh-TW" smtClean="0"/>
              <a:t>SECOND LEVEL</a:t>
            </a:r>
          </a:p>
          <a:p>
            <a:pPr lvl="2"/>
            <a:r>
              <a:rPr lang="es-ES" altLang="zh-TW" smtClean="0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26B3C-2EBA-4773-A3BC-59600072125B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10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708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937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Click to Edit Master Text Styles</a:t>
            </a:r>
          </a:p>
          <a:p>
            <a:pPr lvl="1"/>
            <a:r>
              <a:rPr lang="es-ES" altLang="zh-TW" smtClean="0"/>
              <a:t>SECOND LEVEL</a:t>
            </a:r>
          </a:p>
          <a:p>
            <a:pPr lvl="2"/>
            <a:r>
              <a:rPr lang="es-ES" altLang="zh-TW" smtClean="0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26B3C-2EBA-4773-A3BC-59600072125B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10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708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42518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Click to Edit Master Text Styles</a:t>
            </a:r>
          </a:p>
          <a:p>
            <a:pPr lvl="1"/>
            <a:r>
              <a:rPr lang="es-ES" altLang="zh-TW" smtClean="0"/>
              <a:t>SECOND LEVEL</a:t>
            </a:r>
          </a:p>
          <a:p>
            <a:pPr lvl="2"/>
            <a:r>
              <a:rPr lang="es-ES" altLang="zh-TW" smtClean="0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26B3C-2EBA-4773-A3BC-59600072125B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10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708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35120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22.jpeg"/><Relationship Id="rId3" Type="http://schemas.openxmlformats.org/officeDocument/2006/relationships/notesSlide" Target="../notesSlides/notesSlide8.xml"/><Relationship Id="rId12" Type="http://schemas.openxmlformats.org/officeDocument/2006/relationships/customXml" Target="../ink/ink4.xml"/><Relationship Id="rId1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6.xml"/><Relationship Id="rId20" Type="http://schemas.openxmlformats.org/officeDocument/2006/relationships/image" Target="../media/image24.jpg"/><Relationship Id="rId1" Type="http://schemas.openxmlformats.org/officeDocument/2006/relationships/vmlDrawing" Target="../drawings/vmlDrawing8.vml"/><Relationship Id="rId6" Type="http://schemas.openxmlformats.org/officeDocument/2006/relationships/customXml" Target="../ink/ink2.xml"/><Relationship Id="rId11" Type="http://schemas.openxmlformats.org/officeDocument/2006/relationships/image" Target="../media/image10.emf"/><Relationship Id="rId5" Type="http://schemas.openxmlformats.org/officeDocument/2006/relationships/image" Target="../media/image21.wmf"/><Relationship Id="rId15" Type="http://schemas.openxmlformats.org/officeDocument/2006/relationships/image" Target="../media/image12.emf"/><Relationship Id="rId10" Type="http://schemas.openxmlformats.org/officeDocument/2006/relationships/customXml" Target="../ink/ink3.xml"/><Relationship Id="rId19" Type="http://schemas.openxmlformats.org/officeDocument/2006/relationships/image" Target="../media/image23.jpg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emf"/><Relationship Id="rId14" Type="http://schemas.openxmlformats.org/officeDocument/2006/relationships/customXml" Target="../ink/ink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itchFamily="34" charset="0"/>
              </a:rPr>
              <a:t>3D Viewing and Clipping</a:t>
            </a:r>
            <a:br>
              <a:rPr lang="en-US" altLang="zh-TW" dirty="0" smtClean="0">
                <a:latin typeface="Calibri" pitchFamily="34" charset="0"/>
              </a:rPr>
            </a:br>
            <a:endParaRPr lang="en-US" altLang="zh-TW" dirty="0" smtClean="0">
              <a:latin typeface="Calibri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700" dirty="0" smtClean="0">
                <a:solidFill>
                  <a:srgbClr val="002060"/>
                </a:solidFill>
                <a:latin typeface="Calibri" pitchFamily="34" charset="0"/>
              </a:rPr>
              <a:t>Ming </a:t>
            </a:r>
            <a:r>
              <a:rPr lang="en-US" altLang="zh-TW" sz="2700" dirty="0" err="1" smtClean="0">
                <a:solidFill>
                  <a:srgbClr val="002060"/>
                </a:solidFill>
                <a:latin typeface="Calibri" pitchFamily="34" charset="0"/>
              </a:rPr>
              <a:t>Ouhyoung</a:t>
            </a:r>
            <a:endParaRPr lang="en-US" altLang="zh-TW" sz="2700" dirty="0" smtClean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zh-TW" altLang="en-US" sz="27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歐陽明</a:t>
            </a:r>
            <a:r>
              <a:rPr lang="zh-TW" altLang="en-US" sz="27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altLang="zh-TW" sz="2700" dirty="0" smtClean="0">
                <a:solidFill>
                  <a:srgbClr val="002060"/>
                </a:solidFill>
                <a:latin typeface="Calibri" pitchFamily="34" charset="0"/>
              </a:rPr>
              <a:t>Professor </a:t>
            </a:r>
          </a:p>
          <a:p>
            <a:r>
              <a:rPr lang="en-US" altLang="zh-TW" sz="2700" dirty="0" smtClean="0">
                <a:solidFill>
                  <a:srgbClr val="002060"/>
                </a:solidFill>
                <a:latin typeface="Calibri" pitchFamily="34" charset="0"/>
              </a:rPr>
              <a:t>Dept. of CSIE and GINM</a:t>
            </a:r>
          </a:p>
          <a:p>
            <a:r>
              <a:rPr lang="en-US" altLang="zh-TW" sz="2700" dirty="0" smtClean="0">
                <a:solidFill>
                  <a:srgbClr val="002060"/>
                </a:solidFill>
                <a:latin typeface="Calibri" pitchFamily="34" charset="0"/>
              </a:rPr>
              <a:t>NTU</a:t>
            </a:r>
            <a:endParaRPr lang="zh-TW" altLang="zh-TW" sz="2700" dirty="0" smtClean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Clipping: surface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42120"/>
            <a:ext cx="4896543" cy="489654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D7D95-BC1F-46C3-86AC-E8C79BCF2E11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2388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47B396-6480-4B44-9DB4-9E7E4E121474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Clipping 2D Line Segments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Brute force approach: compute intersections with all sides of clipping window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Inefficient: one division per intersection</a:t>
            </a:r>
          </a:p>
        </p:txBody>
      </p:sp>
      <p:pic>
        <p:nvPicPr>
          <p:cNvPr id="21510" name="Picture 4" descr="C:\BOOK\OpenGL\Paul Final\jpeg_new\AN08F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4862513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00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5420DA-EFC9-40DE-83B6-B2063C77A4EA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Cohen-Sutherland Algorithm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Idea: eliminate as many cases as possible without computing intersections</a:t>
            </a:r>
          </a:p>
          <a:p>
            <a:r>
              <a:rPr lang="en-US" altLang="zh-TW" smtClean="0">
                <a:ea typeface="ＭＳ Ｐゴシック" panose="020B0600070205080204" pitchFamily="34" charset="-128"/>
              </a:rPr>
              <a:t>Start with four lines that determine the sides of the clipping window</a:t>
            </a:r>
          </a:p>
          <a:p>
            <a:endParaRPr lang="en-US" altLang="zh-TW" smtClean="0">
              <a:ea typeface="ＭＳ Ｐゴシック" panose="020B0600070205080204" pitchFamily="34" charset="-128"/>
            </a:endParaRPr>
          </a:p>
          <a:p>
            <a:endParaRPr lang="en-US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1752600" y="44958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4953000" y="40386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2590800" y="38862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>
            <a:off x="1524000" y="55626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5105400" y="4800600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 = x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max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1311275" y="48006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 = x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22540" name="Text Box 10"/>
          <p:cNvSpPr txBox="1">
            <a:spLocks noChangeArrowheads="1"/>
          </p:cNvSpPr>
          <p:nvPr/>
        </p:nvSpPr>
        <p:spPr bwMode="auto">
          <a:xfrm>
            <a:off x="3124200" y="3886200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 = y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max</a:t>
            </a:r>
          </a:p>
        </p:txBody>
      </p:sp>
      <p:sp>
        <p:nvSpPr>
          <p:cNvPr id="22541" name="Text Box 11"/>
          <p:cNvSpPr txBox="1">
            <a:spLocks noChangeArrowheads="1"/>
          </p:cNvSpPr>
          <p:nvPr/>
        </p:nvSpPr>
        <p:spPr bwMode="auto">
          <a:xfrm>
            <a:off x="3200400" y="57150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 = y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 flipV="1">
            <a:off x="3581400" y="4114800"/>
            <a:ext cx="9144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43" name="Oval 13"/>
          <p:cNvSpPr>
            <a:spLocks noChangeArrowheads="1"/>
          </p:cNvSpPr>
          <p:nvPr/>
        </p:nvSpPr>
        <p:spPr bwMode="auto">
          <a:xfrm>
            <a:off x="4419600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44" name="Oval 15"/>
          <p:cNvSpPr>
            <a:spLocks noChangeArrowheads="1"/>
          </p:cNvSpPr>
          <p:nvPr/>
        </p:nvSpPr>
        <p:spPr bwMode="auto">
          <a:xfrm>
            <a:off x="3505200" y="4953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906A3D-BB2A-4216-BB83-7434BA7A53EF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The Cases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 smtClean="0">
                <a:ea typeface="ＭＳ Ｐゴシック" panose="020B0600070205080204" pitchFamily="34" charset="-128"/>
              </a:rPr>
              <a:t>Case 1: both endpoints of line segment inside all four lines</a:t>
            </a: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Draw (accept) line segment as is</a:t>
            </a:r>
          </a:p>
          <a:p>
            <a:pPr lvl="1"/>
            <a:endParaRPr lang="en-US" altLang="zh-TW" sz="2200" smtClean="0">
              <a:ea typeface="ＭＳ Ｐゴシック" panose="020B0600070205080204" pitchFamily="34" charset="-128"/>
            </a:endParaRPr>
          </a:p>
          <a:p>
            <a:pPr lvl="1"/>
            <a:endParaRPr lang="en-US" altLang="zh-TW" sz="2200" smtClean="0">
              <a:ea typeface="ＭＳ Ｐゴシック" panose="020B0600070205080204" pitchFamily="34" charset="-128"/>
            </a:endParaRPr>
          </a:p>
          <a:p>
            <a:pPr lvl="1"/>
            <a:endParaRPr lang="en-US" altLang="zh-TW" sz="2200" smtClean="0">
              <a:ea typeface="ＭＳ Ｐゴシック" panose="020B0600070205080204" pitchFamily="34" charset="-128"/>
            </a:endParaRPr>
          </a:p>
          <a:p>
            <a:pPr lvl="1"/>
            <a:endParaRPr lang="en-US" altLang="zh-TW" sz="2200" smtClean="0">
              <a:ea typeface="ＭＳ Ｐゴシック" panose="020B0600070205080204" pitchFamily="34" charset="-128"/>
            </a:endParaRPr>
          </a:p>
          <a:p>
            <a:pPr lvl="1"/>
            <a:endParaRPr lang="en-US" altLang="zh-TW" sz="2200" smtClean="0">
              <a:ea typeface="ＭＳ Ｐゴシック" panose="020B0600070205080204" pitchFamily="34" charset="-128"/>
            </a:endParaRPr>
          </a:p>
          <a:p>
            <a:r>
              <a:rPr lang="en-US" altLang="zh-TW" sz="2700" smtClean="0">
                <a:ea typeface="ＭＳ Ｐゴシック" panose="020B0600070205080204" pitchFamily="34" charset="-128"/>
              </a:rPr>
              <a:t>Case 2: both endpoints outside all lines and on same side of a line</a:t>
            </a: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Discard (reject) the line segment</a:t>
            </a:r>
          </a:p>
          <a:p>
            <a:pPr lvl="1"/>
            <a:endParaRPr lang="en-US" altLang="zh-TW" sz="2200" smtClean="0">
              <a:ea typeface="ＭＳ Ｐゴシック" panose="020B0600070205080204" pitchFamily="34" charset="-128"/>
            </a:endParaRPr>
          </a:p>
          <a:p>
            <a:endParaRPr lang="en-US" altLang="zh-TW" sz="2700" smtClean="0">
              <a:ea typeface="ＭＳ Ｐゴシック" panose="020B0600070205080204" pitchFamily="34" charset="-128"/>
            </a:endParaRP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2519363" y="3482975"/>
            <a:ext cx="3338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5165725" y="3100388"/>
            <a:ext cx="0" cy="178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3213100" y="29718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2330450" y="4378325"/>
            <a:ext cx="3338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5191125" y="3738563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 = x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max</a:t>
            </a:r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2057400" y="3738563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 = x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3554413" y="2971800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 = y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max</a:t>
            </a:r>
          </a:p>
        </p:txBody>
      </p:sp>
      <p:sp>
        <p:nvSpPr>
          <p:cNvPr id="23565" name="Text Box 11"/>
          <p:cNvSpPr txBox="1">
            <a:spLocks noChangeArrowheads="1"/>
          </p:cNvSpPr>
          <p:nvPr/>
        </p:nvSpPr>
        <p:spPr bwMode="auto">
          <a:xfrm>
            <a:off x="3619500" y="4505325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 = y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grpSp>
        <p:nvGrpSpPr>
          <p:cNvPr id="23566" name="Group 16"/>
          <p:cNvGrpSpPr>
            <a:grpSpLocks/>
          </p:cNvGrpSpPr>
          <p:nvPr/>
        </p:nvGrpSpPr>
        <p:grpSpPr bwMode="auto">
          <a:xfrm>
            <a:off x="3429000" y="3581400"/>
            <a:ext cx="685800" cy="741363"/>
            <a:chOff x="2500" y="1953"/>
            <a:chExt cx="555" cy="563"/>
          </a:xfrm>
        </p:grpSpPr>
        <p:sp>
          <p:nvSpPr>
            <p:cNvPr id="23571" name="Line 12"/>
            <p:cNvSpPr>
              <a:spLocks noChangeShapeType="1"/>
            </p:cNvSpPr>
            <p:nvPr/>
          </p:nvSpPr>
          <p:spPr bwMode="auto">
            <a:xfrm flipV="1">
              <a:off x="2540" y="1993"/>
              <a:ext cx="476" cy="4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572" name="Oval 13"/>
            <p:cNvSpPr>
              <a:spLocks noChangeArrowheads="1"/>
            </p:cNvSpPr>
            <p:nvPr/>
          </p:nvSpPr>
          <p:spPr bwMode="auto">
            <a:xfrm>
              <a:off x="2976" y="1953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573" name="Oval 14"/>
            <p:cNvSpPr>
              <a:spLocks noChangeArrowheads="1"/>
            </p:cNvSpPr>
            <p:nvPr/>
          </p:nvSpPr>
          <p:spPr bwMode="auto">
            <a:xfrm>
              <a:off x="2500" y="2436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567" name="Group 17"/>
          <p:cNvGrpSpPr>
            <a:grpSpLocks/>
          </p:cNvGrpSpPr>
          <p:nvPr/>
        </p:nvGrpSpPr>
        <p:grpSpPr bwMode="auto">
          <a:xfrm>
            <a:off x="6705600" y="3200400"/>
            <a:ext cx="881063" cy="893763"/>
            <a:chOff x="2500" y="1953"/>
            <a:chExt cx="555" cy="563"/>
          </a:xfrm>
        </p:grpSpPr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 flipV="1">
              <a:off x="2540" y="1993"/>
              <a:ext cx="476" cy="4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569" name="Oval 19"/>
            <p:cNvSpPr>
              <a:spLocks noChangeArrowheads="1"/>
            </p:cNvSpPr>
            <p:nvPr/>
          </p:nvSpPr>
          <p:spPr bwMode="auto">
            <a:xfrm>
              <a:off x="2976" y="1953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570" name="Oval 20"/>
            <p:cNvSpPr>
              <a:spLocks noChangeArrowheads="1"/>
            </p:cNvSpPr>
            <p:nvPr/>
          </p:nvSpPr>
          <p:spPr bwMode="auto">
            <a:xfrm>
              <a:off x="2500" y="2436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6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44E464-838B-4B2B-9CCD-E07A5A25E1CD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The Cases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Case 3: One endpoint inside, one outside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Must do at least one intersection</a:t>
            </a:r>
          </a:p>
          <a:p>
            <a:r>
              <a:rPr lang="en-US" altLang="zh-TW" smtClean="0">
                <a:ea typeface="ＭＳ Ｐゴシック" panose="020B0600070205080204" pitchFamily="34" charset="-128"/>
              </a:rPr>
              <a:t>Case 4: Both outside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May have part inside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Must do at least one intersection</a:t>
            </a:r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2062163" y="5006975"/>
            <a:ext cx="3338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>
            <a:off x="4708525" y="4624388"/>
            <a:ext cx="0" cy="178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2755900" y="44958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1873250" y="5902325"/>
            <a:ext cx="3338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4733925" y="5262563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 = x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max</a:t>
            </a:r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1600200" y="5262563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 = x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min</a:t>
            </a:r>
          </a:p>
        </p:txBody>
      </p: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3352800" y="4343400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 = y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max</a:t>
            </a:r>
          </a:p>
        </p:txBody>
      </p:sp>
      <p:grpSp>
        <p:nvGrpSpPr>
          <p:cNvPr id="24589" name="Group 11"/>
          <p:cNvGrpSpPr>
            <a:grpSpLocks/>
          </p:cNvGrpSpPr>
          <p:nvPr/>
        </p:nvGrpSpPr>
        <p:grpSpPr bwMode="auto">
          <a:xfrm>
            <a:off x="3810000" y="4724400"/>
            <a:ext cx="685800" cy="741363"/>
            <a:chOff x="2500" y="1953"/>
            <a:chExt cx="555" cy="563"/>
          </a:xfrm>
        </p:grpSpPr>
        <p:sp>
          <p:nvSpPr>
            <p:cNvPr id="24598" name="Line 12"/>
            <p:cNvSpPr>
              <a:spLocks noChangeShapeType="1"/>
            </p:cNvSpPr>
            <p:nvPr/>
          </p:nvSpPr>
          <p:spPr bwMode="auto">
            <a:xfrm flipV="1">
              <a:off x="2540" y="1993"/>
              <a:ext cx="476" cy="4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99" name="Oval 13"/>
            <p:cNvSpPr>
              <a:spLocks noChangeArrowheads="1"/>
            </p:cNvSpPr>
            <p:nvPr/>
          </p:nvSpPr>
          <p:spPr bwMode="auto">
            <a:xfrm>
              <a:off x="2976" y="1953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00" name="Oval 14"/>
            <p:cNvSpPr>
              <a:spLocks noChangeArrowheads="1"/>
            </p:cNvSpPr>
            <p:nvPr/>
          </p:nvSpPr>
          <p:spPr bwMode="auto">
            <a:xfrm>
              <a:off x="2500" y="2436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590" name="Group 15"/>
          <p:cNvGrpSpPr>
            <a:grpSpLocks/>
          </p:cNvGrpSpPr>
          <p:nvPr/>
        </p:nvGrpSpPr>
        <p:grpSpPr bwMode="auto">
          <a:xfrm>
            <a:off x="2438400" y="4572000"/>
            <a:ext cx="881063" cy="893763"/>
            <a:chOff x="2500" y="1953"/>
            <a:chExt cx="555" cy="563"/>
          </a:xfrm>
        </p:grpSpPr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flipV="1">
              <a:off x="2540" y="1993"/>
              <a:ext cx="476" cy="4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96" name="Oval 17"/>
            <p:cNvSpPr>
              <a:spLocks noChangeArrowheads="1"/>
            </p:cNvSpPr>
            <p:nvPr/>
          </p:nvSpPr>
          <p:spPr bwMode="auto">
            <a:xfrm>
              <a:off x="2976" y="1953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97" name="Oval 18"/>
            <p:cNvSpPr>
              <a:spLocks noChangeArrowheads="1"/>
            </p:cNvSpPr>
            <p:nvPr/>
          </p:nvSpPr>
          <p:spPr bwMode="auto">
            <a:xfrm>
              <a:off x="2500" y="2436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591" name="Group 19"/>
          <p:cNvGrpSpPr>
            <a:grpSpLocks/>
          </p:cNvGrpSpPr>
          <p:nvPr/>
        </p:nvGrpSpPr>
        <p:grpSpPr bwMode="auto">
          <a:xfrm>
            <a:off x="1981200" y="4267200"/>
            <a:ext cx="881063" cy="893763"/>
            <a:chOff x="2500" y="1953"/>
            <a:chExt cx="555" cy="563"/>
          </a:xfrm>
        </p:grpSpPr>
        <p:sp>
          <p:nvSpPr>
            <p:cNvPr id="24592" name="Line 20"/>
            <p:cNvSpPr>
              <a:spLocks noChangeShapeType="1"/>
            </p:cNvSpPr>
            <p:nvPr/>
          </p:nvSpPr>
          <p:spPr bwMode="auto">
            <a:xfrm flipV="1">
              <a:off x="2540" y="1993"/>
              <a:ext cx="476" cy="48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93" name="Oval 21"/>
            <p:cNvSpPr>
              <a:spLocks noChangeArrowheads="1"/>
            </p:cNvSpPr>
            <p:nvPr/>
          </p:nvSpPr>
          <p:spPr bwMode="auto">
            <a:xfrm>
              <a:off x="2976" y="1953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94" name="Oval 22"/>
            <p:cNvSpPr>
              <a:spLocks noChangeArrowheads="1"/>
            </p:cNvSpPr>
            <p:nvPr/>
          </p:nvSpPr>
          <p:spPr bwMode="auto">
            <a:xfrm>
              <a:off x="2500" y="2436"/>
              <a:ext cx="79" cy="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8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672580-EC59-4E5C-B4AF-D8A50D261F6C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Defining Outcodes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ＭＳ Ｐゴシック" panose="020B0600070205080204" pitchFamily="34" charset="-128"/>
              </a:rPr>
              <a:t>For each endpoint, define an outcode</a:t>
            </a:r>
          </a:p>
          <a:p>
            <a:pPr>
              <a:lnSpc>
                <a:spcPct val="90000"/>
              </a:lnSpc>
            </a:pPr>
            <a:endParaRPr lang="en-US" altLang="zh-TW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ＭＳ Ｐゴシック" panose="020B0600070205080204" pitchFamily="34" charset="-128"/>
              </a:rPr>
              <a:t>Outcodes divide space into 9 regions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ＭＳ Ｐゴシック" panose="020B0600070205080204" pitchFamily="34" charset="-128"/>
              </a:rPr>
              <a:t>Computation of outcode requires at most 4 subtractions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3048000" y="2362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609600" y="3048000"/>
            <a:ext cx="3797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= 1 if y &gt; y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, 0 otherwise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= 1 if y &lt; y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min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, 0 otherwise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= 1 if x &gt; x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, 0 otherwise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= 1 if x &lt; x</a:t>
            </a:r>
            <a:r>
              <a:rPr kumimoji="0" lang="en-US" altLang="zh-TW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min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, 0 otherwise</a:t>
            </a:r>
          </a:p>
        </p:txBody>
      </p:sp>
      <p:pic>
        <p:nvPicPr>
          <p:cNvPr id="25608" name="Picture 6" descr="C:\BOOK\OpenGL\Paul Final\jpeg_new\AN08F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19400"/>
            <a:ext cx="3733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5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DBE9DF-C989-4D0B-AE8A-64B1ECF00F0B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Using Outcodes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Consider the 5 cases below</a:t>
            </a:r>
          </a:p>
          <a:p>
            <a:r>
              <a:rPr lang="en-US" altLang="zh-TW" smtClean="0">
                <a:ea typeface="ＭＳ Ｐゴシック" panose="020B0600070205080204" pitchFamily="34" charset="-128"/>
              </a:rPr>
              <a:t>AB: outcode(A) = outcode(B) = 0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Accept line segment</a:t>
            </a:r>
          </a:p>
        </p:txBody>
      </p:sp>
      <p:pic>
        <p:nvPicPr>
          <p:cNvPr id="26630" name="Picture 4" descr="C:\BOOK\OpenGL\Paul Final\jpeg_new\AN08F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533400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57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E2A8FB-B503-4A26-A6F6-A6978BED17F1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Using Outcodes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CD: outcode (C) = 0, outcode(D) </a:t>
            </a:r>
            <a:r>
              <a:rPr lang="en-US" altLang="zh-TW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zh-TW" smtClean="0">
                <a:ea typeface="ＭＳ Ｐゴシック" panose="020B0600070205080204" pitchFamily="34" charset="-128"/>
              </a:rPr>
              <a:t> 0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Compute intersection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Location of 1 in outcode(D) determines which edge to intersect with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Note if there were a segment from A to a point in a region with 2 ones in outcode, we might have to do two interesections</a:t>
            </a:r>
          </a:p>
        </p:txBody>
      </p:sp>
      <p:pic>
        <p:nvPicPr>
          <p:cNvPr id="27654" name="Picture 4" descr="C:\BOOK\OpenGL\Paul Final\jpeg_new\AN08F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41875"/>
            <a:ext cx="304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5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0AF49-AF7A-496F-A645-F16AEFBD70AE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Cohen Sutherland in 3D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 smtClean="0">
                <a:ea typeface="ＭＳ Ｐゴシック" panose="020B0600070205080204" pitchFamily="34" charset="-128"/>
              </a:rPr>
              <a:t>Use 6-bit outcodes </a:t>
            </a:r>
          </a:p>
          <a:p>
            <a:r>
              <a:rPr lang="en-US" altLang="zh-TW" sz="2700" smtClean="0">
                <a:ea typeface="ＭＳ Ｐゴシック" panose="020B0600070205080204" pitchFamily="34" charset="-128"/>
              </a:rPr>
              <a:t>When needed, clip line segment against planes</a:t>
            </a:r>
          </a:p>
        </p:txBody>
      </p:sp>
      <p:pic>
        <p:nvPicPr>
          <p:cNvPr id="31750" name="Picture 4" descr="C:\BOOK\OpenGL\Paul Final\jpeg_new\AN08F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5913"/>
            <a:ext cx="41910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5" descr="C:\BOOK\OpenGL\Paul Final\jpeg_new\AN08F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28194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1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17E4C0-F9C1-42D9-B7F4-46922A174853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1066800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Clipping and Normalization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General clipping in 3D requires intersection of line segments against arbitrary plane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Example: oblique view</a:t>
            </a:r>
          </a:p>
        </p:txBody>
      </p:sp>
      <p:pic>
        <p:nvPicPr>
          <p:cNvPr id="35846" name="Picture 4" descr="C:\BOOK\OpenGL\Paul Final\jpeg_new\AN08F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38600"/>
            <a:ext cx="374015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1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3D Viewing Process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30164" y="2708275"/>
            <a:ext cx="9005888" cy="2611438"/>
            <a:chOff x="19" y="1706"/>
            <a:chExt cx="5673" cy="1645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3969" y="1706"/>
              <a:ext cx="1206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Transform</a:t>
              </a:r>
              <a:br>
                <a:rPr lang="en-US" altLang="ja-JP" b="1" dirty="0">
                  <a:latin typeface="Verdana" pitchFamily="34" charset="0"/>
                  <a:ea typeface="ＭＳ Ｐゴシック" charset="-128"/>
                </a:rPr>
              </a:br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into viewport</a:t>
              </a:r>
              <a:br>
                <a:rPr lang="en-US" altLang="ja-JP" b="1" dirty="0">
                  <a:latin typeface="Verdana" pitchFamily="34" charset="0"/>
                  <a:ea typeface="ＭＳ Ｐゴシック" charset="-128"/>
                </a:rPr>
              </a:br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in 2D device</a:t>
              </a:r>
              <a:br>
                <a:rPr lang="en-US" altLang="ja-JP" b="1" dirty="0">
                  <a:latin typeface="Verdana" pitchFamily="34" charset="0"/>
                  <a:ea typeface="ＭＳ Ｐゴシック" charset="-128"/>
                </a:rPr>
              </a:br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coordinates</a:t>
              </a:r>
              <a:br>
                <a:rPr lang="en-US" altLang="ja-JP" b="1" dirty="0">
                  <a:latin typeface="Verdana" pitchFamily="34" charset="0"/>
                  <a:ea typeface="ＭＳ Ｐゴシック" charset="-128"/>
                </a:rPr>
              </a:br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for display</a:t>
              </a: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290" y="1706"/>
              <a:ext cx="1206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Project onto</a:t>
              </a:r>
              <a:br>
                <a:rPr lang="en-US" altLang="ja-JP" b="1" dirty="0">
                  <a:latin typeface="Verdana" pitchFamily="34" charset="0"/>
                  <a:ea typeface="ＭＳ Ｐゴシック" charset="-128"/>
                </a:rPr>
              </a:br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projection</a:t>
              </a:r>
              <a:br>
                <a:rPr lang="en-US" altLang="ja-JP" b="1" dirty="0">
                  <a:latin typeface="Verdana" pitchFamily="34" charset="0"/>
                  <a:ea typeface="ＭＳ Ｐゴシック" charset="-128"/>
                </a:rPr>
              </a:br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21" y="1706"/>
              <a:ext cx="1206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Clip against</a:t>
              </a:r>
              <a:br>
                <a:rPr lang="en-US" altLang="ja-JP" b="1" dirty="0">
                  <a:latin typeface="Verdana" pitchFamily="34" charset="0"/>
                  <a:ea typeface="ＭＳ Ｐゴシック" charset="-128"/>
                </a:rPr>
              </a:br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view</a:t>
              </a:r>
              <a:br>
                <a:rPr lang="en-US" altLang="ja-JP" b="1" dirty="0">
                  <a:latin typeface="Verdana" pitchFamily="34" charset="0"/>
                  <a:ea typeface="ＭＳ Ｐゴシック" charset="-128"/>
                </a:rPr>
              </a:br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volume</a:t>
              </a:r>
            </a:p>
          </p:txBody>
        </p:sp>
        <p:cxnSp>
          <p:nvCxnSpPr>
            <p:cNvPr id="10247" name="AutoShape 7"/>
            <p:cNvCxnSpPr>
              <a:cxnSpLocks noChangeShapeType="1"/>
              <a:stCxn id="10246" idx="3"/>
              <a:endCxn id="10245" idx="1"/>
            </p:cNvCxnSpPr>
            <p:nvPr/>
          </p:nvCxnSpPr>
          <p:spPr bwMode="auto">
            <a:xfrm>
              <a:off x="1727" y="2171"/>
              <a:ext cx="56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48" name="AutoShape 8"/>
            <p:cNvCxnSpPr>
              <a:cxnSpLocks noChangeShapeType="1"/>
              <a:stCxn id="10245" idx="3"/>
              <a:endCxn id="10244" idx="1"/>
            </p:cNvCxnSpPr>
            <p:nvPr/>
          </p:nvCxnSpPr>
          <p:spPr bwMode="auto">
            <a:xfrm>
              <a:off x="3496" y="2171"/>
              <a:ext cx="47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49" name="AutoShape 9"/>
            <p:cNvCxnSpPr>
              <a:cxnSpLocks noChangeShapeType="1"/>
              <a:stCxn id="10244" idx="3"/>
            </p:cNvCxnSpPr>
            <p:nvPr/>
          </p:nvCxnSpPr>
          <p:spPr bwMode="auto">
            <a:xfrm flipV="1">
              <a:off x="5175" y="2170"/>
              <a:ext cx="420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50" name="AutoShape 10"/>
            <p:cNvCxnSpPr>
              <a:cxnSpLocks noChangeShapeType="1"/>
              <a:endCxn id="10246" idx="1"/>
            </p:cNvCxnSpPr>
            <p:nvPr/>
          </p:nvCxnSpPr>
          <p:spPr bwMode="auto">
            <a:xfrm>
              <a:off x="146" y="2169"/>
              <a:ext cx="375" cy="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340" y="229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2018" y="229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5375" y="229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4741" y="2931"/>
              <a:ext cx="9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>
                  <a:latin typeface="Verdana" pitchFamily="34" charset="0"/>
                  <a:ea typeface="ＭＳ Ｐゴシック" charset="-128"/>
                </a:rPr>
                <a:t>2D device</a:t>
              </a:r>
              <a:br>
                <a:rPr lang="en-US" altLang="ja-JP">
                  <a:latin typeface="Verdana" pitchFamily="34" charset="0"/>
                  <a:ea typeface="ＭＳ Ｐゴシック" charset="-128"/>
                </a:rPr>
              </a:br>
              <a:r>
                <a:rPr lang="en-US" altLang="ja-JP">
                  <a:latin typeface="Verdana" pitchFamily="34" charset="0"/>
                  <a:ea typeface="ＭＳ Ｐゴシック" charset="-128"/>
                </a:rPr>
                <a:t>coordinates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1657" y="2944"/>
              <a:ext cx="122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 smtClean="0">
                  <a:latin typeface="Verdana" pitchFamily="34" charset="0"/>
                  <a:ea typeface="ＭＳ Ｐゴシック" charset="-128"/>
                </a:rPr>
                <a:t>Clipped world</a:t>
              </a:r>
              <a:r>
                <a:rPr lang="en-US" altLang="ja-JP" dirty="0">
                  <a:latin typeface="Verdana" pitchFamily="34" charset="0"/>
                  <a:ea typeface="ＭＳ Ｐゴシック" charset="-128"/>
                </a:rPr>
                <a:t/>
              </a:r>
              <a:br>
                <a:rPr lang="en-US" altLang="ja-JP" dirty="0">
                  <a:latin typeface="Verdana" pitchFamily="34" charset="0"/>
                  <a:ea typeface="ＭＳ Ｐゴシック" charset="-128"/>
                </a:rPr>
              </a:br>
              <a:r>
                <a:rPr lang="en-US" altLang="ja-JP" dirty="0">
                  <a:latin typeface="Verdana" pitchFamily="34" charset="0"/>
                  <a:ea typeface="ＭＳ Ｐゴシック" charset="-128"/>
                </a:rPr>
                <a:t>coordinates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19" y="2935"/>
              <a:ext cx="15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Verdana" pitchFamily="34" charset="0"/>
                  <a:ea typeface="ＭＳ Ｐゴシック" charset="-128"/>
                </a:rPr>
                <a:t>3D world-coordinate</a:t>
              </a:r>
              <a:br>
                <a:rPr lang="en-US" altLang="ja-JP" dirty="0">
                  <a:latin typeface="Verdana" pitchFamily="34" charset="0"/>
                  <a:ea typeface="ＭＳ Ｐゴシック" charset="-128"/>
                </a:rPr>
              </a:br>
              <a:r>
                <a:rPr lang="en-US" altLang="ja-JP" dirty="0">
                  <a:latin typeface="Verdana" pitchFamily="34" charset="0"/>
                  <a:ea typeface="ＭＳ Ｐゴシック" charset="-128"/>
                </a:rPr>
                <a:t>output primitives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Two cameras:  (b) back not parallel to the front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55" y="1782948"/>
            <a:ext cx="6418597" cy="411754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D7D95-BC1F-46C3-86AC-E8C79BCF2E11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34616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16A99-0A6A-413A-A1A6-2A4FE8B49A7D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Plane-Line Intersections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ea typeface="ＭＳ Ｐゴシック" panose="020B0600070205080204" pitchFamily="34" charset="-128"/>
              </a:rPr>
              <a:t>Line p</a:t>
            </a:r>
            <a:r>
              <a:rPr lang="en-US" altLang="zh-TW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p</a:t>
            </a:r>
            <a:r>
              <a:rPr lang="en-US" altLang="zh-TW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=</a:t>
            </a:r>
          </a:p>
          <a:p>
            <a:pPr marL="0" indent="0">
              <a:buNone/>
            </a:pPr>
            <a:r>
              <a:rPr lang="en-US" altLang="zh-TW" dirty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p</a:t>
            </a:r>
            <a:r>
              <a:rPr lang="en-US" altLang="zh-TW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+ t*(p</a:t>
            </a:r>
            <a:r>
              <a:rPr lang="en-US" altLang="zh-TW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-p</a:t>
            </a:r>
            <a:r>
              <a:rPr lang="en-US" altLang="zh-TW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where  0&lt;= t&lt;=1</a:t>
            </a:r>
          </a:p>
          <a:p>
            <a:pPr marL="0" indent="0">
              <a:buNone/>
            </a:pPr>
            <a:r>
              <a:rPr lang="en-US" altLang="zh-TW" dirty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when t = </a:t>
            </a:r>
            <a:r>
              <a:rPr lang="en-US" altLang="zh-TW" i="1" dirty="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a </a:t>
            </a:r>
          </a:p>
          <a:p>
            <a:pPr>
              <a:buFont typeface="Symbol" panose="05050102010706020507" pitchFamily="18" charset="2"/>
              <a:buChar char=" "/>
            </a:pPr>
            <a:r>
              <a:rPr lang="en-US" altLang="zh-TW" sz="18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intersection</a:t>
            </a:r>
          </a:p>
          <a:p>
            <a:pPr>
              <a:buFont typeface="Symbol" panose="05050102010706020507" pitchFamily="18" charset="2"/>
              <a:buChar char=" "/>
            </a:pPr>
            <a:r>
              <a:rPr lang="en-US" altLang="zh-TW" sz="18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point</a:t>
            </a:r>
            <a:endParaRPr lang="zh-TW" altLang="zh-TW" sz="1800" b="1" dirty="0" smtClean="0">
              <a:latin typeface="Symbol" panose="05050102010706020507" pitchFamily="18" charset="2"/>
              <a:ea typeface="ＭＳ Ｐゴシック" panose="020B0600070205080204" pitchFamily="34" charset="-128"/>
            </a:endParaRPr>
          </a:p>
        </p:txBody>
      </p:sp>
      <p:pic>
        <p:nvPicPr>
          <p:cNvPr id="36871" name="Picture 4" descr="C:\BOOK\OpenGL\Paul Final\jpeg_new\AN08F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14" y="1941512"/>
            <a:ext cx="24384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000500" y="4191000"/>
          <a:ext cx="29464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4" imgW="1015920" imgH="444240" progId="Equation.3">
                  <p:embed/>
                </p:oleObj>
              </mc:Choice>
              <mc:Fallback>
                <p:oleObj name="Equation" r:id="rId4" imgW="1015920" imgH="444240" progId="Equation.3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191000"/>
                        <a:ext cx="29464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20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080720" cy="536104"/>
          </a:xfrm>
        </p:spPr>
        <p:txBody>
          <a:bodyPr/>
          <a:lstStyle/>
          <a:p>
            <a:r>
              <a:rPr lang="en-US" altLang="zh-TW" sz="2800" dirty="0"/>
              <a:t>Plane-Line </a:t>
            </a:r>
            <a:r>
              <a:rPr lang="en-US" altLang="zh-TW" sz="2800" dirty="0" smtClean="0"/>
              <a:t>Intersections: II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93" y="908721"/>
            <a:ext cx="5324644" cy="541588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D7D95-BC1F-46C3-86AC-E8C79BCF2E11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  <a:endParaRPr kumimoji="0" lang="en-US" altLang="zh-TW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90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z="3600" dirty="0" smtClean="0">
                <a:latin typeface="Calibri" pitchFamily="34" charset="0"/>
                <a:cs typeface="Calibri" pitchFamily="34" charset="0"/>
              </a:rPr>
              <a:t>Canonical View Volume for</a:t>
            </a:r>
            <a:br>
              <a:rPr lang="en-US" altLang="ja-JP" sz="3600" dirty="0" smtClean="0">
                <a:latin typeface="Calibri" pitchFamily="34" charset="0"/>
                <a:cs typeface="Calibri" pitchFamily="34" charset="0"/>
              </a:rPr>
            </a:br>
            <a:r>
              <a:rPr lang="en-US" altLang="ja-JP" sz="3600" dirty="0" smtClean="0">
                <a:latin typeface="Calibri" pitchFamily="34" charset="0"/>
                <a:cs typeface="Calibri" pitchFamily="34" charset="0"/>
              </a:rPr>
              <a:t>Perspective Projection: </a:t>
            </a:r>
            <a:br>
              <a:rPr lang="en-US" altLang="ja-JP" sz="3600" dirty="0" smtClean="0">
                <a:latin typeface="Calibri" pitchFamily="34" charset="0"/>
                <a:cs typeface="Calibri" pitchFamily="34" charset="0"/>
              </a:rPr>
            </a:br>
            <a:r>
              <a:rPr lang="en-US" altLang="ja-JP" sz="3600" dirty="0" smtClean="0">
                <a:latin typeface="Calibri" pitchFamily="34" charset="0"/>
                <a:cs typeface="Calibri" pitchFamily="34" charset="0"/>
              </a:rPr>
              <a:t>3D clipping is easier this way!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03948"/>
            <a:ext cx="8229600" cy="1449388"/>
          </a:xfrm>
        </p:spPr>
        <p:txBody>
          <a:bodyPr/>
          <a:lstStyle/>
          <a:p>
            <a:pPr eaLnBrk="1" hangingPunct="1"/>
            <a:r>
              <a:rPr lang="en-US" altLang="ja-JP" sz="2800" dirty="0" smtClean="0"/>
              <a:t>x = z, y = z, z = -</a:t>
            </a:r>
            <a:r>
              <a:rPr lang="en-US" altLang="ja-JP" sz="2800" dirty="0" err="1" smtClean="0"/>
              <a:t>z</a:t>
            </a:r>
            <a:r>
              <a:rPr lang="en-US" altLang="ja-JP" sz="2800" baseline="-25000" dirty="0" err="1" smtClean="0"/>
              <a:t>min</a:t>
            </a:r>
            <a:endParaRPr lang="en-US" altLang="ja-JP" sz="2800" baseline="-25000" dirty="0" smtClean="0"/>
          </a:p>
          <a:p>
            <a:pPr eaLnBrk="1" hangingPunct="1"/>
            <a:r>
              <a:rPr lang="en-US" altLang="ja-JP" sz="2800" dirty="0" smtClean="0"/>
              <a:t>x = -z, y = -z, z = -1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2701927" y="1977875"/>
            <a:ext cx="3768727" cy="3035301"/>
            <a:chOff x="1702" y="1389"/>
            <a:chExt cx="2374" cy="1912"/>
          </a:xfrm>
        </p:grpSpPr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 flipV="1">
              <a:off x="3343" y="1591"/>
              <a:ext cx="1" cy="17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V="1">
              <a:off x="3343" y="1591"/>
              <a:ext cx="1" cy="1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H="1">
              <a:off x="1965" y="2398"/>
              <a:ext cx="155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6" name="Freeform 8"/>
            <p:cNvSpPr>
              <a:spLocks/>
            </p:cNvSpPr>
            <p:nvPr/>
          </p:nvSpPr>
          <p:spPr bwMode="auto">
            <a:xfrm>
              <a:off x="2747" y="1795"/>
              <a:ext cx="421" cy="1211"/>
            </a:xfrm>
            <a:custGeom>
              <a:avLst/>
              <a:gdLst>
                <a:gd name="T0" fmla="*/ 421 w 421"/>
                <a:gd name="T1" fmla="*/ 420 h 1211"/>
                <a:gd name="T2" fmla="*/ 0 w 421"/>
                <a:gd name="T3" fmla="*/ 0 h 1211"/>
                <a:gd name="T4" fmla="*/ 0 w 421"/>
                <a:gd name="T5" fmla="*/ 1211 h 1211"/>
                <a:gd name="T6" fmla="*/ 421 w 421"/>
                <a:gd name="T7" fmla="*/ 790 h 1211"/>
                <a:gd name="T8" fmla="*/ 421 w 421"/>
                <a:gd name="T9" fmla="*/ 420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1"/>
                <a:gd name="T16" fmla="*/ 0 h 1211"/>
                <a:gd name="T17" fmla="*/ 421 w 421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1" h="1211">
                  <a:moveTo>
                    <a:pt x="421" y="420"/>
                  </a:moveTo>
                  <a:lnTo>
                    <a:pt x="0" y="0"/>
                  </a:lnTo>
                  <a:lnTo>
                    <a:pt x="0" y="1211"/>
                  </a:lnTo>
                  <a:lnTo>
                    <a:pt x="421" y="790"/>
                  </a:lnTo>
                  <a:lnTo>
                    <a:pt x="421" y="42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3230" y="179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flipH="1">
              <a:off x="3230" y="3006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2402" y="1940"/>
              <a:ext cx="275" cy="1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3164" y="2207"/>
              <a:ext cx="179" cy="382"/>
            </a:xfrm>
            <a:custGeom>
              <a:avLst/>
              <a:gdLst>
                <a:gd name="T0" fmla="*/ 0 w 179"/>
                <a:gd name="T1" fmla="*/ 0 h 382"/>
                <a:gd name="T2" fmla="*/ 179 w 179"/>
                <a:gd name="T3" fmla="*/ 191 h 382"/>
                <a:gd name="T4" fmla="*/ 0 w 179"/>
                <a:gd name="T5" fmla="*/ 382 h 382"/>
                <a:gd name="T6" fmla="*/ 0 60000 65536"/>
                <a:gd name="T7" fmla="*/ 0 60000 65536"/>
                <a:gd name="T8" fmla="*/ 0 60000 65536"/>
                <a:gd name="T9" fmla="*/ 0 w 179"/>
                <a:gd name="T10" fmla="*/ 0 h 382"/>
                <a:gd name="T11" fmla="*/ 179 w 179"/>
                <a:gd name="T12" fmla="*/ 382 h 3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" h="382">
                  <a:moveTo>
                    <a:pt x="0" y="0"/>
                  </a:moveTo>
                  <a:lnTo>
                    <a:pt x="179" y="191"/>
                  </a:lnTo>
                  <a:lnTo>
                    <a:pt x="0" y="38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3243" y="2261"/>
              <a:ext cx="145" cy="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3243" y="2160"/>
              <a:ext cx="317" cy="1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971" y="2886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-1</a:t>
              </a: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2472" y="2387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-1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3016" y="1661"/>
              <a:ext cx="2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1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1702" y="2251"/>
              <a:ext cx="2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-z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3061" y="1389"/>
              <a:ext cx="5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x or y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1882" y="1661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Back</a:t>
              </a:r>
            </a:p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3515" y="1888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Front</a:t>
              </a:r>
            </a:p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009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6588" y="2995613"/>
              <a:ext cx="492125" cy="1081087"/>
            </p14:xfrm>
          </p:contentPart>
        </mc:Choice>
        <mc:Fallback xmlns="">
          <p:pic>
            <p:nvPicPr>
              <p:cNvPr id="43009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7228" y="2986253"/>
                <a:ext cx="510845" cy="109980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/>
              <a:t>The Extension of</a:t>
            </a:r>
            <a:br>
              <a:rPr lang="en-US" altLang="ja-JP" sz="4000" dirty="0" smtClean="0"/>
            </a:br>
            <a:r>
              <a:rPr lang="en-US" altLang="ja-JP" sz="4000" dirty="0" smtClean="0"/>
              <a:t>the Cohen-Sutherland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8075240" cy="4353347"/>
          </a:xfrm>
        </p:spPr>
        <p:txBody>
          <a:bodyPr/>
          <a:lstStyle/>
          <a:p>
            <a:pPr eaLnBrk="1" hangingPunct="1"/>
            <a:r>
              <a:rPr lang="en-US" altLang="ja-JP" sz="2600" dirty="0" smtClean="0"/>
              <a:t>bit 1 – point is above view volume	  y &gt; -z</a:t>
            </a:r>
          </a:p>
          <a:p>
            <a:pPr eaLnBrk="1" hangingPunct="1"/>
            <a:r>
              <a:rPr lang="en-US" altLang="ja-JP" sz="2600" dirty="0" smtClean="0"/>
              <a:t>bit 2 – point is below view volume	  y &lt; z</a:t>
            </a:r>
          </a:p>
          <a:p>
            <a:pPr eaLnBrk="1" hangingPunct="1"/>
            <a:r>
              <a:rPr lang="en-US" altLang="ja-JP" sz="2600" dirty="0" smtClean="0"/>
              <a:t>bit 3 – point is right of view volume	  x &gt; -z</a:t>
            </a:r>
          </a:p>
          <a:p>
            <a:pPr eaLnBrk="1" hangingPunct="1"/>
            <a:r>
              <a:rPr lang="en-US" altLang="ja-JP" sz="2600" dirty="0" smtClean="0"/>
              <a:t>bit 4 – point is left of view volume	  x &lt; z</a:t>
            </a:r>
          </a:p>
          <a:p>
            <a:pPr eaLnBrk="1" hangingPunct="1"/>
            <a:r>
              <a:rPr lang="en-US" altLang="ja-JP" sz="2600" dirty="0" smtClean="0"/>
              <a:t>bit 5 – point is behind view volume	  z &lt; -1</a:t>
            </a:r>
          </a:p>
          <a:p>
            <a:pPr eaLnBrk="1" hangingPunct="1"/>
            <a:r>
              <a:rPr lang="en-US" altLang="ja-JP" sz="2600" dirty="0" smtClean="0"/>
              <a:t>bit 6 – point is in front of view volume	  z &gt; -</a:t>
            </a:r>
            <a:r>
              <a:rPr lang="en-US" altLang="ja-JP" sz="2600" dirty="0" err="1" smtClean="0"/>
              <a:t>z</a:t>
            </a:r>
            <a:r>
              <a:rPr lang="en-US" altLang="ja-JP" sz="2600" baseline="-25000" dirty="0" err="1" smtClean="0"/>
              <a:t>min</a:t>
            </a:r>
            <a:endParaRPr lang="en-US" altLang="ja-JP" sz="2600" baseline="-25000" dirty="0" smtClean="0"/>
          </a:p>
          <a:p>
            <a:pPr eaLnBrk="1" hangingPunct="1"/>
            <a:endParaRPr lang="ja-JP" altLang="en-US" sz="2600" dirty="0" smtClean="0">
              <a:ea typeface="ＭＳ Ｐゴシック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smtClean="0"/>
              <a:t>The Steps of Implementation of</a:t>
            </a:r>
            <a:br>
              <a:rPr lang="en-US" altLang="ja-JP" sz="4000" smtClean="0"/>
            </a:br>
            <a:r>
              <a:rPr lang="en-US" altLang="ja-JP" sz="4000" smtClean="0"/>
              <a:t>Perspective Projection</a:t>
            </a:r>
          </a:p>
        </p:txBody>
      </p:sp>
      <p:sp>
        <p:nvSpPr>
          <p:cNvPr id="4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600" dirty="0" smtClean="0"/>
              <a:t>Translate the VRP to the origin</a:t>
            </a:r>
          </a:p>
          <a:p>
            <a:pPr eaLnBrk="1" hangingPunct="1"/>
            <a:r>
              <a:rPr lang="en-US" altLang="ja-JP" sz="2600" dirty="0" smtClean="0"/>
              <a:t>Rotate VRC such that the VPN becomes the z axis</a:t>
            </a:r>
          </a:p>
          <a:p>
            <a:pPr eaLnBrk="1" hangingPunct="1"/>
            <a:r>
              <a:rPr lang="en-US" altLang="ja-JP" sz="2600" dirty="0" smtClean="0"/>
              <a:t>Translate such that the PRP is at the origin</a:t>
            </a:r>
          </a:p>
          <a:p>
            <a:pPr eaLnBrk="1" hangingPunct="1"/>
            <a:r>
              <a:rPr lang="en-US" altLang="ja-JP" sz="2600" dirty="0" smtClean="0"/>
              <a:t>Shear such that the DOP becomes parallel to the z axis</a:t>
            </a:r>
          </a:p>
          <a:p>
            <a:pPr eaLnBrk="1" hangingPunct="1"/>
            <a:r>
              <a:rPr lang="en-US" altLang="ja-JP" sz="2600" dirty="0" smtClean="0"/>
              <a:t>Scale such that the view volume becomes the canonical perspective view volume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79613" y="4661892"/>
          <a:ext cx="54816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4" imgW="2755800" imgH="241200" progId="Equation.3">
                  <p:embed/>
                </p:oleObj>
              </mc:Choice>
              <mc:Fallback>
                <p:oleObj name="Equation" r:id="rId4" imgW="2755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61892"/>
                        <a:ext cx="54816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13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5938" y="6330950"/>
              <a:ext cx="71437" cy="46038"/>
            </p14:xfrm>
          </p:contentPart>
        </mc:Choice>
        <mc:Fallback xmlns="">
          <p:pic>
            <p:nvPicPr>
              <p:cNvPr id="4813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6413" y="6321599"/>
                <a:ext cx="90487" cy="64741"/>
              </a:xfrm>
              <a:prstGeom prst="rect">
                <a:avLst/>
              </a:prstGeom>
            </p:spPr>
          </p:pic>
        </mc:Fallback>
      </mc:AlternateContent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2132013" y="6011863"/>
            <a:ext cx="4456112" cy="153987"/>
            <a:chOff x="385" y="3203"/>
            <a:chExt cx="2807" cy="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174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07" y="3203"/>
                <a:ext cx="85" cy="68"/>
              </p14:xfrm>
            </p:contentPart>
          </mc:Choice>
          <mc:Fallback xmlns="">
            <p:pic>
              <p:nvPicPr>
                <p:cNvPr id="48174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01" y="3197"/>
                  <a:ext cx="97" cy="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175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25" y="3221"/>
                <a:ext cx="67" cy="56"/>
              </p14:xfrm>
            </p:contentPart>
          </mc:Choice>
          <mc:Fallback xmlns="">
            <p:pic>
              <p:nvPicPr>
                <p:cNvPr id="48175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" y="3215"/>
                  <a:ext cx="79" cy="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176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5" y="3249"/>
                <a:ext cx="90" cy="51"/>
              </p14:xfrm>
            </p:contentPart>
          </mc:Choice>
          <mc:Fallback xmlns="">
            <p:pic>
              <p:nvPicPr>
                <p:cNvPr id="48176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9" y="3243"/>
                  <a:ext cx="102" cy="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177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73" y="3221"/>
                <a:ext cx="91" cy="73"/>
              </p14:xfrm>
            </p:contentPart>
          </mc:Choice>
          <mc:Fallback xmlns="">
            <p:pic>
              <p:nvPicPr>
                <p:cNvPr id="48177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7" y="3215"/>
                  <a:ext cx="103" cy="85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48" y="5188601"/>
            <a:ext cx="1647087" cy="15022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87" y="5025038"/>
            <a:ext cx="1631064" cy="18293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9" y="5157192"/>
            <a:ext cx="3015798" cy="1650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TW" dirty="0" err="1" smtClean="0"/>
              <a:t>N</a:t>
            </a:r>
            <a:r>
              <a:rPr lang="en-US" altLang="zh-TW" baseline="-25000" dirty="0" err="1" smtClean="0"/>
              <a:t>per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per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SH</a:t>
            </a:r>
            <a:r>
              <a:rPr lang="en-US" altLang="zh-TW" baseline="-25000" dirty="0" err="1" smtClean="0"/>
              <a:t>per</a:t>
            </a:r>
            <a:r>
              <a:rPr lang="en-US" altLang="zh-TW" dirty="0" smtClean="0"/>
              <a:t> * T(-PRP) * R * T(-VRP)</a:t>
            </a:r>
            <a:r>
              <a:rPr lang="zh-TW" altLang="zh-TW" dirty="0" smtClean="0"/>
              <a:t>　　　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T(-VRP) =T(0,0,0) where no oblique </a:t>
            </a:r>
            <a:r>
              <a:rPr lang="en-US" altLang="zh-TW" dirty="0" err="1" smtClean="0"/>
              <a:t>proj</a:t>
            </a:r>
            <a:r>
              <a:rPr lang="en-US" altLang="zh-TW" dirty="0" smtClean="0"/>
              <a:t>.</a:t>
            </a:r>
          </a:p>
          <a:p>
            <a:pPr>
              <a:buFontTx/>
              <a:buNone/>
            </a:pPr>
            <a:r>
              <a:rPr lang="en-US" altLang="zh-TW" dirty="0" smtClean="0"/>
              <a:t>   T(-PRP) = T((0,0,d))</a:t>
            </a:r>
          </a:p>
          <a:p>
            <a:endParaRPr lang="zh-TW" altLang="zh-TW" dirty="0" smtClean="0"/>
          </a:p>
          <a:p>
            <a:r>
              <a:rPr lang="en-US" altLang="zh-TW" dirty="0" err="1" smtClean="0"/>
              <a:t>SH</a:t>
            </a:r>
            <a:r>
              <a:rPr lang="en-US" altLang="zh-TW" baseline="-25000" dirty="0" err="1" smtClean="0"/>
              <a:t>per</a:t>
            </a:r>
            <a:r>
              <a:rPr lang="en-US" altLang="zh-TW" dirty="0" smtClean="0"/>
              <a:t>=1, R=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y</a:t>
            </a:r>
            <a:r>
              <a:rPr lang="en-US" altLang="zh-TW" dirty="0" smtClean="0"/>
              <a:t>(180</a:t>
            </a:r>
            <a:r>
              <a:rPr lang="en-US" altLang="zh-TW" baseline="30000" dirty="0" smtClean="0"/>
              <a:t>o</a:t>
            </a:r>
            <a:r>
              <a:rPr lang="en-US" altLang="zh-TW" dirty="0" smtClean="0"/>
              <a:t>)=    [ -1  0  0  0 ]</a:t>
            </a:r>
          </a:p>
          <a:p>
            <a:pPr>
              <a:buFontTx/>
              <a:buNone/>
            </a:pPr>
            <a:r>
              <a:rPr lang="en-US" altLang="zh-TW" dirty="0" smtClean="0"/>
              <a:t>                 			     [  0  1  0  0 ]</a:t>
            </a:r>
          </a:p>
          <a:p>
            <a:pPr>
              <a:buFontTx/>
              <a:buNone/>
            </a:pPr>
            <a:r>
              <a:rPr lang="en-US" altLang="zh-TW" dirty="0" smtClean="0"/>
              <a:t>                 			     [  0  0 -1  0 ]</a:t>
            </a:r>
          </a:p>
          <a:p>
            <a:pPr>
              <a:buFontTx/>
              <a:buNone/>
            </a:pPr>
            <a:r>
              <a:rPr lang="en-US" altLang="zh-TW" dirty="0" smtClean="0"/>
              <a:t>                 			     [  0  0  0  1 ]</a:t>
            </a:r>
            <a:endParaRPr lang="zh-TW" altLang="en-US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619250" y="549275"/>
          <a:ext cx="54816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3" imgW="2755800" imgH="241200" progId="Equation.3">
                  <p:embed/>
                </p:oleObj>
              </mc:Choice>
              <mc:Fallback>
                <p:oleObj name="Equation" r:id="rId3" imgW="2755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9275"/>
                        <a:ext cx="54816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per</a:t>
            </a:r>
            <a:r>
              <a:rPr lang="en-US" altLang="zh-TW" dirty="0" smtClean="0"/>
              <a:t>(scaling)= </a:t>
            </a:r>
            <a:br>
              <a:rPr lang="en-US" altLang="zh-TW" dirty="0" smtClean="0"/>
            </a:br>
            <a:r>
              <a:rPr lang="en-US" altLang="zh-TW" dirty="0" smtClean="0"/>
              <a:t>  </a:t>
            </a:r>
            <a:endParaRPr lang="zh-TW" altLang="zh-TW" dirty="0" smtClean="0"/>
          </a:p>
          <a:p>
            <a:pPr>
              <a:buNone/>
            </a:pPr>
            <a:r>
              <a:rPr lang="en-US" altLang="zh-TW" sz="2000" dirty="0" smtClean="0"/>
              <a:t>	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r>
              <a:rPr lang="en-US" altLang="zh-TW" sz="2400" dirty="0" smtClean="0"/>
              <a:t>Assuming back clipping plane = (</a:t>
            </a:r>
            <a:r>
              <a:rPr lang="en-US" altLang="zh-TW" sz="2400" dirty="0" err="1" smtClean="0"/>
              <a:t>U</a:t>
            </a:r>
            <a:r>
              <a:rPr lang="en-US" altLang="zh-TW" sz="2400" baseline="-25000" dirty="0" err="1" smtClean="0"/>
              <a:t>max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max</a:t>
            </a:r>
            <a:r>
              <a:rPr lang="en-US" altLang="zh-TW" sz="2400" dirty="0" smtClean="0"/>
              <a:t>,  B )</a:t>
            </a:r>
          </a:p>
          <a:p>
            <a:r>
              <a:rPr lang="en-US" altLang="zh-TW" sz="2400" dirty="0" smtClean="0"/>
              <a:t>Front clipping plane = (</a:t>
            </a:r>
            <a:r>
              <a:rPr lang="en-US" altLang="zh-TW" sz="2400" dirty="0" err="1" smtClean="0"/>
              <a:t>U</a:t>
            </a:r>
            <a:r>
              <a:rPr lang="en-US" altLang="zh-TW" sz="2400" baseline="-25000" dirty="0" err="1" smtClean="0"/>
              <a:t>min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min</a:t>
            </a:r>
            <a:r>
              <a:rPr lang="en-US" altLang="zh-TW" sz="2400" dirty="0" smtClean="0"/>
              <a:t>,  </a:t>
            </a:r>
            <a:r>
              <a:rPr lang="en-US" altLang="zh-TW" sz="2400" dirty="0" err="1" smtClean="0"/>
              <a:t>Z</a:t>
            </a:r>
            <a:r>
              <a:rPr lang="en-US" altLang="zh-TW" sz="2400" baseline="-25000" dirty="0" err="1" smtClean="0"/>
              <a:t>min</a:t>
            </a:r>
            <a:r>
              <a:rPr lang="en-US" altLang="zh-TW" sz="2400" dirty="0" smtClean="0"/>
              <a:t> = F)</a:t>
            </a:r>
          </a:p>
          <a:p>
            <a:r>
              <a:rPr lang="en-US" altLang="zh-TW" sz="2400" dirty="0" smtClean="0"/>
              <a:t>For example, let </a:t>
            </a:r>
            <a:r>
              <a:rPr lang="en-US" altLang="zh-TW" sz="2400" dirty="0" err="1" smtClean="0"/>
              <a:t>U</a:t>
            </a:r>
            <a:r>
              <a:rPr lang="en-US" altLang="zh-TW" sz="2400" baseline="-25000" dirty="0" err="1" smtClean="0"/>
              <a:t>max</a:t>
            </a:r>
            <a:r>
              <a:rPr lang="en-US" altLang="zh-TW" sz="2400" dirty="0" smtClean="0"/>
              <a:t> = 5 =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max</a:t>
            </a:r>
            <a:r>
              <a:rPr lang="en-US" altLang="zh-TW" sz="2400" dirty="0" smtClean="0"/>
              <a:t>,  B=10,  F=-d+2 </a:t>
            </a:r>
            <a:br>
              <a:rPr lang="en-US" altLang="zh-TW" sz="2400" dirty="0" smtClean="0"/>
            </a:br>
            <a:r>
              <a:rPr lang="zh-TW" altLang="zh-TW" sz="2400" dirty="0" smtClean="0"/>
              <a:t>　　　　　　</a:t>
            </a: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U</a:t>
            </a:r>
            <a:r>
              <a:rPr lang="en-US" altLang="zh-TW" sz="2400" baseline="-25000" dirty="0" err="1" smtClean="0"/>
              <a:t>min</a:t>
            </a:r>
            <a:r>
              <a:rPr lang="en-US" altLang="zh-TW" sz="2400" dirty="0" smtClean="0"/>
              <a:t> = -5 =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min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vrp</a:t>
            </a:r>
            <a:r>
              <a:rPr lang="en-US" altLang="zh-TW" sz="2400" baseline="-25000" dirty="0" err="1" smtClean="0"/>
              <a:t>z</a:t>
            </a:r>
            <a:r>
              <a:rPr lang="en-US" altLang="zh-TW" sz="2400" dirty="0" smtClean="0"/>
              <a:t>‘ = d,  where d=8 </a:t>
            </a:r>
            <a:br>
              <a:rPr lang="en-US" altLang="zh-TW" sz="2400" dirty="0" smtClean="0"/>
            </a:br>
            <a:endParaRPr lang="zh-TW" altLang="en-US" sz="2400" dirty="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979613" y="549275"/>
          <a:ext cx="54816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5" name="Equation" r:id="rId3" imgW="2755800" imgH="241200" progId="Equation.3">
                  <p:embed/>
                </p:oleObj>
              </mc:Choice>
              <mc:Fallback>
                <p:oleObj name="Equation" r:id="rId3" imgW="2755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9275"/>
                        <a:ext cx="54816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方程式" r:id="rId5" imgW="914400" imgH="215640" progId="Equation.3">
                  <p:embed/>
                </p:oleObj>
              </mc:Choice>
              <mc:Fallback>
                <p:oleObj name="方程式" r:id="rId5" imgW="9144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1084263" y="2466975"/>
          <a:ext cx="72977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7" name="方程式" r:id="rId7" imgW="3657600" imgH="482400" progId="Equation.3">
                  <p:embed/>
                </p:oleObj>
              </mc:Choice>
              <mc:Fallback>
                <p:oleObj name="方程式" r:id="rId7" imgW="36576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466975"/>
                        <a:ext cx="7297737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490066"/>
          </a:xfrm>
        </p:spPr>
        <p:txBody>
          <a:bodyPr/>
          <a:lstStyle/>
          <a:p>
            <a:r>
              <a:rPr lang="en-US" altLang="zh-TW" sz="2800" dirty="0" smtClean="0"/>
              <a:t>Detailed derivation</a:t>
            </a:r>
            <a:r>
              <a:rPr lang="en-US" altLang="zh-TW" sz="2400" dirty="0" smtClean="0"/>
              <a:t>:</a:t>
            </a:r>
            <a:r>
              <a:rPr lang="en-US" altLang="zh-TW" dirty="0" smtClean="0"/>
              <a:t> </a:t>
            </a:r>
            <a:r>
              <a:rPr lang="en-US" altLang="zh-TW" sz="2800" dirty="0" smtClean="0"/>
              <a:t>step by step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64704"/>
            <a:ext cx="4608512" cy="6139054"/>
          </a:xfrm>
        </p:spPr>
      </p:pic>
    </p:spTree>
    <p:extLst>
      <p:ext uri="{BB962C8B-B14F-4D97-AF65-F5344CB8AC3E}">
        <p14:creationId xmlns:p14="http://schemas.microsoft.com/office/powerpoint/2010/main" val="3142766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Vanishing Points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800" dirty="0" smtClean="0"/>
              <a:t>Parallel lines (not parallel to the projection plan) on the object converge at a single point in the projection (the </a:t>
            </a:r>
            <a:r>
              <a:rPr lang="en-US" altLang="ja-JP" sz="2800" i="1" dirty="0" smtClean="0"/>
              <a:t>vanishing point</a:t>
            </a:r>
            <a:r>
              <a:rPr lang="en-US" altLang="ja-JP" sz="2800" dirty="0" smtClean="0"/>
              <a:t>) </a:t>
            </a:r>
          </a:p>
          <a:p>
            <a:pPr eaLnBrk="1" hangingPunct="1"/>
            <a:r>
              <a:rPr lang="en-US" altLang="ja-JP" sz="2800" dirty="0" smtClean="0"/>
              <a:t>Drawing simple perspectives by hand uses these vanishing point(s)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819400" y="3657600"/>
            <a:ext cx="3048000" cy="2286000"/>
            <a:chOff x="1488" y="1536"/>
            <a:chExt cx="1920" cy="1440"/>
          </a:xfrm>
        </p:grpSpPr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1488" y="2400"/>
              <a:ext cx="1104" cy="57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TW" altLang="en-US"/>
            </a:p>
          </p:txBody>
        </p:sp>
        <p:sp>
          <p:nvSpPr>
            <p:cNvPr id="13320" name="Line 6"/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1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13321" name="Line 7"/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8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88" y="1536"/>
              <a:ext cx="192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zh-TW" altLang="en-US"/>
            </a:p>
          </p:txBody>
        </p:sp>
      </p:grpSp>
      <p:sp>
        <p:nvSpPr>
          <p:cNvPr id="13317" name="Line 9"/>
          <p:cNvSpPr>
            <a:spLocks noChangeShapeType="1"/>
          </p:cNvSpPr>
          <p:nvPr/>
        </p:nvSpPr>
        <p:spPr bwMode="auto">
          <a:xfrm flipH="1" flipV="1">
            <a:off x="5943600" y="3733800"/>
            <a:ext cx="914400" cy="914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6019800" y="4572000"/>
            <a:ext cx="22209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kumimoji="0" lang="en-US" altLang="ja-JP" sz="2400">
                <a:ea typeface="ＭＳ Ｐゴシック" charset="-128"/>
              </a:rPr>
              <a:t>vanishing point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/>
              <a:t>Perspective Projection</a:t>
            </a:r>
            <a:br>
              <a:rPr lang="en-US" altLang="ja-JP" sz="4000" dirty="0" smtClean="0"/>
            </a:br>
            <a:r>
              <a:rPr lang="en-US" altLang="ja-JP" sz="4000" dirty="0" smtClean="0"/>
              <a:t>(Pinhole Camera, </a:t>
            </a:r>
            <a:r>
              <a:rPr lang="en-US" altLang="ja-JP" sz="4000" smtClean="0"/>
              <a:t>eye at origin </a:t>
            </a:r>
            <a:r>
              <a:rPr lang="en-US" altLang="ja-JP" sz="4000" dirty="0" smtClean="0"/>
              <a:t>)</a:t>
            </a:r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622300" y="1700213"/>
            <a:ext cx="4094163" cy="4105275"/>
            <a:chOff x="1701" y="1071"/>
            <a:chExt cx="2579" cy="2586"/>
          </a:xfrm>
        </p:grpSpPr>
        <p:sp>
          <p:nvSpPr>
            <p:cNvPr id="1029" name="Freeform 4"/>
            <p:cNvSpPr>
              <a:spLocks/>
            </p:cNvSpPr>
            <p:nvPr/>
          </p:nvSpPr>
          <p:spPr bwMode="auto">
            <a:xfrm>
              <a:off x="1846" y="2940"/>
              <a:ext cx="1771" cy="521"/>
            </a:xfrm>
            <a:custGeom>
              <a:avLst/>
              <a:gdLst>
                <a:gd name="T0" fmla="*/ 1771 w 1771"/>
                <a:gd name="T1" fmla="*/ 0 h 521"/>
                <a:gd name="T2" fmla="*/ 0 w 1771"/>
                <a:gd name="T3" fmla="*/ 0 h 521"/>
                <a:gd name="T4" fmla="*/ 0 w 1771"/>
                <a:gd name="T5" fmla="*/ 521 h 521"/>
                <a:gd name="T6" fmla="*/ 0 60000 65536"/>
                <a:gd name="T7" fmla="*/ 0 60000 65536"/>
                <a:gd name="T8" fmla="*/ 0 60000 65536"/>
                <a:gd name="T9" fmla="*/ 0 w 1771"/>
                <a:gd name="T10" fmla="*/ 0 h 521"/>
                <a:gd name="T11" fmla="*/ 1771 w 1771"/>
                <a:gd name="T12" fmla="*/ 521 h 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" h="521">
                  <a:moveTo>
                    <a:pt x="1771" y="0"/>
                  </a:move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" name="Freeform 5"/>
            <p:cNvSpPr>
              <a:spLocks/>
            </p:cNvSpPr>
            <p:nvPr/>
          </p:nvSpPr>
          <p:spPr bwMode="auto">
            <a:xfrm>
              <a:off x="1846" y="2940"/>
              <a:ext cx="1771" cy="504"/>
            </a:xfrm>
            <a:custGeom>
              <a:avLst/>
              <a:gdLst>
                <a:gd name="T0" fmla="*/ 1771 w 1771"/>
                <a:gd name="T1" fmla="*/ 0 h 504"/>
                <a:gd name="T2" fmla="*/ 0 w 1771"/>
                <a:gd name="T3" fmla="*/ 0 h 504"/>
                <a:gd name="T4" fmla="*/ 0 w 1771"/>
                <a:gd name="T5" fmla="*/ 504 h 504"/>
                <a:gd name="T6" fmla="*/ 0 60000 65536"/>
                <a:gd name="T7" fmla="*/ 0 60000 65536"/>
                <a:gd name="T8" fmla="*/ 0 60000 65536"/>
                <a:gd name="T9" fmla="*/ 0 w 1771"/>
                <a:gd name="T10" fmla="*/ 0 h 504"/>
                <a:gd name="T11" fmla="*/ 1771 w 1771"/>
                <a:gd name="T12" fmla="*/ 504 h 5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" h="504">
                  <a:moveTo>
                    <a:pt x="1771" y="0"/>
                  </a:moveTo>
                  <a:lnTo>
                    <a:pt x="0" y="0"/>
                  </a:lnTo>
                  <a:lnTo>
                    <a:pt x="0" y="50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" name="Freeform 6"/>
            <p:cNvSpPr>
              <a:spLocks/>
            </p:cNvSpPr>
            <p:nvPr/>
          </p:nvSpPr>
          <p:spPr bwMode="auto">
            <a:xfrm>
              <a:off x="1812" y="2905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4 w 69"/>
                <a:gd name="T3" fmla="*/ 22 h 69"/>
                <a:gd name="T4" fmla="*/ 8 w 69"/>
                <a:gd name="T5" fmla="*/ 13 h 69"/>
                <a:gd name="T6" fmla="*/ 21 w 69"/>
                <a:gd name="T7" fmla="*/ 4 h 69"/>
                <a:gd name="T8" fmla="*/ 34 w 69"/>
                <a:gd name="T9" fmla="*/ 0 h 69"/>
                <a:gd name="T10" fmla="*/ 47 w 69"/>
                <a:gd name="T11" fmla="*/ 4 h 69"/>
                <a:gd name="T12" fmla="*/ 60 w 69"/>
                <a:gd name="T13" fmla="*/ 13 h 69"/>
                <a:gd name="T14" fmla="*/ 64 w 69"/>
                <a:gd name="T15" fmla="*/ 22 h 69"/>
                <a:gd name="T16" fmla="*/ 69 w 69"/>
                <a:gd name="T17" fmla="*/ 35 h 69"/>
                <a:gd name="T18" fmla="*/ 64 w 69"/>
                <a:gd name="T19" fmla="*/ 47 h 69"/>
                <a:gd name="T20" fmla="*/ 60 w 69"/>
                <a:gd name="T21" fmla="*/ 60 h 69"/>
                <a:gd name="T22" fmla="*/ 47 w 69"/>
                <a:gd name="T23" fmla="*/ 69 h 69"/>
                <a:gd name="T24" fmla="*/ 34 w 69"/>
                <a:gd name="T25" fmla="*/ 69 h 69"/>
                <a:gd name="T26" fmla="*/ 21 w 69"/>
                <a:gd name="T27" fmla="*/ 69 h 69"/>
                <a:gd name="T28" fmla="*/ 8 w 69"/>
                <a:gd name="T29" fmla="*/ 60 h 69"/>
                <a:gd name="T30" fmla="*/ 4 w 69"/>
                <a:gd name="T31" fmla="*/ 47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4" y="22"/>
                  </a:lnTo>
                  <a:lnTo>
                    <a:pt x="8" y="13"/>
                  </a:lnTo>
                  <a:lnTo>
                    <a:pt x="21" y="4"/>
                  </a:lnTo>
                  <a:lnTo>
                    <a:pt x="34" y="0"/>
                  </a:lnTo>
                  <a:lnTo>
                    <a:pt x="47" y="4"/>
                  </a:lnTo>
                  <a:lnTo>
                    <a:pt x="60" y="13"/>
                  </a:lnTo>
                  <a:lnTo>
                    <a:pt x="64" y="22"/>
                  </a:lnTo>
                  <a:lnTo>
                    <a:pt x="69" y="35"/>
                  </a:lnTo>
                  <a:lnTo>
                    <a:pt x="64" y="47"/>
                  </a:lnTo>
                  <a:lnTo>
                    <a:pt x="60" y="60"/>
                  </a:lnTo>
                  <a:lnTo>
                    <a:pt x="47" y="69"/>
                  </a:lnTo>
                  <a:lnTo>
                    <a:pt x="34" y="69"/>
                  </a:lnTo>
                  <a:lnTo>
                    <a:pt x="21" y="69"/>
                  </a:lnTo>
                  <a:lnTo>
                    <a:pt x="8" y="60"/>
                  </a:lnTo>
                  <a:lnTo>
                    <a:pt x="4" y="4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2" name="Freeform 7"/>
            <p:cNvSpPr>
              <a:spLocks/>
            </p:cNvSpPr>
            <p:nvPr/>
          </p:nvSpPr>
          <p:spPr bwMode="auto">
            <a:xfrm>
              <a:off x="1812" y="2905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4 w 69"/>
                <a:gd name="T3" fmla="*/ 22 h 69"/>
                <a:gd name="T4" fmla="*/ 8 w 69"/>
                <a:gd name="T5" fmla="*/ 13 h 69"/>
                <a:gd name="T6" fmla="*/ 21 w 69"/>
                <a:gd name="T7" fmla="*/ 4 h 69"/>
                <a:gd name="T8" fmla="*/ 34 w 69"/>
                <a:gd name="T9" fmla="*/ 0 h 69"/>
                <a:gd name="T10" fmla="*/ 47 w 69"/>
                <a:gd name="T11" fmla="*/ 4 h 69"/>
                <a:gd name="T12" fmla="*/ 60 w 69"/>
                <a:gd name="T13" fmla="*/ 13 h 69"/>
                <a:gd name="T14" fmla="*/ 64 w 69"/>
                <a:gd name="T15" fmla="*/ 22 h 69"/>
                <a:gd name="T16" fmla="*/ 69 w 69"/>
                <a:gd name="T17" fmla="*/ 35 h 69"/>
                <a:gd name="T18" fmla="*/ 64 w 69"/>
                <a:gd name="T19" fmla="*/ 47 h 69"/>
                <a:gd name="T20" fmla="*/ 60 w 69"/>
                <a:gd name="T21" fmla="*/ 60 h 69"/>
                <a:gd name="T22" fmla="*/ 47 w 69"/>
                <a:gd name="T23" fmla="*/ 69 h 69"/>
                <a:gd name="T24" fmla="*/ 34 w 69"/>
                <a:gd name="T25" fmla="*/ 69 h 69"/>
                <a:gd name="T26" fmla="*/ 21 w 69"/>
                <a:gd name="T27" fmla="*/ 69 h 69"/>
                <a:gd name="T28" fmla="*/ 8 w 69"/>
                <a:gd name="T29" fmla="*/ 60 h 69"/>
                <a:gd name="T30" fmla="*/ 4 w 69"/>
                <a:gd name="T31" fmla="*/ 47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4" y="22"/>
                  </a:lnTo>
                  <a:lnTo>
                    <a:pt x="8" y="13"/>
                  </a:lnTo>
                  <a:lnTo>
                    <a:pt x="21" y="4"/>
                  </a:lnTo>
                  <a:lnTo>
                    <a:pt x="34" y="0"/>
                  </a:lnTo>
                  <a:lnTo>
                    <a:pt x="47" y="4"/>
                  </a:lnTo>
                  <a:lnTo>
                    <a:pt x="60" y="13"/>
                  </a:lnTo>
                  <a:lnTo>
                    <a:pt x="64" y="22"/>
                  </a:lnTo>
                  <a:lnTo>
                    <a:pt x="69" y="35"/>
                  </a:lnTo>
                  <a:lnTo>
                    <a:pt x="64" y="47"/>
                  </a:lnTo>
                  <a:lnTo>
                    <a:pt x="60" y="60"/>
                  </a:lnTo>
                  <a:lnTo>
                    <a:pt x="47" y="69"/>
                  </a:lnTo>
                  <a:lnTo>
                    <a:pt x="34" y="69"/>
                  </a:lnTo>
                  <a:lnTo>
                    <a:pt x="21" y="69"/>
                  </a:lnTo>
                  <a:lnTo>
                    <a:pt x="8" y="60"/>
                  </a:lnTo>
                  <a:lnTo>
                    <a:pt x="4" y="47"/>
                  </a:lnTo>
                  <a:lnTo>
                    <a:pt x="0" y="3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8"/>
            <p:cNvSpPr>
              <a:spLocks/>
            </p:cNvSpPr>
            <p:nvPr/>
          </p:nvSpPr>
          <p:spPr bwMode="auto">
            <a:xfrm>
              <a:off x="2643" y="3103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5 w 69"/>
                <a:gd name="T3" fmla="*/ 22 h 69"/>
                <a:gd name="T4" fmla="*/ 9 w 69"/>
                <a:gd name="T5" fmla="*/ 9 h 69"/>
                <a:gd name="T6" fmla="*/ 22 w 69"/>
                <a:gd name="T7" fmla="*/ 0 h 69"/>
                <a:gd name="T8" fmla="*/ 35 w 69"/>
                <a:gd name="T9" fmla="*/ 0 h 69"/>
                <a:gd name="T10" fmla="*/ 48 w 69"/>
                <a:gd name="T11" fmla="*/ 0 h 69"/>
                <a:gd name="T12" fmla="*/ 61 w 69"/>
                <a:gd name="T13" fmla="*/ 9 h 69"/>
                <a:gd name="T14" fmla="*/ 65 w 69"/>
                <a:gd name="T15" fmla="*/ 22 h 69"/>
                <a:gd name="T16" fmla="*/ 69 w 69"/>
                <a:gd name="T17" fmla="*/ 35 h 69"/>
                <a:gd name="T18" fmla="*/ 65 w 69"/>
                <a:gd name="T19" fmla="*/ 48 h 69"/>
                <a:gd name="T20" fmla="*/ 61 w 69"/>
                <a:gd name="T21" fmla="*/ 56 h 69"/>
                <a:gd name="T22" fmla="*/ 48 w 69"/>
                <a:gd name="T23" fmla="*/ 65 h 69"/>
                <a:gd name="T24" fmla="*/ 35 w 69"/>
                <a:gd name="T25" fmla="*/ 69 h 69"/>
                <a:gd name="T26" fmla="*/ 22 w 69"/>
                <a:gd name="T27" fmla="*/ 65 h 69"/>
                <a:gd name="T28" fmla="*/ 9 w 69"/>
                <a:gd name="T29" fmla="*/ 56 h 69"/>
                <a:gd name="T30" fmla="*/ 5 w 69"/>
                <a:gd name="T31" fmla="*/ 48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5" y="22"/>
                  </a:lnTo>
                  <a:lnTo>
                    <a:pt x="9" y="9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8" y="0"/>
                  </a:lnTo>
                  <a:lnTo>
                    <a:pt x="61" y="9"/>
                  </a:lnTo>
                  <a:lnTo>
                    <a:pt x="65" y="22"/>
                  </a:lnTo>
                  <a:lnTo>
                    <a:pt x="69" y="35"/>
                  </a:lnTo>
                  <a:lnTo>
                    <a:pt x="65" y="48"/>
                  </a:lnTo>
                  <a:lnTo>
                    <a:pt x="61" y="56"/>
                  </a:lnTo>
                  <a:lnTo>
                    <a:pt x="48" y="65"/>
                  </a:lnTo>
                  <a:lnTo>
                    <a:pt x="35" y="69"/>
                  </a:lnTo>
                  <a:lnTo>
                    <a:pt x="22" y="65"/>
                  </a:lnTo>
                  <a:lnTo>
                    <a:pt x="9" y="56"/>
                  </a:lnTo>
                  <a:lnTo>
                    <a:pt x="5" y="48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9"/>
            <p:cNvSpPr>
              <a:spLocks/>
            </p:cNvSpPr>
            <p:nvPr/>
          </p:nvSpPr>
          <p:spPr bwMode="auto">
            <a:xfrm>
              <a:off x="2643" y="3103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5 w 69"/>
                <a:gd name="T3" fmla="*/ 22 h 69"/>
                <a:gd name="T4" fmla="*/ 9 w 69"/>
                <a:gd name="T5" fmla="*/ 9 h 69"/>
                <a:gd name="T6" fmla="*/ 22 w 69"/>
                <a:gd name="T7" fmla="*/ 0 h 69"/>
                <a:gd name="T8" fmla="*/ 35 w 69"/>
                <a:gd name="T9" fmla="*/ 0 h 69"/>
                <a:gd name="T10" fmla="*/ 48 w 69"/>
                <a:gd name="T11" fmla="*/ 0 h 69"/>
                <a:gd name="T12" fmla="*/ 61 w 69"/>
                <a:gd name="T13" fmla="*/ 9 h 69"/>
                <a:gd name="T14" fmla="*/ 65 w 69"/>
                <a:gd name="T15" fmla="*/ 22 h 69"/>
                <a:gd name="T16" fmla="*/ 69 w 69"/>
                <a:gd name="T17" fmla="*/ 35 h 69"/>
                <a:gd name="T18" fmla="*/ 65 w 69"/>
                <a:gd name="T19" fmla="*/ 48 h 69"/>
                <a:gd name="T20" fmla="*/ 61 w 69"/>
                <a:gd name="T21" fmla="*/ 56 h 69"/>
                <a:gd name="T22" fmla="*/ 48 w 69"/>
                <a:gd name="T23" fmla="*/ 65 h 69"/>
                <a:gd name="T24" fmla="*/ 35 w 69"/>
                <a:gd name="T25" fmla="*/ 69 h 69"/>
                <a:gd name="T26" fmla="*/ 22 w 69"/>
                <a:gd name="T27" fmla="*/ 65 h 69"/>
                <a:gd name="T28" fmla="*/ 9 w 69"/>
                <a:gd name="T29" fmla="*/ 56 h 69"/>
                <a:gd name="T30" fmla="*/ 5 w 69"/>
                <a:gd name="T31" fmla="*/ 48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5" y="22"/>
                  </a:lnTo>
                  <a:lnTo>
                    <a:pt x="9" y="9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8" y="0"/>
                  </a:lnTo>
                  <a:lnTo>
                    <a:pt x="61" y="9"/>
                  </a:lnTo>
                  <a:lnTo>
                    <a:pt x="65" y="22"/>
                  </a:lnTo>
                  <a:lnTo>
                    <a:pt x="69" y="35"/>
                  </a:lnTo>
                  <a:lnTo>
                    <a:pt x="65" y="48"/>
                  </a:lnTo>
                  <a:lnTo>
                    <a:pt x="61" y="56"/>
                  </a:lnTo>
                  <a:lnTo>
                    <a:pt x="48" y="65"/>
                  </a:lnTo>
                  <a:lnTo>
                    <a:pt x="35" y="69"/>
                  </a:lnTo>
                  <a:lnTo>
                    <a:pt x="22" y="65"/>
                  </a:lnTo>
                  <a:lnTo>
                    <a:pt x="9" y="56"/>
                  </a:lnTo>
                  <a:lnTo>
                    <a:pt x="5" y="48"/>
                  </a:lnTo>
                  <a:lnTo>
                    <a:pt x="0" y="3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0"/>
            <p:cNvSpPr>
              <a:spLocks/>
            </p:cNvSpPr>
            <p:nvPr/>
          </p:nvSpPr>
          <p:spPr bwMode="auto">
            <a:xfrm>
              <a:off x="3393" y="3280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5 w 69"/>
                <a:gd name="T3" fmla="*/ 22 h 69"/>
                <a:gd name="T4" fmla="*/ 13 w 69"/>
                <a:gd name="T5" fmla="*/ 9 h 69"/>
                <a:gd name="T6" fmla="*/ 22 w 69"/>
                <a:gd name="T7" fmla="*/ 0 h 69"/>
                <a:gd name="T8" fmla="*/ 35 w 69"/>
                <a:gd name="T9" fmla="*/ 0 h 69"/>
                <a:gd name="T10" fmla="*/ 52 w 69"/>
                <a:gd name="T11" fmla="*/ 0 h 69"/>
                <a:gd name="T12" fmla="*/ 61 w 69"/>
                <a:gd name="T13" fmla="*/ 9 h 69"/>
                <a:gd name="T14" fmla="*/ 69 w 69"/>
                <a:gd name="T15" fmla="*/ 22 h 69"/>
                <a:gd name="T16" fmla="*/ 69 w 69"/>
                <a:gd name="T17" fmla="*/ 35 h 69"/>
                <a:gd name="T18" fmla="*/ 69 w 69"/>
                <a:gd name="T19" fmla="*/ 47 h 69"/>
                <a:gd name="T20" fmla="*/ 61 w 69"/>
                <a:gd name="T21" fmla="*/ 56 h 69"/>
                <a:gd name="T22" fmla="*/ 52 w 69"/>
                <a:gd name="T23" fmla="*/ 65 h 69"/>
                <a:gd name="T24" fmla="*/ 35 w 69"/>
                <a:gd name="T25" fmla="*/ 69 h 69"/>
                <a:gd name="T26" fmla="*/ 22 w 69"/>
                <a:gd name="T27" fmla="*/ 65 h 69"/>
                <a:gd name="T28" fmla="*/ 13 w 69"/>
                <a:gd name="T29" fmla="*/ 56 h 69"/>
                <a:gd name="T30" fmla="*/ 5 w 69"/>
                <a:gd name="T31" fmla="*/ 47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5" y="22"/>
                  </a:lnTo>
                  <a:lnTo>
                    <a:pt x="13" y="9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61" y="9"/>
                  </a:lnTo>
                  <a:lnTo>
                    <a:pt x="69" y="22"/>
                  </a:lnTo>
                  <a:lnTo>
                    <a:pt x="69" y="35"/>
                  </a:lnTo>
                  <a:lnTo>
                    <a:pt x="69" y="47"/>
                  </a:lnTo>
                  <a:lnTo>
                    <a:pt x="61" y="56"/>
                  </a:lnTo>
                  <a:lnTo>
                    <a:pt x="52" y="65"/>
                  </a:lnTo>
                  <a:lnTo>
                    <a:pt x="35" y="69"/>
                  </a:lnTo>
                  <a:lnTo>
                    <a:pt x="22" y="65"/>
                  </a:lnTo>
                  <a:lnTo>
                    <a:pt x="13" y="56"/>
                  </a:lnTo>
                  <a:lnTo>
                    <a:pt x="5" y="4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1"/>
            <p:cNvSpPr>
              <a:spLocks/>
            </p:cNvSpPr>
            <p:nvPr/>
          </p:nvSpPr>
          <p:spPr bwMode="auto">
            <a:xfrm>
              <a:off x="3393" y="3280"/>
              <a:ext cx="69" cy="69"/>
            </a:xfrm>
            <a:custGeom>
              <a:avLst/>
              <a:gdLst>
                <a:gd name="T0" fmla="*/ 0 w 69"/>
                <a:gd name="T1" fmla="*/ 35 h 69"/>
                <a:gd name="T2" fmla="*/ 5 w 69"/>
                <a:gd name="T3" fmla="*/ 22 h 69"/>
                <a:gd name="T4" fmla="*/ 13 w 69"/>
                <a:gd name="T5" fmla="*/ 9 h 69"/>
                <a:gd name="T6" fmla="*/ 22 w 69"/>
                <a:gd name="T7" fmla="*/ 0 h 69"/>
                <a:gd name="T8" fmla="*/ 35 w 69"/>
                <a:gd name="T9" fmla="*/ 0 h 69"/>
                <a:gd name="T10" fmla="*/ 52 w 69"/>
                <a:gd name="T11" fmla="*/ 0 h 69"/>
                <a:gd name="T12" fmla="*/ 61 w 69"/>
                <a:gd name="T13" fmla="*/ 9 h 69"/>
                <a:gd name="T14" fmla="*/ 69 w 69"/>
                <a:gd name="T15" fmla="*/ 22 h 69"/>
                <a:gd name="T16" fmla="*/ 69 w 69"/>
                <a:gd name="T17" fmla="*/ 35 h 69"/>
                <a:gd name="T18" fmla="*/ 69 w 69"/>
                <a:gd name="T19" fmla="*/ 47 h 69"/>
                <a:gd name="T20" fmla="*/ 61 w 69"/>
                <a:gd name="T21" fmla="*/ 56 h 69"/>
                <a:gd name="T22" fmla="*/ 52 w 69"/>
                <a:gd name="T23" fmla="*/ 65 h 69"/>
                <a:gd name="T24" fmla="*/ 35 w 69"/>
                <a:gd name="T25" fmla="*/ 69 h 69"/>
                <a:gd name="T26" fmla="*/ 22 w 69"/>
                <a:gd name="T27" fmla="*/ 65 h 69"/>
                <a:gd name="T28" fmla="*/ 13 w 69"/>
                <a:gd name="T29" fmla="*/ 56 h 69"/>
                <a:gd name="T30" fmla="*/ 5 w 69"/>
                <a:gd name="T31" fmla="*/ 47 h 69"/>
                <a:gd name="T32" fmla="*/ 0 w 69"/>
                <a:gd name="T33" fmla="*/ 3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5"/>
                  </a:moveTo>
                  <a:lnTo>
                    <a:pt x="5" y="22"/>
                  </a:lnTo>
                  <a:lnTo>
                    <a:pt x="13" y="9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61" y="9"/>
                  </a:lnTo>
                  <a:lnTo>
                    <a:pt x="69" y="22"/>
                  </a:lnTo>
                  <a:lnTo>
                    <a:pt x="69" y="35"/>
                  </a:lnTo>
                  <a:lnTo>
                    <a:pt x="69" y="47"/>
                  </a:lnTo>
                  <a:lnTo>
                    <a:pt x="61" y="56"/>
                  </a:lnTo>
                  <a:lnTo>
                    <a:pt x="52" y="65"/>
                  </a:lnTo>
                  <a:lnTo>
                    <a:pt x="35" y="69"/>
                  </a:lnTo>
                  <a:lnTo>
                    <a:pt x="22" y="65"/>
                  </a:lnTo>
                  <a:lnTo>
                    <a:pt x="13" y="56"/>
                  </a:lnTo>
                  <a:lnTo>
                    <a:pt x="5" y="47"/>
                  </a:lnTo>
                  <a:lnTo>
                    <a:pt x="0" y="3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Line 12"/>
            <p:cNvSpPr>
              <a:spLocks noChangeShapeType="1"/>
            </p:cNvSpPr>
            <p:nvPr/>
          </p:nvSpPr>
          <p:spPr bwMode="auto">
            <a:xfrm>
              <a:off x="1846" y="2940"/>
              <a:ext cx="1586" cy="3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Line 13"/>
            <p:cNvSpPr>
              <a:spLocks noChangeShapeType="1"/>
            </p:cNvSpPr>
            <p:nvPr/>
          </p:nvSpPr>
          <p:spPr bwMode="auto">
            <a:xfrm>
              <a:off x="1837" y="2841"/>
              <a:ext cx="84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Line 14"/>
            <p:cNvSpPr>
              <a:spLocks noChangeShapeType="1"/>
            </p:cNvSpPr>
            <p:nvPr/>
          </p:nvSpPr>
          <p:spPr bwMode="auto">
            <a:xfrm flipV="1">
              <a:off x="2678" y="2815"/>
              <a:ext cx="1" cy="49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Line 15"/>
            <p:cNvSpPr>
              <a:spLocks noChangeShapeType="1"/>
            </p:cNvSpPr>
            <p:nvPr/>
          </p:nvSpPr>
          <p:spPr bwMode="auto">
            <a:xfrm>
              <a:off x="3432" y="2935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Line 16"/>
            <p:cNvSpPr>
              <a:spLocks noChangeShapeType="1"/>
            </p:cNvSpPr>
            <p:nvPr/>
          </p:nvSpPr>
          <p:spPr bwMode="auto">
            <a:xfrm>
              <a:off x="3432" y="3056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Line 17"/>
            <p:cNvSpPr>
              <a:spLocks noChangeShapeType="1"/>
            </p:cNvSpPr>
            <p:nvPr/>
          </p:nvSpPr>
          <p:spPr bwMode="auto">
            <a:xfrm>
              <a:off x="3432" y="3177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432" y="3297"/>
              <a:ext cx="1" cy="1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19"/>
            <p:cNvSpPr>
              <a:spLocks/>
            </p:cNvSpPr>
            <p:nvPr/>
          </p:nvSpPr>
          <p:spPr bwMode="auto">
            <a:xfrm>
              <a:off x="1837" y="1401"/>
              <a:ext cx="1772" cy="538"/>
            </a:xfrm>
            <a:custGeom>
              <a:avLst/>
              <a:gdLst>
                <a:gd name="T0" fmla="*/ 1772 w 1772"/>
                <a:gd name="T1" fmla="*/ 538 h 538"/>
                <a:gd name="T2" fmla="*/ 0 w 1772"/>
                <a:gd name="T3" fmla="*/ 538 h 538"/>
                <a:gd name="T4" fmla="*/ 0 w 1772"/>
                <a:gd name="T5" fmla="*/ 0 h 538"/>
                <a:gd name="T6" fmla="*/ 0 60000 65536"/>
                <a:gd name="T7" fmla="*/ 0 60000 65536"/>
                <a:gd name="T8" fmla="*/ 0 60000 65536"/>
                <a:gd name="T9" fmla="*/ 0 w 1772"/>
                <a:gd name="T10" fmla="*/ 0 h 538"/>
                <a:gd name="T11" fmla="*/ 1772 w 1772"/>
                <a:gd name="T12" fmla="*/ 538 h 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2" h="538">
                  <a:moveTo>
                    <a:pt x="1772" y="538"/>
                  </a:moveTo>
                  <a:lnTo>
                    <a:pt x="0" y="53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20"/>
            <p:cNvSpPr>
              <a:spLocks/>
            </p:cNvSpPr>
            <p:nvPr/>
          </p:nvSpPr>
          <p:spPr bwMode="auto">
            <a:xfrm>
              <a:off x="1837" y="1401"/>
              <a:ext cx="1772" cy="538"/>
            </a:xfrm>
            <a:custGeom>
              <a:avLst/>
              <a:gdLst>
                <a:gd name="T0" fmla="*/ 1772 w 1772"/>
                <a:gd name="T1" fmla="*/ 538 h 538"/>
                <a:gd name="T2" fmla="*/ 0 w 1772"/>
                <a:gd name="T3" fmla="*/ 538 h 538"/>
                <a:gd name="T4" fmla="*/ 0 w 1772"/>
                <a:gd name="T5" fmla="*/ 0 h 538"/>
                <a:gd name="T6" fmla="*/ 0 60000 65536"/>
                <a:gd name="T7" fmla="*/ 0 60000 65536"/>
                <a:gd name="T8" fmla="*/ 0 60000 65536"/>
                <a:gd name="T9" fmla="*/ 0 w 1772"/>
                <a:gd name="T10" fmla="*/ 0 h 538"/>
                <a:gd name="T11" fmla="*/ 1772 w 1772"/>
                <a:gd name="T12" fmla="*/ 538 h 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2" h="538">
                  <a:moveTo>
                    <a:pt x="1772" y="538"/>
                  </a:moveTo>
                  <a:lnTo>
                    <a:pt x="0" y="538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6" name="Freeform 21"/>
            <p:cNvSpPr>
              <a:spLocks/>
            </p:cNvSpPr>
            <p:nvPr/>
          </p:nvSpPr>
          <p:spPr bwMode="auto">
            <a:xfrm>
              <a:off x="1803" y="1905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2 h 69"/>
                <a:gd name="T4" fmla="*/ 9 w 69"/>
                <a:gd name="T5" fmla="*/ 13 h 69"/>
                <a:gd name="T6" fmla="*/ 21 w 69"/>
                <a:gd name="T7" fmla="*/ 4 h 69"/>
                <a:gd name="T8" fmla="*/ 34 w 69"/>
                <a:gd name="T9" fmla="*/ 0 h 69"/>
                <a:gd name="T10" fmla="*/ 47 w 69"/>
                <a:gd name="T11" fmla="*/ 4 h 69"/>
                <a:gd name="T12" fmla="*/ 60 w 69"/>
                <a:gd name="T13" fmla="*/ 13 h 69"/>
                <a:gd name="T14" fmla="*/ 65 w 69"/>
                <a:gd name="T15" fmla="*/ 22 h 69"/>
                <a:gd name="T16" fmla="*/ 69 w 69"/>
                <a:gd name="T17" fmla="*/ 34 h 69"/>
                <a:gd name="T18" fmla="*/ 65 w 69"/>
                <a:gd name="T19" fmla="*/ 47 h 69"/>
                <a:gd name="T20" fmla="*/ 60 w 69"/>
                <a:gd name="T21" fmla="*/ 60 h 69"/>
                <a:gd name="T22" fmla="*/ 47 w 69"/>
                <a:gd name="T23" fmla="*/ 69 h 69"/>
                <a:gd name="T24" fmla="*/ 34 w 69"/>
                <a:gd name="T25" fmla="*/ 69 h 69"/>
                <a:gd name="T26" fmla="*/ 21 w 69"/>
                <a:gd name="T27" fmla="*/ 69 h 69"/>
                <a:gd name="T28" fmla="*/ 9 w 69"/>
                <a:gd name="T29" fmla="*/ 60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2"/>
                  </a:lnTo>
                  <a:lnTo>
                    <a:pt x="9" y="13"/>
                  </a:lnTo>
                  <a:lnTo>
                    <a:pt x="21" y="4"/>
                  </a:lnTo>
                  <a:lnTo>
                    <a:pt x="34" y="0"/>
                  </a:lnTo>
                  <a:lnTo>
                    <a:pt x="47" y="4"/>
                  </a:lnTo>
                  <a:lnTo>
                    <a:pt x="60" y="13"/>
                  </a:lnTo>
                  <a:lnTo>
                    <a:pt x="65" y="22"/>
                  </a:lnTo>
                  <a:lnTo>
                    <a:pt x="69" y="34"/>
                  </a:lnTo>
                  <a:lnTo>
                    <a:pt x="65" y="47"/>
                  </a:lnTo>
                  <a:lnTo>
                    <a:pt x="60" y="60"/>
                  </a:lnTo>
                  <a:lnTo>
                    <a:pt x="47" y="69"/>
                  </a:lnTo>
                  <a:lnTo>
                    <a:pt x="34" y="69"/>
                  </a:lnTo>
                  <a:lnTo>
                    <a:pt x="21" y="69"/>
                  </a:lnTo>
                  <a:lnTo>
                    <a:pt x="9" y="60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22"/>
            <p:cNvSpPr>
              <a:spLocks/>
            </p:cNvSpPr>
            <p:nvPr/>
          </p:nvSpPr>
          <p:spPr bwMode="auto">
            <a:xfrm>
              <a:off x="1803" y="1905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2 h 69"/>
                <a:gd name="T4" fmla="*/ 9 w 69"/>
                <a:gd name="T5" fmla="*/ 13 h 69"/>
                <a:gd name="T6" fmla="*/ 21 w 69"/>
                <a:gd name="T7" fmla="*/ 4 h 69"/>
                <a:gd name="T8" fmla="*/ 34 w 69"/>
                <a:gd name="T9" fmla="*/ 0 h 69"/>
                <a:gd name="T10" fmla="*/ 47 w 69"/>
                <a:gd name="T11" fmla="*/ 4 h 69"/>
                <a:gd name="T12" fmla="*/ 60 w 69"/>
                <a:gd name="T13" fmla="*/ 13 h 69"/>
                <a:gd name="T14" fmla="*/ 65 w 69"/>
                <a:gd name="T15" fmla="*/ 22 h 69"/>
                <a:gd name="T16" fmla="*/ 69 w 69"/>
                <a:gd name="T17" fmla="*/ 34 h 69"/>
                <a:gd name="T18" fmla="*/ 65 w 69"/>
                <a:gd name="T19" fmla="*/ 47 h 69"/>
                <a:gd name="T20" fmla="*/ 60 w 69"/>
                <a:gd name="T21" fmla="*/ 60 h 69"/>
                <a:gd name="T22" fmla="*/ 47 w 69"/>
                <a:gd name="T23" fmla="*/ 69 h 69"/>
                <a:gd name="T24" fmla="*/ 34 w 69"/>
                <a:gd name="T25" fmla="*/ 69 h 69"/>
                <a:gd name="T26" fmla="*/ 21 w 69"/>
                <a:gd name="T27" fmla="*/ 69 h 69"/>
                <a:gd name="T28" fmla="*/ 9 w 69"/>
                <a:gd name="T29" fmla="*/ 60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2"/>
                  </a:lnTo>
                  <a:lnTo>
                    <a:pt x="9" y="13"/>
                  </a:lnTo>
                  <a:lnTo>
                    <a:pt x="21" y="4"/>
                  </a:lnTo>
                  <a:lnTo>
                    <a:pt x="34" y="0"/>
                  </a:lnTo>
                  <a:lnTo>
                    <a:pt x="47" y="4"/>
                  </a:lnTo>
                  <a:lnTo>
                    <a:pt x="60" y="13"/>
                  </a:lnTo>
                  <a:lnTo>
                    <a:pt x="65" y="22"/>
                  </a:lnTo>
                  <a:lnTo>
                    <a:pt x="69" y="34"/>
                  </a:lnTo>
                  <a:lnTo>
                    <a:pt x="65" y="47"/>
                  </a:lnTo>
                  <a:lnTo>
                    <a:pt x="60" y="60"/>
                  </a:lnTo>
                  <a:lnTo>
                    <a:pt x="47" y="69"/>
                  </a:lnTo>
                  <a:lnTo>
                    <a:pt x="34" y="69"/>
                  </a:lnTo>
                  <a:lnTo>
                    <a:pt x="21" y="69"/>
                  </a:lnTo>
                  <a:lnTo>
                    <a:pt x="9" y="60"/>
                  </a:lnTo>
                  <a:lnTo>
                    <a:pt x="4" y="47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" name="Freeform 23"/>
            <p:cNvSpPr>
              <a:spLocks/>
            </p:cNvSpPr>
            <p:nvPr/>
          </p:nvSpPr>
          <p:spPr bwMode="auto">
            <a:xfrm>
              <a:off x="2635" y="1681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8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47 w 69"/>
                <a:gd name="T11" fmla="*/ 0 h 69"/>
                <a:gd name="T12" fmla="*/ 60 w 69"/>
                <a:gd name="T13" fmla="*/ 8 h 69"/>
                <a:gd name="T14" fmla="*/ 64 w 69"/>
                <a:gd name="T15" fmla="*/ 21 h 69"/>
                <a:gd name="T16" fmla="*/ 69 w 69"/>
                <a:gd name="T17" fmla="*/ 34 h 69"/>
                <a:gd name="T18" fmla="*/ 64 w 69"/>
                <a:gd name="T19" fmla="*/ 47 h 69"/>
                <a:gd name="T20" fmla="*/ 60 w 69"/>
                <a:gd name="T21" fmla="*/ 56 h 69"/>
                <a:gd name="T22" fmla="*/ 47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8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8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7" y="0"/>
                  </a:lnTo>
                  <a:lnTo>
                    <a:pt x="60" y="8"/>
                  </a:lnTo>
                  <a:lnTo>
                    <a:pt x="64" y="21"/>
                  </a:lnTo>
                  <a:lnTo>
                    <a:pt x="69" y="34"/>
                  </a:lnTo>
                  <a:lnTo>
                    <a:pt x="64" y="47"/>
                  </a:lnTo>
                  <a:lnTo>
                    <a:pt x="60" y="56"/>
                  </a:lnTo>
                  <a:lnTo>
                    <a:pt x="47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8" y="56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9" name="Freeform 24"/>
            <p:cNvSpPr>
              <a:spLocks/>
            </p:cNvSpPr>
            <p:nvPr/>
          </p:nvSpPr>
          <p:spPr bwMode="auto">
            <a:xfrm>
              <a:off x="2635" y="1681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8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47 w 69"/>
                <a:gd name="T11" fmla="*/ 0 h 69"/>
                <a:gd name="T12" fmla="*/ 60 w 69"/>
                <a:gd name="T13" fmla="*/ 8 h 69"/>
                <a:gd name="T14" fmla="*/ 64 w 69"/>
                <a:gd name="T15" fmla="*/ 21 h 69"/>
                <a:gd name="T16" fmla="*/ 69 w 69"/>
                <a:gd name="T17" fmla="*/ 34 h 69"/>
                <a:gd name="T18" fmla="*/ 64 w 69"/>
                <a:gd name="T19" fmla="*/ 47 h 69"/>
                <a:gd name="T20" fmla="*/ 60 w 69"/>
                <a:gd name="T21" fmla="*/ 56 h 69"/>
                <a:gd name="T22" fmla="*/ 47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8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8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47" y="0"/>
                  </a:lnTo>
                  <a:lnTo>
                    <a:pt x="60" y="8"/>
                  </a:lnTo>
                  <a:lnTo>
                    <a:pt x="64" y="21"/>
                  </a:lnTo>
                  <a:lnTo>
                    <a:pt x="69" y="34"/>
                  </a:lnTo>
                  <a:lnTo>
                    <a:pt x="64" y="47"/>
                  </a:lnTo>
                  <a:lnTo>
                    <a:pt x="60" y="56"/>
                  </a:lnTo>
                  <a:lnTo>
                    <a:pt x="47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8" y="56"/>
                  </a:lnTo>
                  <a:lnTo>
                    <a:pt x="4" y="47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0" name="Freeform 25"/>
            <p:cNvSpPr>
              <a:spLocks/>
            </p:cNvSpPr>
            <p:nvPr/>
          </p:nvSpPr>
          <p:spPr bwMode="auto">
            <a:xfrm>
              <a:off x="3385" y="1470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13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51 w 69"/>
                <a:gd name="T11" fmla="*/ 0 h 69"/>
                <a:gd name="T12" fmla="*/ 60 w 69"/>
                <a:gd name="T13" fmla="*/ 8 h 69"/>
                <a:gd name="T14" fmla="*/ 69 w 69"/>
                <a:gd name="T15" fmla="*/ 21 h 69"/>
                <a:gd name="T16" fmla="*/ 69 w 69"/>
                <a:gd name="T17" fmla="*/ 34 h 69"/>
                <a:gd name="T18" fmla="*/ 69 w 69"/>
                <a:gd name="T19" fmla="*/ 47 h 69"/>
                <a:gd name="T20" fmla="*/ 60 w 69"/>
                <a:gd name="T21" fmla="*/ 56 h 69"/>
                <a:gd name="T22" fmla="*/ 51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13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13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51" y="0"/>
                  </a:lnTo>
                  <a:lnTo>
                    <a:pt x="60" y="8"/>
                  </a:lnTo>
                  <a:lnTo>
                    <a:pt x="69" y="21"/>
                  </a:lnTo>
                  <a:lnTo>
                    <a:pt x="69" y="34"/>
                  </a:lnTo>
                  <a:lnTo>
                    <a:pt x="69" y="47"/>
                  </a:lnTo>
                  <a:lnTo>
                    <a:pt x="60" y="56"/>
                  </a:lnTo>
                  <a:lnTo>
                    <a:pt x="51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13" y="56"/>
                  </a:lnTo>
                  <a:lnTo>
                    <a:pt x="4" y="4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1" name="Freeform 26"/>
            <p:cNvSpPr>
              <a:spLocks/>
            </p:cNvSpPr>
            <p:nvPr/>
          </p:nvSpPr>
          <p:spPr bwMode="auto">
            <a:xfrm>
              <a:off x="3385" y="1470"/>
              <a:ext cx="69" cy="69"/>
            </a:xfrm>
            <a:custGeom>
              <a:avLst/>
              <a:gdLst>
                <a:gd name="T0" fmla="*/ 0 w 69"/>
                <a:gd name="T1" fmla="*/ 34 h 69"/>
                <a:gd name="T2" fmla="*/ 4 w 69"/>
                <a:gd name="T3" fmla="*/ 21 h 69"/>
                <a:gd name="T4" fmla="*/ 13 w 69"/>
                <a:gd name="T5" fmla="*/ 8 h 69"/>
                <a:gd name="T6" fmla="*/ 21 w 69"/>
                <a:gd name="T7" fmla="*/ 0 h 69"/>
                <a:gd name="T8" fmla="*/ 34 w 69"/>
                <a:gd name="T9" fmla="*/ 0 h 69"/>
                <a:gd name="T10" fmla="*/ 51 w 69"/>
                <a:gd name="T11" fmla="*/ 0 h 69"/>
                <a:gd name="T12" fmla="*/ 60 w 69"/>
                <a:gd name="T13" fmla="*/ 8 h 69"/>
                <a:gd name="T14" fmla="*/ 69 w 69"/>
                <a:gd name="T15" fmla="*/ 21 h 69"/>
                <a:gd name="T16" fmla="*/ 69 w 69"/>
                <a:gd name="T17" fmla="*/ 34 h 69"/>
                <a:gd name="T18" fmla="*/ 69 w 69"/>
                <a:gd name="T19" fmla="*/ 47 h 69"/>
                <a:gd name="T20" fmla="*/ 60 w 69"/>
                <a:gd name="T21" fmla="*/ 56 h 69"/>
                <a:gd name="T22" fmla="*/ 51 w 69"/>
                <a:gd name="T23" fmla="*/ 64 h 69"/>
                <a:gd name="T24" fmla="*/ 34 w 69"/>
                <a:gd name="T25" fmla="*/ 69 h 69"/>
                <a:gd name="T26" fmla="*/ 21 w 69"/>
                <a:gd name="T27" fmla="*/ 64 h 69"/>
                <a:gd name="T28" fmla="*/ 13 w 69"/>
                <a:gd name="T29" fmla="*/ 56 h 69"/>
                <a:gd name="T30" fmla="*/ 4 w 69"/>
                <a:gd name="T31" fmla="*/ 47 h 69"/>
                <a:gd name="T32" fmla="*/ 0 w 69"/>
                <a:gd name="T33" fmla="*/ 34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69"/>
                <a:gd name="T53" fmla="*/ 69 w 69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69">
                  <a:moveTo>
                    <a:pt x="0" y="34"/>
                  </a:moveTo>
                  <a:lnTo>
                    <a:pt x="4" y="21"/>
                  </a:lnTo>
                  <a:lnTo>
                    <a:pt x="13" y="8"/>
                  </a:lnTo>
                  <a:lnTo>
                    <a:pt x="21" y="0"/>
                  </a:lnTo>
                  <a:lnTo>
                    <a:pt x="34" y="0"/>
                  </a:lnTo>
                  <a:lnTo>
                    <a:pt x="51" y="0"/>
                  </a:lnTo>
                  <a:lnTo>
                    <a:pt x="60" y="8"/>
                  </a:lnTo>
                  <a:lnTo>
                    <a:pt x="69" y="21"/>
                  </a:lnTo>
                  <a:lnTo>
                    <a:pt x="69" y="34"/>
                  </a:lnTo>
                  <a:lnTo>
                    <a:pt x="69" y="47"/>
                  </a:lnTo>
                  <a:lnTo>
                    <a:pt x="60" y="56"/>
                  </a:lnTo>
                  <a:lnTo>
                    <a:pt x="51" y="64"/>
                  </a:lnTo>
                  <a:lnTo>
                    <a:pt x="34" y="69"/>
                  </a:lnTo>
                  <a:lnTo>
                    <a:pt x="21" y="64"/>
                  </a:lnTo>
                  <a:lnTo>
                    <a:pt x="13" y="56"/>
                  </a:lnTo>
                  <a:lnTo>
                    <a:pt x="4" y="47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2" name="Line 27"/>
            <p:cNvSpPr>
              <a:spLocks noChangeShapeType="1"/>
            </p:cNvSpPr>
            <p:nvPr/>
          </p:nvSpPr>
          <p:spPr bwMode="auto">
            <a:xfrm flipV="1">
              <a:off x="1837" y="1504"/>
              <a:ext cx="1587" cy="43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3" name="Line 28"/>
            <p:cNvSpPr>
              <a:spLocks noChangeShapeType="1"/>
            </p:cNvSpPr>
            <p:nvPr/>
          </p:nvSpPr>
          <p:spPr bwMode="auto">
            <a:xfrm flipV="1">
              <a:off x="1837" y="2024"/>
              <a:ext cx="81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" name="Line 29"/>
            <p:cNvSpPr>
              <a:spLocks noChangeShapeType="1"/>
            </p:cNvSpPr>
            <p:nvPr/>
          </p:nvSpPr>
          <p:spPr bwMode="auto">
            <a:xfrm flipV="1">
              <a:off x="2669" y="1448"/>
              <a:ext cx="1" cy="66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" name="Line 30"/>
            <p:cNvSpPr>
              <a:spLocks noChangeShapeType="1"/>
            </p:cNvSpPr>
            <p:nvPr/>
          </p:nvSpPr>
          <p:spPr bwMode="auto">
            <a:xfrm flipV="1">
              <a:off x="3424" y="1866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6" name="Line 31"/>
            <p:cNvSpPr>
              <a:spLocks noChangeShapeType="1"/>
            </p:cNvSpPr>
            <p:nvPr/>
          </p:nvSpPr>
          <p:spPr bwMode="auto">
            <a:xfrm flipV="1">
              <a:off x="3424" y="1745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7" name="Line 32"/>
            <p:cNvSpPr>
              <a:spLocks noChangeShapeType="1"/>
            </p:cNvSpPr>
            <p:nvPr/>
          </p:nvSpPr>
          <p:spPr bwMode="auto">
            <a:xfrm flipV="1">
              <a:off x="3424" y="1625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8" name="Line 33"/>
            <p:cNvSpPr>
              <a:spLocks noChangeShapeType="1"/>
            </p:cNvSpPr>
            <p:nvPr/>
          </p:nvSpPr>
          <p:spPr bwMode="auto">
            <a:xfrm flipV="1">
              <a:off x="3424" y="1504"/>
              <a:ext cx="1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9" name="Text Box 34"/>
            <p:cNvSpPr txBox="1">
              <a:spLocks noChangeArrowheads="1"/>
            </p:cNvSpPr>
            <p:nvPr/>
          </p:nvSpPr>
          <p:spPr bwMode="auto">
            <a:xfrm>
              <a:off x="1746" y="3385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1060" name="Text Box 35"/>
            <p:cNvSpPr txBox="1">
              <a:spLocks noChangeArrowheads="1"/>
            </p:cNvSpPr>
            <p:nvPr/>
          </p:nvSpPr>
          <p:spPr bwMode="auto">
            <a:xfrm>
              <a:off x="1701" y="1207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1061" name="Text Box 36"/>
            <p:cNvSpPr txBox="1">
              <a:spLocks noChangeArrowheads="1"/>
            </p:cNvSpPr>
            <p:nvPr/>
          </p:nvSpPr>
          <p:spPr bwMode="auto">
            <a:xfrm>
              <a:off x="3560" y="1797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z</a:t>
              </a:r>
            </a:p>
          </p:txBody>
        </p:sp>
        <p:sp>
          <p:nvSpPr>
            <p:cNvPr id="1062" name="Text Box 37"/>
            <p:cNvSpPr txBox="1">
              <a:spLocks noChangeArrowheads="1"/>
            </p:cNvSpPr>
            <p:nvPr/>
          </p:nvSpPr>
          <p:spPr bwMode="auto">
            <a:xfrm>
              <a:off x="3560" y="2795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z</a:t>
              </a:r>
            </a:p>
          </p:txBody>
        </p:sp>
        <p:sp>
          <p:nvSpPr>
            <p:cNvPr id="1063" name="Text Box 38"/>
            <p:cNvSpPr txBox="1">
              <a:spLocks noChangeArrowheads="1"/>
            </p:cNvSpPr>
            <p:nvPr/>
          </p:nvSpPr>
          <p:spPr bwMode="auto">
            <a:xfrm>
              <a:off x="3379" y="3336"/>
              <a:ext cx="8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P(x, y, z)</a:t>
              </a:r>
            </a:p>
          </p:txBody>
        </p:sp>
        <p:sp>
          <p:nvSpPr>
            <p:cNvPr id="1064" name="Text Box 39"/>
            <p:cNvSpPr txBox="1">
              <a:spLocks noChangeArrowheads="1"/>
            </p:cNvSpPr>
            <p:nvPr/>
          </p:nvSpPr>
          <p:spPr bwMode="auto">
            <a:xfrm>
              <a:off x="3424" y="1253"/>
              <a:ext cx="8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P(x, y, z)</a:t>
              </a:r>
            </a:p>
          </p:txBody>
        </p:sp>
        <p:sp>
          <p:nvSpPr>
            <p:cNvPr id="1065" name="Text Box 40"/>
            <p:cNvSpPr txBox="1">
              <a:spLocks noChangeArrowheads="1"/>
            </p:cNvSpPr>
            <p:nvPr/>
          </p:nvSpPr>
          <p:spPr bwMode="auto">
            <a:xfrm>
              <a:off x="2154" y="2614"/>
              <a:ext cx="2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d</a:t>
              </a:r>
            </a:p>
          </p:txBody>
        </p:sp>
        <p:sp>
          <p:nvSpPr>
            <p:cNvPr id="1066" name="Text Box 41"/>
            <p:cNvSpPr txBox="1">
              <a:spLocks noChangeArrowheads="1"/>
            </p:cNvSpPr>
            <p:nvPr/>
          </p:nvSpPr>
          <p:spPr bwMode="auto">
            <a:xfrm>
              <a:off x="2109" y="1979"/>
              <a:ext cx="2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d</a:t>
              </a:r>
            </a:p>
          </p:txBody>
        </p:sp>
        <p:sp>
          <p:nvSpPr>
            <p:cNvPr id="1067" name="Text Box 42"/>
            <p:cNvSpPr txBox="1">
              <a:spLocks noChangeArrowheads="1"/>
            </p:cNvSpPr>
            <p:nvPr/>
          </p:nvSpPr>
          <p:spPr bwMode="auto">
            <a:xfrm>
              <a:off x="2426" y="3068"/>
              <a:ext cx="2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y</a:t>
              </a:r>
              <a:r>
                <a:rPr lang="en-US" altLang="ja-JP" b="1" baseline="-25000">
                  <a:latin typeface="Verdana" pitchFamily="34" charset="0"/>
                  <a:ea typeface="ＭＳ Ｐゴシック" charset="-128"/>
                </a:rPr>
                <a:t>p</a:t>
              </a:r>
            </a:p>
          </p:txBody>
        </p:sp>
        <p:sp>
          <p:nvSpPr>
            <p:cNvPr id="1068" name="Text Box 43"/>
            <p:cNvSpPr txBox="1">
              <a:spLocks noChangeArrowheads="1"/>
            </p:cNvSpPr>
            <p:nvPr/>
          </p:nvSpPr>
          <p:spPr bwMode="auto">
            <a:xfrm>
              <a:off x="2381" y="1480"/>
              <a:ext cx="2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x</a:t>
              </a:r>
              <a:r>
                <a:rPr lang="en-US" altLang="ja-JP" b="1" baseline="-25000">
                  <a:latin typeface="Verdana" pitchFamily="34" charset="0"/>
                  <a:ea typeface="ＭＳ Ｐゴシック" charset="-128"/>
                </a:rPr>
                <a:t>p</a:t>
              </a:r>
            </a:p>
          </p:txBody>
        </p:sp>
        <p:sp>
          <p:nvSpPr>
            <p:cNvPr id="1069" name="Text Box 44"/>
            <p:cNvSpPr txBox="1">
              <a:spLocks noChangeArrowheads="1"/>
            </p:cNvSpPr>
            <p:nvPr/>
          </p:nvSpPr>
          <p:spPr bwMode="auto">
            <a:xfrm>
              <a:off x="1895" y="2428"/>
              <a:ext cx="15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View along x axis</a:t>
              </a:r>
            </a:p>
          </p:txBody>
        </p:sp>
        <p:sp>
          <p:nvSpPr>
            <p:cNvPr id="1070" name="Text Box 45"/>
            <p:cNvSpPr txBox="1">
              <a:spLocks noChangeArrowheads="1"/>
            </p:cNvSpPr>
            <p:nvPr/>
          </p:nvSpPr>
          <p:spPr bwMode="auto">
            <a:xfrm>
              <a:off x="1897" y="2205"/>
              <a:ext cx="15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View along y axis</a:t>
              </a:r>
            </a:p>
          </p:txBody>
        </p:sp>
        <p:sp>
          <p:nvSpPr>
            <p:cNvPr id="1071" name="Text Box 46"/>
            <p:cNvSpPr txBox="1">
              <a:spLocks noChangeArrowheads="1"/>
            </p:cNvSpPr>
            <p:nvPr/>
          </p:nvSpPr>
          <p:spPr bwMode="auto">
            <a:xfrm>
              <a:off x="2200" y="1071"/>
              <a:ext cx="9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Projection</a:t>
              </a:r>
            </a:p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  <p:sp>
          <p:nvSpPr>
            <p:cNvPr id="1072" name="Text Box 47"/>
            <p:cNvSpPr txBox="1">
              <a:spLocks noChangeArrowheads="1"/>
            </p:cNvSpPr>
            <p:nvPr/>
          </p:nvSpPr>
          <p:spPr bwMode="auto">
            <a:xfrm>
              <a:off x="2200" y="3253"/>
              <a:ext cx="94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Projection</a:t>
              </a:r>
            </a:p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</p:grpSp>
      <p:graphicFrame>
        <p:nvGraphicFramePr>
          <p:cNvPr id="102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5004048" y="1772816"/>
          <a:ext cx="3240360" cy="4301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方程式" r:id="rId4" imgW="1511280" imgH="2006280" progId="Equation.3">
                  <p:embed/>
                </p:oleObj>
              </mc:Choice>
              <mc:Fallback>
                <p:oleObj name="方程式" r:id="rId4" imgW="1511280" imgH="2006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772816"/>
                        <a:ext cx="3240360" cy="4301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Advantages and Disadvantages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 dirty="0" smtClean="0"/>
              <a:t>Objects further from viewer are projected smaller than the same sized objects closer to the viewer (</a:t>
            </a:r>
            <a:r>
              <a:rPr lang="en-US" altLang="ja-JP" sz="2800" i="1" dirty="0" err="1" smtClean="0"/>
              <a:t>diminuition</a:t>
            </a:r>
            <a:r>
              <a:rPr lang="en-US" altLang="ja-JP" sz="28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dirty="0" smtClean="0"/>
              <a:t>Looks realistic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dirty="0" smtClean="0"/>
              <a:t>Equal distances along a line are not projected into equal distances (</a:t>
            </a:r>
            <a:r>
              <a:rPr lang="en-US" altLang="ja-JP" sz="2800" i="1" dirty="0" err="1" smtClean="0"/>
              <a:t>nonuniform</a:t>
            </a:r>
            <a:r>
              <a:rPr lang="en-US" altLang="ja-JP" sz="2800" i="1" dirty="0" smtClean="0"/>
              <a:t> foreshortening</a:t>
            </a:r>
            <a:r>
              <a:rPr lang="en-US" altLang="ja-JP" sz="2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dirty="0" smtClean="0"/>
              <a:t>Angles preserved only in planes parallel to the projection plane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dirty="0" smtClean="0"/>
              <a:t>More difficult to construct by hand than parallel projections (but not more difficult by computer)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>
                <a:latin typeface="Calibri" pitchFamily="34" charset="0"/>
              </a:rPr>
              <a:t>Canonical View Volume for</a:t>
            </a:r>
            <a:br>
              <a:rPr lang="en-US" altLang="ja-JP" sz="4000" dirty="0" smtClean="0">
                <a:latin typeface="Calibri" pitchFamily="34" charset="0"/>
              </a:rPr>
            </a:br>
            <a:r>
              <a:rPr lang="en-US" altLang="ja-JP" sz="4000" dirty="0" smtClean="0">
                <a:latin typeface="Calibri" pitchFamily="34" charset="0"/>
              </a:rPr>
              <a:t>Orthographic Parallel Projection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715916"/>
            <a:ext cx="8229600" cy="1449388"/>
          </a:xfrm>
        </p:spPr>
        <p:txBody>
          <a:bodyPr/>
          <a:lstStyle/>
          <a:p>
            <a:pPr eaLnBrk="1" hangingPunct="1"/>
            <a:r>
              <a:rPr lang="en-US" altLang="ja-JP" sz="2800" dirty="0" smtClean="0"/>
              <a:t>x = -1, y = -1, z = 0</a:t>
            </a:r>
          </a:p>
          <a:p>
            <a:pPr eaLnBrk="1" hangingPunct="1"/>
            <a:r>
              <a:rPr lang="en-US" altLang="ja-JP" sz="2800" dirty="0" smtClean="0"/>
              <a:t>x = 1, y = 1, z = -1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843213" y="1761852"/>
            <a:ext cx="3673475" cy="3035300"/>
            <a:chOff x="1791" y="1389"/>
            <a:chExt cx="2314" cy="1912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 flipV="1">
              <a:off x="3333" y="1591"/>
              <a:ext cx="1" cy="17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 flipV="1">
              <a:off x="3333" y="1591"/>
              <a:ext cx="1" cy="1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 flipH="1">
              <a:off x="3379" y="2078"/>
              <a:ext cx="167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2043" y="2398"/>
              <a:ext cx="146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746" y="1782"/>
              <a:ext cx="579" cy="1211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H="1">
              <a:off x="3337" y="179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H="1">
              <a:off x="3333" y="2997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2559" y="1994"/>
              <a:ext cx="112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2555" y="1994"/>
              <a:ext cx="112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3409" y="2882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-1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2472" y="2383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-1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3424" y="1661"/>
              <a:ext cx="2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1</a:t>
              </a: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2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-z</a:t>
              </a: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3031" y="1389"/>
              <a:ext cx="5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x or y</a:t>
              </a: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2018" y="1661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Back</a:t>
              </a:r>
            </a:p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3544" y="1888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Front</a:t>
              </a:r>
            </a:p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smtClean="0"/>
              <a:t>The Extension of</a:t>
            </a:r>
            <a:br>
              <a:rPr lang="en-US" altLang="ja-JP" sz="4000" smtClean="0"/>
            </a:br>
            <a:r>
              <a:rPr lang="en-US" altLang="ja-JP" sz="4000" smtClean="0"/>
              <a:t>the Cohen-Sutherland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880" y="185536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ja-JP" sz="2600" dirty="0" smtClean="0"/>
              <a:t>bit 1 – point is above view volume	  y &gt; 1</a:t>
            </a:r>
          </a:p>
          <a:p>
            <a:pPr eaLnBrk="1" hangingPunct="1"/>
            <a:r>
              <a:rPr lang="en-US" altLang="ja-JP" sz="2600" dirty="0" smtClean="0"/>
              <a:t>bit 2 – point is below view volume	  y &lt; -1</a:t>
            </a:r>
          </a:p>
          <a:p>
            <a:pPr eaLnBrk="1" hangingPunct="1"/>
            <a:r>
              <a:rPr lang="en-US" altLang="ja-JP" sz="2600" dirty="0" smtClean="0"/>
              <a:t>bit 3 – point is right of view volume	  x &gt; 1</a:t>
            </a:r>
          </a:p>
          <a:p>
            <a:pPr eaLnBrk="1" hangingPunct="1"/>
            <a:r>
              <a:rPr lang="en-US" altLang="ja-JP" sz="2600" dirty="0" smtClean="0"/>
              <a:t>bit 4 – point is left of view volume	  x &lt; -1</a:t>
            </a:r>
          </a:p>
          <a:p>
            <a:pPr eaLnBrk="1" hangingPunct="1"/>
            <a:r>
              <a:rPr lang="en-US" altLang="ja-JP" sz="2600" dirty="0" smtClean="0"/>
              <a:t>bit 5 – point is behind view volume	  z &lt; -1</a:t>
            </a:r>
          </a:p>
          <a:p>
            <a:pPr eaLnBrk="1" hangingPunct="1"/>
            <a:r>
              <a:rPr lang="en-US" altLang="ja-JP" sz="2600" dirty="0" smtClean="0"/>
              <a:t>bit 6 – point is in front of view volume	  z &gt; 0</a:t>
            </a:r>
          </a:p>
          <a:p>
            <a:pPr eaLnBrk="1" hangingPunct="1"/>
            <a:endParaRPr lang="ja-JP" altLang="en-US" sz="2600" dirty="0" smtClean="0">
              <a:ea typeface="ＭＳ Ｐゴシック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Intersection of a 3D Line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A line from		     to  		 can be represented as</a:t>
            </a:r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r>
              <a:rPr lang="en-US" altLang="ja-JP" dirty="0" smtClean="0"/>
              <a:t>So when y = 1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312495" y="3225800"/>
          <a:ext cx="1139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4" imgW="520560" imgH="177480" progId="Equation.3">
                  <p:embed/>
                </p:oleObj>
              </mc:Choice>
              <mc:Fallback>
                <p:oleObj name="Equation" r:id="rId4" imgW="52056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495" y="3225800"/>
                        <a:ext cx="11398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71800" y="1628800"/>
          <a:ext cx="17795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6" imgW="812520" imgH="228600" progId="Equation.3">
                  <p:embed/>
                </p:oleObj>
              </mc:Choice>
              <mc:Fallback>
                <p:oleObj name="Equation" r:id="rId6" imgW="8125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628800"/>
                        <a:ext cx="177958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34781" y="1647081"/>
          <a:ext cx="1641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8" imgW="749160" imgH="215640" progId="Equation.3">
                  <p:embed/>
                </p:oleObj>
              </mc:Choice>
              <mc:Fallback>
                <p:oleObj name="Equation" r:id="rId8" imgW="7491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781" y="1647081"/>
                        <a:ext cx="16414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07904" y="2155825"/>
          <a:ext cx="2476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10" imgW="1130040" imgH="685800" progId="Equation.3">
                  <p:embed/>
                </p:oleObj>
              </mc:Choice>
              <mc:Fallback>
                <p:oleObj name="Equation" r:id="rId10" imgW="113004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155825"/>
                        <a:ext cx="24765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07904" y="3913188"/>
          <a:ext cx="328295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12" imgW="1498320" imgH="888840" progId="Equation.3">
                  <p:embed/>
                </p:oleObj>
              </mc:Choice>
              <mc:Fallback>
                <p:oleObj name="Equation" r:id="rId12" imgW="149832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913188"/>
                        <a:ext cx="3282950" cy="200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Intersection of a 3D 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So when y = z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60638" y="2614613"/>
          <a:ext cx="3794125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4" imgW="1726920" imgH="1117440" progId="Equation.3">
                  <p:embed/>
                </p:oleObj>
              </mc:Choice>
              <mc:Fallback>
                <p:oleObj name="Equation" r:id="rId4" imgW="1726920" imgH="1117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2614613"/>
                        <a:ext cx="3794125" cy="253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/>
              <a:t>Clipping in Homogeneous Coordinates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Why clip in </a:t>
            </a:r>
            <a:r>
              <a:rPr lang="en-US" altLang="ja-JP" b="1" dirty="0" smtClean="0"/>
              <a:t>homogeneous coordinates</a:t>
            </a:r>
            <a:r>
              <a:rPr lang="en-US" altLang="ja-JP" dirty="0" smtClean="0"/>
              <a:t> ?</a:t>
            </a:r>
          </a:p>
          <a:p>
            <a:pPr lvl="1" eaLnBrk="1" hangingPunct="1"/>
            <a:r>
              <a:rPr lang="en-US" altLang="ja-JP" dirty="0" smtClean="0"/>
              <a:t>it is possible to transform the </a:t>
            </a:r>
            <a:r>
              <a:rPr lang="en-US" altLang="ja-JP" i="1" dirty="0" smtClean="0"/>
              <a:t>perspective-projection canonical view volume</a:t>
            </a:r>
            <a:r>
              <a:rPr lang="en-US" altLang="ja-JP" dirty="0" smtClean="0"/>
              <a:t> into the </a:t>
            </a:r>
            <a:r>
              <a:rPr lang="en-US" altLang="ja-JP" i="1" dirty="0" smtClean="0"/>
              <a:t>parallel-projection canonical view volume</a:t>
            </a:r>
          </a:p>
        </p:txBody>
      </p:sp>
      <p:graphicFrame>
        <p:nvGraphicFramePr>
          <p:cNvPr id="7170" name="Rectangle 4"/>
          <p:cNvGraphicFramePr>
            <a:graphicFrameLocks noGrp="1"/>
          </p:cNvGraphicFramePr>
          <p:nvPr>
            <p:ph sz="half" idx="4294967295"/>
          </p:nvPr>
        </p:nvGraphicFramePr>
        <p:xfrm>
          <a:off x="5219700" y="2578100"/>
          <a:ext cx="39243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78100"/>
                        <a:ext cx="39243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15741" y="3861048"/>
          <a:ext cx="4864571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5" imgW="2527200" imgH="1015920" progId="Equation.3">
                  <p:embed/>
                </p:oleObj>
              </mc:Choice>
              <mc:Fallback>
                <p:oleObj name="Equation" r:id="rId5" imgW="252720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741" y="3861048"/>
                        <a:ext cx="4864571" cy="2016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/>
              <a:t>Clipping in Homogeneous Coordinates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TW" sz="2800" dirty="0" smtClean="0"/>
              <a:t>The corresponding plane equations are</a:t>
            </a:r>
          </a:p>
          <a:p>
            <a:pPr lvl="1" eaLnBrk="1" hangingPunct="1"/>
            <a:r>
              <a:rPr lang="en-US" altLang="zh-TW" sz="2200" dirty="0" smtClean="0"/>
              <a:t>X</a:t>
            </a:r>
            <a:r>
              <a:rPr lang="en-US" altLang="ja-JP" sz="2200" dirty="0" smtClean="0"/>
              <a:t> = -W</a:t>
            </a:r>
          </a:p>
          <a:p>
            <a:pPr lvl="1" eaLnBrk="1" hangingPunct="1"/>
            <a:r>
              <a:rPr lang="en-US" altLang="ja-JP" sz="2200" dirty="0" smtClean="0"/>
              <a:t>X = W</a:t>
            </a:r>
          </a:p>
          <a:p>
            <a:pPr lvl="1" eaLnBrk="1" hangingPunct="1"/>
            <a:r>
              <a:rPr lang="en-US" altLang="ja-JP" sz="2200" dirty="0" smtClean="0"/>
              <a:t>Y = -W</a:t>
            </a:r>
          </a:p>
          <a:p>
            <a:pPr lvl="1" eaLnBrk="1" hangingPunct="1"/>
            <a:r>
              <a:rPr lang="en-US" altLang="ja-JP" sz="2200" dirty="0" smtClean="0"/>
              <a:t>Y = W</a:t>
            </a:r>
          </a:p>
          <a:p>
            <a:pPr lvl="1" eaLnBrk="1" hangingPunct="1"/>
            <a:r>
              <a:rPr lang="en-US" altLang="ja-JP" sz="2200" dirty="0" smtClean="0"/>
              <a:t>Z = -W</a:t>
            </a:r>
          </a:p>
          <a:p>
            <a:pPr lvl="1" eaLnBrk="1" hangingPunct="1"/>
            <a:r>
              <a:rPr lang="en-US" altLang="ja-JP" sz="2200" dirty="0" smtClean="0"/>
              <a:t>Z = 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Standard Graphics Pipeline</a:t>
            </a:r>
            <a:endParaRPr lang="zh-TW" altLang="en-US" dirty="0"/>
          </a:p>
        </p:txBody>
      </p:sp>
      <p:pic>
        <p:nvPicPr>
          <p:cNvPr id="4" name="內容版面配置區 3" descr="P4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8228" y="2348880"/>
            <a:ext cx="8188228" cy="2656919"/>
          </a:xfrm>
        </p:spPr>
      </p:pic>
    </p:spTree>
    <p:extLst>
      <p:ext uri="{BB962C8B-B14F-4D97-AF65-F5344CB8AC3E}">
        <p14:creationId xmlns:p14="http://schemas.microsoft.com/office/powerpoint/2010/main" val="27712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Perspective Division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00200"/>
            <a:ext cx="8075240" cy="4525963"/>
          </a:xfrm>
        </p:spPr>
        <p:txBody>
          <a:bodyPr/>
          <a:lstStyle/>
          <a:p>
            <a:pPr marL="0" indent="0" eaLnBrk="1" hangingPunct="1"/>
            <a:endParaRPr lang="ja-JP" altLang="en-US" sz="2600" dirty="0" smtClean="0">
              <a:ea typeface="ＭＳ Ｐゴシック" charset="-128"/>
            </a:endParaRPr>
          </a:p>
          <a:p>
            <a:pPr marL="0" indent="0" eaLnBrk="1" hangingPunct="1"/>
            <a:endParaRPr lang="ja-JP" altLang="en-US" sz="2600" dirty="0" smtClean="0">
              <a:ea typeface="ＭＳ Ｐゴシック" charset="-128"/>
            </a:endParaRPr>
          </a:p>
          <a:p>
            <a:pPr marL="0" indent="0" eaLnBrk="1" hangingPunct="1"/>
            <a:endParaRPr lang="ja-JP" altLang="en-US" sz="2600" dirty="0" smtClean="0">
              <a:ea typeface="ＭＳ Ｐゴシック" charset="-128"/>
            </a:endParaRPr>
          </a:p>
          <a:p>
            <a:pPr marL="0" indent="0" eaLnBrk="1" hangingPunct="1"/>
            <a:endParaRPr lang="ja-JP" altLang="en-US" sz="2600" dirty="0" smtClean="0">
              <a:ea typeface="ＭＳ Ｐゴシック" charset="-128"/>
            </a:endParaRPr>
          </a:p>
          <a:p>
            <a:pPr marL="0" indent="0" eaLnBrk="1" hangingPunct="1"/>
            <a:endParaRPr lang="ja-JP" altLang="en-US" sz="2600" dirty="0" smtClean="0">
              <a:ea typeface="ＭＳ Ｐゴシック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ja-JP" sz="2600" dirty="0" smtClean="0"/>
              <a:t>However </a:t>
            </a:r>
            <a:r>
              <a:rPr lang="en-US" altLang="ja-JP" sz="2600" i="1" dirty="0" smtClean="0">
                <a:latin typeface="Times New Roman" pitchFamily="18" charset="0"/>
              </a:rPr>
              <a:t>W</a:t>
            </a:r>
            <a:r>
              <a:rPr lang="en-US" altLang="ja-JP" sz="2600" dirty="0" smtClean="0"/>
              <a:t> </a:t>
            </a:r>
            <a:r>
              <a:rPr lang="en-US" altLang="ja-JP" sz="2600" dirty="0" smtClean="0">
                <a:sym typeface="Symbol" pitchFamily="18" charset="2"/>
              </a:rPr>
              <a:t> 1, so we must divide by </a:t>
            </a:r>
            <a:r>
              <a:rPr lang="en-US" altLang="ja-JP" sz="2600" i="1" dirty="0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ja-JP" sz="2600" dirty="0" smtClean="0">
                <a:sym typeface="Symbol" pitchFamily="18" charset="2"/>
              </a:rPr>
              <a:t> to return from homogeneous coordinates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60438" y="1628775"/>
          <a:ext cx="735647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3314520" imgH="1015920" progId="Equation.3">
                  <p:embed/>
                </p:oleObj>
              </mc:Choice>
              <mc:Fallback>
                <p:oleObj name="Equation" r:id="rId4" imgW="331452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628775"/>
                        <a:ext cx="7356475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13922321"/>
              </p:ext>
            </p:extLst>
          </p:nvPr>
        </p:nvGraphicFramePr>
        <p:xfrm>
          <a:off x="1614488" y="4943475"/>
          <a:ext cx="61753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方程式" r:id="rId6" imgW="2984400" imgH="431640" progId="Equation.3">
                  <p:embed/>
                </p:oleObj>
              </mc:Choice>
              <mc:Fallback>
                <p:oleObj name="方程式" r:id="rId6" imgW="29844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943475"/>
                        <a:ext cx="6175375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>
                <a:latin typeface="Calibri" pitchFamily="34" charset="0"/>
              </a:rPr>
              <a:t>Specification of an Arbitrary 3D 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371975"/>
            <a:ext cx="8229600" cy="1754188"/>
          </a:xfrm>
        </p:spPr>
        <p:txBody>
          <a:bodyPr/>
          <a:lstStyle/>
          <a:p>
            <a:pPr eaLnBrk="1" hangingPunct="1"/>
            <a:r>
              <a:rPr lang="en-US" altLang="ja-JP" sz="2800" dirty="0" smtClean="0"/>
              <a:t>VRP: view reference point</a:t>
            </a:r>
          </a:p>
          <a:p>
            <a:pPr eaLnBrk="1" hangingPunct="1"/>
            <a:r>
              <a:rPr lang="en-US" altLang="ja-JP" sz="2800" dirty="0" smtClean="0"/>
              <a:t>VPN: view-plane normal</a:t>
            </a:r>
          </a:p>
          <a:p>
            <a:pPr eaLnBrk="1" hangingPunct="1"/>
            <a:r>
              <a:rPr lang="en-US" altLang="ja-JP" sz="2800" dirty="0" smtClean="0"/>
              <a:t>VUP: view-up vector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268538" y="1982788"/>
            <a:ext cx="4978400" cy="2244725"/>
            <a:chOff x="1429" y="1249"/>
            <a:chExt cx="3136" cy="1414"/>
          </a:xfrm>
        </p:grpSpPr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2041" y="1372"/>
              <a:ext cx="1992" cy="1263"/>
            </a:xfrm>
            <a:custGeom>
              <a:avLst/>
              <a:gdLst>
                <a:gd name="T0" fmla="*/ 0 w 1992"/>
                <a:gd name="T1" fmla="*/ 0 h 1263"/>
                <a:gd name="T2" fmla="*/ 1992 w 1992"/>
                <a:gd name="T3" fmla="*/ 534 h 1263"/>
                <a:gd name="T4" fmla="*/ 1992 w 1992"/>
                <a:gd name="T5" fmla="*/ 1263 h 1263"/>
                <a:gd name="T6" fmla="*/ 0 w 1992"/>
                <a:gd name="T7" fmla="*/ 729 h 1263"/>
                <a:gd name="T8" fmla="*/ 0 w 1992"/>
                <a:gd name="T9" fmla="*/ 0 h 1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2"/>
                <a:gd name="T16" fmla="*/ 0 h 1263"/>
                <a:gd name="T17" fmla="*/ 1992 w 1992"/>
                <a:gd name="T18" fmla="*/ 1263 h 1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2" h="1263">
                  <a:moveTo>
                    <a:pt x="0" y="0"/>
                  </a:moveTo>
                  <a:lnTo>
                    <a:pt x="1992" y="534"/>
                  </a:lnTo>
                  <a:lnTo>
                    <a:pt x="1992" y="1263"/>
                  </a:lnTo>
                  <a:lnTo>
                    <a:pt x="0" y="729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V="1">
              <a:off x="2301" y="2121"/>
              <a:ext cx="738" cy="199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2181" y="2280"/>
              <a:ext cx="279" cy="65"/>
            </a:xfrm>
            <a:custGeom>
              <a:avLst/>
              <a:gdLst>
                <a:gd name="T0" fmla="*/ 279 w 279"/>
                <a:gd name="T1" fmla="*/ 65 h 65"/>
                <a:gd name="T2" fmla="*/ 0 w 279"/>
                <a:gd name="T3" fmla="*/ 65 h 65"/>
                <a:gd name="T4" fmla="*/ 50 w 279"/>
                <a:gd name="T5" fmla="*/ 0 h 65"/>
                <a:gd name="T6" fmla="*/ 279 w 279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9"/>
                <a:gd name="T13" fmla="*/ 0 h 65"/>
                <a:gd name="T14" fmla="*/ 279 w 27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9" h="65">
                  <a:moveTo>
                    <a:pt x="279" y="65"/>
                  </a:moveTo>
                  <a:lnTo>
                    <a:pt x="0" y="65"/>
                  </a:lnTo>
                  <a:lnTo>
                    <a:pt x="50" y="0"/>
                  </a:lnTo>
                  <a:lnTo>
                    <a:pt x="279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V="1">
              <a:off x="1706" y="2345"/>
              <a:ext cx="495" cy="1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1627" y="2450"/>
              <a:ext cx="189" cy="45"/>
            </a:xfrm>
            <a:custGeom>
              <a:avLst/>
              <a:gdLst>
                <a:gd name="T0" fmla="*/ 189 w 189"/>
                <a:gd name="T1" fmla="*/ 45 h 45"/>
                <a:gd name="T2" fmla="*/ 0 w 189"/>
                <a:gd name="T3" fmla="*/ 45 h 45"/>
                <a:gd name="T4" fmla="*/ 35 w 189"/>
                <a:gd name="T5" fmla="*/ 0 h 45"/>
                <a:gd name="T6" fmla="*/ 189 w 189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9"/>
                <a:gd name="T13" fmla="*/ 0 h 45"/>
                <a:gd name="T14" fmla="*/ 189 w 189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9" h="45">
                  <a:moveTo>
                    <a:pt x="189" y="45"/>
                  </a:moveTo>
                  <a:lnTo>
                    <a:pt x="0" y="45"/>
                  </a:lnTo>
                  <a:lnTo>
                    <a:pt x="35" y="0"/>
                  </a:lnTo>
                  <a:lnTo>
                    <a:pt x="189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3009" y="2086"/>
              <a:ext cx="80" cy="80"/>
            </a:xfrm>
            <a:custGeom>
              <a:avLst/>
              <a:gdLst>
                <a:gd name="T0" fmla="*/ 0 w 80"/>
                <a:gd name="T1" fmla="*/ 40 h 80"/>
                <a:gd name="T2" fmla="*/ 0 w 80"/>
                <a:gd name="T3" fmla="*/ 25 h 80"/>
                <a:gd name="T4" fmla="*/ 10 w 80"/>
                <a:gd name="T5" fmla="*/ 10 h 80"/>
                <a:gd name="T6" fmla="*/ 25 w 80"/>
                <a:gd name="T7" fmla="*/ 5 h 80"/>
                <a:gd name="T8" fmla="*/ 40 w 80"/>
                <a:gd name="T9" fmla="*/ 0 h 80"/>
                <a:gd name="T10" fmla="*/ 55 w 80"/>
                <a:gd name="T11" fmla="*/ 5 h 80"/>
                <a:gd name="T12" fmla="*/ 65 w 80"/>
                <a:gd name="T13" fmla="*/ 10 h 80"/>
                <a:gd name="T14" fmla="*/ 75 w 80"/>
                <a:gd name="T15" fmla="*/ 25 h 80"/>
                <a:gd name="T16" fmla="*/ 80 w 80"/>
                <a:gd name="T17" fmla="*/ 40 h 80"/>
                <a:gd name="T18" fmla="*/ 75 w 80"/>
                <a:gd name="T19" fmla="*/ 55 h 80"/>
                <a:gd name="T20" fmla="*/ 65 w 80"/>
                <a:gd name="T21" fmla="*/ 70 h 80"/>
                <a:gd name="T22" fmla="*/ 55 w 80"/>
                <a:gd name="T23" fmla="*/ 75 h 80"/>
                <a:gd name="T24" fmla="*/ 40 w 80"/>
                <a:gd name="T25" fmla="*/ 80 h 80"/>
                <a:gd name="T26" fmla="*/ 25 w 80"/>
                <a:gd name="T27" fmla="*/ 75 h 80"/>
                <a:gd name="T28" fmla="*/ 10 w 80"/>
                <a:gd name="T29" fmla="*/ 70 h 80"/>
                <a:gd name="T30" fmla="*/ 0 w 80"/>
                <a:gd name="T31" fmla="*/ 55 h 80"/>
                <a:gd name="T32" fmla="*/ 0 w 80"/>
                <a:gd name="T33" fmla="*/ 40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80"/>
                <a:gd name="T53" fmla="*/ 80 w 80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80">
                  <a:moveTo>
                    <a:pt x="0" y="40"/>
                  </a:moveTo>
                  <a:lnTo>
                    <a:pt x="0" y="25"/>
                  </a:lnTo>
                  <a:lnTo>
                    <a:pt x="10" y="10"/>
                  </a:lnTo>
                  <a:lnTo>
                    <a:pt x="25" y="5"/>
                  </a:lnTo>
                  <a:lnTo>
                    <a:pt x="40" y="0"/>
                  </a:lnTo>
                  <a:lnTo>
                    <a:pt x="55" y="5"/>
                  </a:lnTo>
                  <a:lnTo>
                    <a:pt x="65" y="10"/>
                  </a:lnTo>
                  <a:lnTo>
                    <a:pt x="75" y="25"/>
                  </a:lnTo>
                  <a:lnTo>
                    <a:pt x="80" y="40"/>
                  </a:lnTo>
                  <a:lnTo>
                    <a:pt x="75" y="55"/>
                  </a:lnTo>
                  <a:lnTo>
                    <a:pt x="65" y="70"/>
                  </a:lnTo>
                  <a:lnTo>
                    <a:pt x="55" y="75"/>
                  </a:lnTo>
                  <a:lnTo>
                    <a:pt x="40" y="80"/>
                  </a:lnTo>
                  <a:lnTo>
                    <a:pt x="25" y="75"/>
                  </a:lnTo>
                  <a:lnTo>
                    <a:pt x="10" y="70"/>
                  </a:lnTo>
                  <a:lnTo>
                    <a:pt x="0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H="1" flipV="1">
              <a:off x="3059" y="2126"/>
              <a:ext cx="1133" cy="2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4083" y="2395"/>
              <a:ext cx="189" cy="45"/>
            </a:xfrm>
            <a:custGeom>
              <a:avLst/>
              <a:gdLst>
                <a:gd name="T0" fmla="*/ 0 w 189"/>
                <a:gd name="T1" fmla="*/ 45 h 45"/>
                <a:gd name="T2" fmla="*/ 189 w 189"/>
                <a:gd name="T3" fmla="*/ 45 h 45"/>
                <a:gd name="T4" fmla="*/ 154 w 189"/>
                <a:gd name="T5" fmla="*/ 0 h 45"/>
                <a:gd name="T6" fmla="*/ 0 w 189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9"/>
                <a:gd name="T13" fmla="*/ 0 h 45"/>
                <a:gd name="T14" fmla="*/ 189 w 189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9" h="45">
                  <a:moveTo>
                    <a:pt x="0" y="45"/>
                  </a:moveTo>
                  <a:lnTo>
                    <a:pt x="189" y="45"/>
                  </a:lnTo>
                  <a:lnTo>
                    <a:pt x="154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V="1">
              <a:off x="3049" y="1442"/>
              <a:ext cx="1" cy="66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V="1">
              <a:off x="3049" y="1442"/>
              <a:ext cx="1" cy="6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1951" y="1991"/>
              <a:ext cx="1098" cy="1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1811" y="1931"/>
              <a:ext cx="165" cy="120"/>
            </a:xfrm>
            <a:custGeom>
              <a:avLst/>
              <a:gdLst>
                <a:gd name="T0" fmla="*/ 165 w 165"/>
                <a:gd name="T1" fmla="*/ 0 h 120"/>
                <a:gd name="T2" fmla="*/ 0 w 165"/>
                <a:gd name="T3" fmla="*/ 40 h 120"/>
                <a:gd name="T4" fmla="*/ 150 w 165"/>
                <a:gd name="T5" fmla="*/ 120 h 120"/>
                <a:gd name="T6" fmla="*/ 165 w 165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120"/>
                <a:gd name="T14" fmla="*/ 165 w 165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120">
                  <a:moveTo>
                    <a:pt x="165" y="0"/>
                  </a:moveTo>
                  <a:lnTo>
                    <a:pt x="0" y="40"/>
                  </a:lnTo>
                  <a:lnTo>
                    <a:pt x="150" y="12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1474" y="243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i="1">
                  <a:latin typeface="Verdana" pitchFamily="34" charset="0"/>
                  <a:ea typeface="ＭＳ Ｐゴシック" charset="-128"/>
                </a:rPr>
                <a:t>n</a:t>
              </a:r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4241" y="2341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i="1">
                  <a:latin typeface="Verdana" pitchFamily="34" charset="0"/>
                  <a:ea typeface="ＭＳ Ｐゴシック" charset="-128"/>
                </a:rPr>
                <a:t>u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1429" y="183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VUP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1791" y="2160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VPN</a:t>
              </a: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3061" y="1933"/>
              <a:ext cx="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VRP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2925" y="1249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i="1">
                  <a:latin typeface="Verdana" pitchFamily="34" charset="0"/>
                  <a:ea typeface="ＭＳ Ｐゴシック" charset="-128"/>
                </a:rPr>
                <a:t>v</a:t>
              </a: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4004" y="1661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View</a:t>
              </a:r>
              <a:br>
                <a:rPr lang="en-US" altLang="ja-JP" b="1">
                  <a:latin typeface="Verdana" pitchFamily="34" charset="0"/>
                  <a:ea typeface="ＭＳ Ｐゴシック" charset="-128"/>
                </a:rPr>
              </a:br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flipH="1">
              <a:off x="1840" y="1638"/>
              <a:ext cx="122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z="2800" dirty="0" smtClean="0"/>
              <a:t>Truncated View Volume for an </a:t>
            </a:r>
            <a:br>
              <a:rPr lang="en-US" altLang="ja-JP" sz="2800" dirty="0" smtClean="0"/>
            </a:br>
            <a:r>
              <a:rPr lang="en-US" altLang="ja-JP" sz="2800" dirty="0" smtClean="0"/>
              <a:t>Perspective Projection</a:t>
            </a:r>
            <a:br>
              <a:rPr lang="en-US" altLang="ja-JP" sz="2800" dirty="0" smtClean="0"/>
            </a:br>
            <a:r>
              <a:rPr lang="en-US" altLang="ja-JP" sz="2800" dirty="0" smtClean="0"/>
              <a:t>(how to do 3D clipping?),   PRP: projection reference point,  DOP: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direction of projection</a:t>
            </a:r>
            <a:endParaRPr lang="en-US" altLang="ja-JP" sz="2800" dirty="0" smtClean="0"/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258888" y="2270026"/>
            <a:ext cx="6735762" cy="3751262"/>
            <a:chOff x="793" y="1253"/>
            <a:chExt cx="4243" cy="2363"/>
          </a:xfrm>
        </p:grpSpPr>
        <p:sp>
          <p:nvSpPr>
            <p:cNvPr id="12292" name="Freeform 4"/>
            <p:cNvSpPr>
              <a:spLocks/>
            </p:cNvSpPr>
            <p:nvPr/>
          </p:nvSpPr>
          <p:spPr bwMode="auto">
            <a:xfrm>
              <a:off x="3637" y="1850"/>
              <a:ext cx="1394" cy="1437"/>
            </a:xfrm>
            <a:custGeom>
              <a:avLst/>
              <a:gdLst>
                <a:gd name="T0" fmla="*/ 0 w 1394"/>
                <a:gd name="T1" fmla="*/ 0 h 1437"/>
                <a:gd name="T2" fmla="*/ 1394 w 1394"/>
                <a:gd name="T3" fmla="*/ 388 h 1437"/>
                <a:gd name="T4" fmla="*/ 1394 w 1394"/>
                <a:gd name="T5" fmla="*/ 1437 h 1437"/>
                <a:gd name="T6" fmla="*/ 0 w 1394"/>
                <a:gd name="T7" fmla="*/ 1101 h 1437"/>
                <a:gd name="T8" fmla="*/ 0 w 1394"/>
                <a:gd name="T9" fmla="*/ 0 h 1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4"/>
                <a:gd name="T16" fmla="*/ 0 h 1437"/>
                <a:gd name="T17" fmla="*/ 1394 w 1394"/>
                <a:gd name="T18" fmla="*/ 1437 h 14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4" h="1437">
                  <a:moveTo>
                    <a:pt x="0" y="0"/>
                  </a:moveTo>
                  <a:lnTo>
                    <a:pt x="1394" y="388"/>
                  </a:lnTo>
                  <a:lnTo>
                    <a:pt x="1394" y="1437"/>
                  </a:lnTo>
                  <a:lnTo>
                    <a:pt x="0" y="1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3" name="Freeform 5"/>
            <p:cNvSpPr>
              <a:spLocks/>
            </p:cNvSpPr>
            <p:nvPr/>
          </p:nvSpPr>
          <p:spPr bwMode="auto">
            <a:xfrm>
              <a:off x="2542" y="2296"/>
              <a:ext cx="953" cy="986"/>
            </a:xfrm>
            <a:custGeom>
              <a:avLst/>
              <a:gdLst>
                <a:gd name="T0" fmla="*/ 953 w 953"/>
                <a:gd name="T1" fmla="*/ 262 h 986"/>
                <a:gd name="T2" fmla="*/ 953 w 953"/>
                <a:gd name="T3" fmla="*/ 986 h 986"/>
                <a:gd name="T4" fmla="*/ 0 w 953"/>
                <a:gd name="T5" fmla="*/ 755 h 986"/>
                <a:gd name="T6" fmla="*/ 0 w 953"/>
                <a:gd name="T7" fmla="*/ 0 h 986"/>
                <a:gd name="T8" fmla="*/ 953 w 953"/>
                <a:gd name="T9" fmla="*/ 262 h 9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3"/>
                <a:gd name="T16" fmla="*/ 0 h 986"/>
                <a:gd name="T17" fmla="*/ 953 w 953"/>
                <a:gd name="T18" fmla="*/ 986 h 9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3" h="986">
                  <a:moveTo>
                    <a:pt x="953" y="262"/>
                  </a:moveTo>
                  <a:lnTo>
                    <a:pt x="953" y="986"/>
                  </a:lnTo>
                  <a:lnTo>
                    <a:pt x="0" y="755"/>
                  </a:lnTo>
                  <a:lnTo>
                    <a:pt x="0" y="0"/>
                  </a:lnTo>
                  <a:lnTo>
                    <a:pt x="953" y="262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1446" y="2747"/>
              <a:ext cx="509" cy="529"/>
            </a:xfrm>
            <a:custGeom>
              <a:avLst/>
              <a:gdLst>
                <a:gd name="T0" fmla="*/ 0 w 509"/>
                <a:gd name="T1" fmla="*/ 0 h 529"/>
                <a:gd name="T2" fmla="*/ 509 w 509"/>
                <a:gd name="T3" fmla="*/ 126 h 529"/>
                <a:gd name="T4" fmla="*/ 509 w 509"/>
                <a:gd name="T5" fmla="*/ 529 h 529"/>
                <a:gd name="T6" fmla="*/ 0 w 509"/>
                <a:gd name="T7" fmla="*/ 404 h 529"/>
                <a:gd name="T8" fmla="*/ 0 w 509"/>
                <a:gd name="T9" fmla="*/ 0 h 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529"/>
                <a:gd name="T17" fmla="*/ 509 w 509"/>
                <a:gd name="T18" fmla="*/ 529 h 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529">
                  <a:moveTo>
                    <a:pt x="0" y="0"/>
                  </a:moveTo>
                  <a:lnTo>
                    <a:pt x="509" y="126"/>
                  </a:lnTo>
                  <a:lnTo>
                    <a:pt x="509" y="529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5" name="Freeform 7"/>
            <p:cNvSpPr>
              <a:spLocks/>
            </p:cNvSpPr>
            <p:nvPr/>
          </p:nvSpPr>
          <p:spPr bwMode="auto">
            <a:xfrm>
              <a:off x="1446" y="2747"/>
              <a:ext cx="509" cy="529"/>
            </a:xfrm>
            <a:custGeom>
              <a:avLst/>
              <a:gdLst>
                <a:gd name="T0" fmla="*/ 0 w 509"/>
                <a:gd name="T1" fmla="*/ 0 h 529"/>
                <a:gd name="T2" fmla="*/ 509 w 509"/>
                <a:gd name="T3" fmla="*/ 126 h 529"/>
                <a:gd name="T4" fmla="*/ 509 w 509"/>
                <a:gd name="T5" fmla="*/ 529 h 529"/>
                <a:gd name="T6" fmla="*/ 0 w 509"/>
                <a:gd name="T7" fmla="*/ 404 h 529"/>
                <a:gd name="T8" fmla="*/ 0 w 509"/>
                <a:gd name="T9" fmla="*/ 0 h 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529"/>
                <a:gd name="T17" fmla="*/ 509 w 509"/>
                <a:gd name="T18" fmla="*/ 529 h 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529">
                  <a:moveTo>
                    <a:pt x="0" y="0"/>
                  </a:moveTo>
                  <a:lnTo>
                    <a:pt x="509" y="126"/>
                  </a:lnTo>
                  <a:lnTo>
                    <a:pt x="509" y="529"/>
                  </a:lnTo>
                  <a:lnTo>
                    <a:pt x="0" y="40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Freeform 8"/>
            <p:cNvSpPr>
              <a:spLocks/>
            </p:cNvSpPr>
            <p:nvPr/>
          </p:nvSpPr>
          <p:spPr bwMode="auto">
            <a:xfrm>
              <a:off x="1446" y="1850"/>
              <a:ext cx="3590" cy="897"/>
            </a:xfrm>
            <a:custGeom>
              <a:avLst/>
              <a:gdLst>
                <a:gd name="T0" fmla="*/ 0 w 3590"/>
                <a:gd name="T1" fmla="*/ 897 h 897"/>
                <a:gd name="T2" fmla="*/ 2191 w 3590"/>
                <a:gd name="T3" fmla="*/ 0 h 897"/>
                <a:gd name="T4" fmla="*/ 3590 w 3590"/>
                <a:gd name="T5" fmla="*/ 383 h 897"/>
                <a:gd name="T6" fmla="*/ 0 60000 65536"/>
                <a:gd name="T7" fmla="*/ 0 60000 65536"/>
                <a:gd name="T8" fmla="*/ 0 60000 65536"/>
                <a:gd name="T9" fmla="*/ 0 w 3590"/>
                <a:gd name="T10" fmla="*/ 0 h 897"/>
                <a:gd name="T11" fmla="*/ 3590 w 3590"/>
                <a:gd name="T12" fmla="*/ 897 h 8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0" h="897">
                  <a:moveTo>
                    <a:pt x="0" y="897"/>
                  </a:moveTo>
                  <a:lnTo>
                    <a:pt x="2191" y="0"/>
                  </a:lnTo>
                  <a:lnTo>
                    <a:pt x="3590" y="38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3637" y="1850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637" y="1997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637" y="2144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637" y="2291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H="1">
              <a:off x="3632" y="2438"/>
              <a:ext cx="5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3632" y="2584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3632" y="2731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3632" y="2878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632" y="2951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3773" y="2988"/>
              <a:ext cx="84" cy="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3920" y="3020"/>
              <a:ext cx="78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4061" y="3051"/>
              <a:ext cx="79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4203" y="3088"/>
              <a:ext cx="84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4344" y="3119"/>
              <a:ext cx="84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4491" y="3156"/>
              <a:ext cx="79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4633" y="3187"/>
              <a:ext cx="78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4774" y="3224"/>
              <a:ext cx="84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4916" y="3255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 flipH="1">
              <a:off x="3548" y="2946"/>
              <a:ext cx="84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 flipH="1">
              <a:off x="3401" y="2962"/>
              <a:ext cx="84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 flipH="1">
              <a:off x="3254" y="2972"/>
              <a:ext cx="84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 flipH="1">
              <a:off x="3108" y="2988"/>
              <a:ext cx="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 flipH="1">
              <a:off x="2961" y="2999"/>
              <a:ext cx="84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 flipH="1">
              <a:off x="2819" y="3014"/>
              <a:ext cx="79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 flipH="1">
              <a:off x="2673" y="3025"/>
              <a:ext cx="83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 flipH="1">
              <a:off x="2526" y="3041"/>
              <a:ext cx="84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 flipH="1">
              <a:off x="2379" y="3051"/>
              <a:ext cx="84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H="1">
              <a:off x="2232" y="3067"/>
              <a:ext cx="84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 flipH="1">
              <a:off x="2086" y="3077"/>
              <a:ext cx="84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 flipH="1">
              <a:off x="1939" y="3093"/>
              <a:ext cx="84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 flipH="1">
              <a:off x="1792" y="3103"/>
              <a:ext cx="84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8" name="Line 40"/>
            <p:cNvSpPr>
              <a:spLocks noChangeShapeType="1"/>
            </p:cNvSpPr>
            <p:nvPr/>
          </p:nvSpPr>
          <p:spPr bwMode="auto">
            <a:xfrm flipH="1">
              <a:off x="1646" y="3119"/>
              <a:ext cx="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 flipH="1">
              <a:off x="1504" y="3130"/>
              <a:ext cx="79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0" name="Freeform 42"/>
            <p:cNvSpPr>
              <a:spLocks/>
            </p:cNvSpPr>
            <p:nvPr/>
          </p:nvSpPr>
          <p:spPr bwMode="auto">
            <a:xfrm>
              <a:off x="1955" y="2233"/>
              <a:ext cx="3081" cy="1049"/>
            </a:xfrm>
            <a:custGeom>
              <a:avLst/>
              <a:gdLst>
                <a:gd name="T0" fmla="*/ 0 w 3081"/>
                <a:gd name="T1" fmla="*/ 1043 h 1049"/>
                <a:gd name="T2" fmla="*/ 3081 w 3081"/>
                <a:gd name="T3" fmla="*/ 1049 h 1049"/>
                <a:gd name="T4" fmla="*/ 3081 w 3081"/>
                <a:gd name="T5" fmla="*/ 0 h 1049"/>
                <a:gd name="T6" fmla="*/ 0 w 3081"/>
                <a:gd name="T7" fmla="*/ 640 h 10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1"/>
                <a:gd name="T13" fmla="*/ 0 h 1049"/>
                <a:gd name="T14" fmla="*/ 3081 w 3081"/>
                <a:gd name="T15" fmla="*/ 1049 h 10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1" h="1049">
                  <a:moveTo>
                    <a:pt x="0" y="1043"/>
                  </a:moveTo>
                  <a:lnTo>
                    <a:pt x="3081" y="1049"/>
                  </a:lnTo>
                  <a:lnTo>
                    <a:pt x="3081" y="0"/>
                  </a:lnTo>
                  <a:lnTo>
                    <a:pt x="0" y="64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 flipV="1">
              <a:off x="1729" y="2857"/>
              <a:ext cx="1" cy="7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2" name="Line 44"/>
            <p:cNvSpPr>
              <a:spLocks noChangeShapeType="1"/>
            </p:cNvSpPr>
            <p:nvPr/>
          </p:nvSpPr>
          <p:spPr bwMode="auto">
            <a:xfrm flipH="1">
              <a:off x="1813" y="3491"/>
              <a:ext cx="44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3" name="Freeform 45"/>
            <p:cNvSpPr>
              <a:spLocks/>
            </p:cNvSpPr>
            <p:nvPr/>
          </p:nvSpPr>
          <p:spPr bwMode="auto">
            <a:xfrm>
              <a:off x="1724" y="3455"/>
              <a:ext cx="94" cy="78"/>
            </a:xfrm>
            <a:custGeom>
              <a:avLst/>
              <a:gdLst>
                <a:gd name="T0" fmla="*/ 94 w 94"/>
                <a:gd name="T1" fmla="*/ 36 h 78"/>
                <a:gd name="T2" fmla="*/ 94 w 94"/>
                <a:gd name="T3" fmla="*/ 78 h 78"/>
                <a:gd name="T4" fmla="*/ 0 w 94"/>
                <a:gd name="T5" fmla="*/ 36 h 78"/>
                <a:gd name="T6" fmla="*/ 94 w 94"/>
                <a:gd name="T7" fmla="*/ 0 h 78"/>
                <a:gd name="T8" fmla="*/ 94 w 94"/>
                <a:gd name="T9" fmla="*/ 3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8"/>
                <a:gd name="T17" fmla="*/ 94 w 94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8">
                  <a:moveTo>
                    <a:pt x="94" y="36"/>
                  </a:moveTo>
                  <a:lnTo>
                    <a:pt x="94" y="78"/>
                  </a:lnTo>
                  <a:lnTo>
                    <a:pt x="0" y="36"/>
                  </a:lnTo>
                  <a:lnTo>
                    <a:pt x="94" y="0"/>
                  </a:lnTo>
                  <a:lnTo>
                    <a:pt x="94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2416" y="3491"/>
              <a:ext cx="4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5" name="Freeform 47"/>
            <p:cNvSpPr>
              <a:spLocks/>
            </p:cNvSpPr>
            <p:nvPr/>
          </p:nvSpPr>
          <p:spPr bwMode="auto">
            <a:xfrm>
              <a:off x="2851" y="3455"/>
              <a:ext cx="94" cy="78"/>
            </a:xfrm>
            <a:custGeom>
              <a:avLst/>
              <a:gdLst>
                <a:gd name="T0" fmla="*/ 0 w 94"/>
                <a:gd name="T1" fmla="*/ 36 h 78"/>
                <a:gd name="T2" fmla="*/ 0 w 94"/>
                <a:gd name="T3" fmla="*/ 0 h 78"/>
                <a:gd name="T4" fmla="*/ 94 w 94"/>
                <a:gd name="T5" fmla="*/ 36 h 78"/>
                <a:gd name="T6" fmla="*/ 0 w 94"/>
                <a:gd name="T7" fmla="*/ 78 h 78"/>
                <a:gd name="T8" fmla="*/ 0 w 94"/>
                <a:gd name="T9" fmla="*/ 3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8"/>
                <a:gd name="T17" fmla="*/ 94 w 94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8">
                  <a:moveTo>
                    <a:pt x="0" y="36"/>
                  </a:moveTo>
                  <a:lnTo>
                    <a:pt x="0" y="0"/>
                  </a:lnTo>
                  <a:lnTo>
                    <a:pt x="94" y="36"/>
                  </a:lnTo>
                  <a:lnTo>
                    <a:pt x="0" y="7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 flipV="1">
              <a:off x="2945" y="2579"/>
              <a:ext cx="1" cy="10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 flipV="1">
              <a:off x="4182" y="2165"/>
              <a:ext cx="1" cy="14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 flipH="1">
              <a:off x="1813" y="3491"/>
              <a:ext cx="4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2416" y="3491"/>
              <a:ext cx="4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 flipH="1">
              <a:off x="3034" y="3491"/>
              <a:ext cx="51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1" name="Freeform 53"/>
            <p:cNvSpPr>
              <a:spLocks/>
            </p:cNvSpPr>
            <p:nvPr/>
          </p:nvSpPr>
          <p:spPr bwMode="auto">
            <a:xfrm>
              <a:off x="2945" y="3455"/>
              <a:ext cx="94" cy="78"/>
            </a:xfrm>
            <a:custGeom>
              <a:avLst/>
              <a:gdLst>
                <a:gd name="T0" fmla="*/ 94 w 94"/>
                <a:gd name="T1" fmla="*/ 36 h 78"/>
                <a:gd name="T2" fmla="*/ 94 w 94"/>
                <a:gd name="T3" fmla="*/ 78 h 78"/>
                <a:gd name="T4" fmla="*/ 0 w 94"/>
                <a:gd name="T5" fmla="*/ 36 h 78"/>
                <a:gd name="T6" fmla="*/ 94 w 94"/>
                <a:gd name="T7" fmla="*/ 0 h 78"/>
                <a:gd name="T8" fmla="*/ 94 w 94"/>
                <a:gd name="T9" fmla="*/ 3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8"/>
                <a:gd name="T17" fmla="*/ 94 w 94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8">
                  <a:moveTo>
                    <a:pt x="94" y="36"/>
                  </a:moveTo>
                  <a:lnTo>
                    <a:pt x="94" y="78"/>
                  </a:lnTo>
                  <a:lnTo>
                    <a:pt x="0" y="36"/>
                  </a:lnTo>
                  <a:lnTo>
                    <a:pt x="94" y="0"/>
                  </a:lnTo>
                  <a:lnTo>
                    <a:pt x="94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2" name="Line 54"/>
            <p:cNvSpPr>
              <a:spLocks noChangeShapeType="1"/>
            </p:cNvSpPr>
            <p:nvPr/>
          </p:nvSpPr>
          <p:spPr bwMode="auto">
            <a:xfrm>
              <a:off x="3705" y="3491"/>
              <a:ext cx="36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3" name="Freeform 55"/>
            <p:cNvSpPr>
              <a:spLocks/>
            </p:cNvSpPr>
            <p:nvPr/>
          </p:nvSpPr>
          <p:spPr bwMode="auto">
            <a:xfrm>
              <a:off x="4061" y="3455"/>
              <a:ext cx="95" cy="78"/>
            </a:xfrm>
            <a:custGeom>
              <a:avLst/>
              <a:gdLst>
                <a:gd name="T0" fmla="*/ 0 w 95"/>
                <a:gd name="T1" fmla="*/ 36 h 78"/>
                <a:gd name="T2" fmla="*/ 0 w 95"/>
                <a:gd name="T3" fmla="*/ 0 h 78"/>
                <a:gd name="T4" fmla="*/ 95 w 95"/>
                <a:gd name="T5" fmla="*/ 36 h 78"/>
                <a:gd name="T6" fmla="*/ 0 w 95"/>
                <a:gd name="T7" fmla="*/ 78 h 78"/>
                <a:gd name="T8" fmla="*/ 0 w 95"/>
                <a:gd name="T9" fmla="*/ 3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78"/>
                <a:gd name="T17" fmla="*/ 95 w 95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78">
                  <a:moveTo>
                    <a:pt x="0" y="36"/>
                  </a:moveTo>
                  <a:lnTo>
                    <a:pt x="0" y="0"/>
                  </a:lnTo>
                  <a:lnTo>
                    <a:pt x="95" y="36"/>
                  </a:lnTo>
                  <a:lnTo>
                    <a:pt x="0" y="7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4" name="Line 56"/>
            <p:cNvSpPr>
              <a:spLocks noChangeShapeType="1"/>
            </p:cNvSpPr>
            <p:nvPr/>
          </p:nvSpPr>
          <p:spPr bwMode="auto">
            <a:xfrm flipH="1">
              <a:off x="3034" y="3491"/>
              <a:ext cx="5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5" name="Line 57"/>
            <p:cNvSpPr>
              <a:spLocks noChangeShapeType="1"/>
            </p:cNvSpPr>
            <p:nvPr/>
          </p:nvSpPr>
          <p:spPr bwMode="auto">
            <a:xfrm>
              <a:off x="3705" y="3491"/>
              <a:ext cx="36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6" name="Freeform 58"/>
            <p:cNvSpPr>
              <a:spLocks/>
            </p:cNvSpPr>
            <p:nvPr/>
          </p:nvSpPr>
          <p:spPr bwMode="auto">
            <a:xfrm>
              <a:off x="3773" y="1578"/>
              <a:ext cx="225" cy="267"/>
            </a:xfrm>
            <a:custGeom>
              <a:avLst/>
              <a:gdLst>
                <a:gd name="T0" fmla="*/ 0 w 225"/>
                <a:gd name="T1" fmla="*/ 0 h 267"/>
                <a:gd name="T2" fmla="*/ 225 w 225"/>
                <a:gd name="T3" fmla="*/ 0 h 267"/>
                <a:gd name="T4" fmla="*/ 178 w 225"/>
                <a:gd name="T5" fmla="*/ 267 h 267"/>
                <a:gd name="T6" fmla="*/ 0 60000 65536"/>
                <a:gd name="T7" fmla="*/ 0 60000 65536"/>
                <a:gd name="T8" fmla="*/ 0 60000 65536"/>
                <a:gd name="T9" fmla="*/ 0 w 225"/>
                <a:gd name="T10" fmla="*/ 0 h 267"/>
                <a:gd name="T11" fmla="*/ 225 w 225"/>
                <a:gd name="T12" fmla="*/ 267 h 2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" h="267">
                  <a:moveTo>
                    <a:pt x="0" y="0"/>
                  </a:moveTo>
                  <a:lnTo>
                    <a:pt x="225" y="0"/>
                  </a:lnTo>
                  <a:lnTo>
                    <a:pt x="178" y="26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7" name="Freeform 59"/>
            <p:cNvSpPr>
              <a:spLocks/>
            </p:cNvSpPr>
            <p:nvPr/>
          </p:nvSpPr>
          <p:spPr bwMode="auto">
            <a:xfrm>
              <a:off x="3915" y="1835"/>
              <a:ext cx="73" cy="94"/>
            </a:xfrm>
            <a:custGeom>
              <a:avLst/>
              <a:gdLst>
                <a:gd name="T0" fmla="*/ 36 w 73"/>
                <a:gd name="T1" fmla="*/ 5 h 94"/>
                <a:gd name="T2" fmla="*/ 73 w 73"/>
                <a:gd name="T3" fmla="*/ 10 h 94"/>
                <a:gd name="T4" fmla="*/ 21 w 73"/>
                <a:gd name="T5" fmla="*/ 94 h 94"/>
                <a:gd name="T6" fmla="*/ 0 w 73"/>
                <a:gd name="T7" fmla="*/ 0 h 94"/>
                <a:gd name="T8" fmla="*/ 36 w 73"/>
                <a:gd name="T9" fmla="*/ 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94"/>
                <a:gd name="T17" fmla="*/ 73 w 73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94">
                  <a:moveTo>
                    <a:pt x="36" y="5"/>
                  </a:moveTo>
                  <a:lnTo>
                    <a:pt x="73" y="10"/>
                  </a:lnTo>
                  <a:lnTo>
                    <a:pt x="21" y="94"/>
                  </a:lnTo>
                  <a:lnTo>
                    <a:pt x="0" y="0"/>
                  </a:lnTo>
                  <a:lnTo>
                    <a:pt x="36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8" name="Line 60"/>
            <p:cNvSpPr>
              <a:spLocks noChangeShapeType="1"/>
            </p:cNvSpPr>
            <p:nvPr/>
          </p:nvSpPr>
          <p:spPr bwMode="auto">
            <a:xfrm flipV="1">
              <a:off x="1195" y="2930"/>
              <a:ext cx="330" cy="95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9" name="Freeform 61"/>
            <p:cNvSpPr>
              <a:spLocks/>
            </p:cNvSpPr>
            <p:nvPr/>
          </p:nvSpPr>
          <p:spPr bwMode="auto">
            <a:xfrm>
              <a:off x="1069" y="2983"/>
              <a:ext cx="294" cy="68"/>
            </a:xfrm>
            <a:custGeom>
              <a:avLst/>
              <a:gdLst>
                <a:gd name="T0" fmla="*/ 294 w 294"/>
                <a:gd name="T1" fmla="*/ 68 h 68"/>
                <a:gd name="T2" fmla="*/ 0 w 294"/>
                <a:gd name="T3" fmla="*/ 68 h 68"/>
                <a:gd name="T4" fmla="*/ 52 w 294"/>
                <a:gd name="T5" fmla="*/ 0 h 68"/>
                <a:gd name="T6" fmla="*/ 294 w 294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4"/>
                <a:gd name="T13" fmla="*/ 0 h 68"/>
                <a:gd name="T14" fmla="*/ 294 w 294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4" h="68">
                  <a:moveTo>
                    <a:pt x="294" y="68"/>
                  </a:moveTo>
                  <a:lnTo>
                    <a:pt x="0" y="68"/>
                  </a:lnTo>
                  <a:lnTo>
                    <a:pt x="52" y="0"/>
                  </a:lnTo>
                  <a:lnTo>
                    <a:pt x="294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0" name="Freeform 62"/>
            <p:cNvSpPr>
              <a:spLocks/>
            </p:cNvSpPr>
            <p:nvPr/>
          </p:nvSpPr>
          <p:spPr bwMode="auto">
            <a:xfrm>
              <a:off x="2694" y="1987"/>
              <a:ext cx="204" cy="293"/>
            </a:xfrm>
            <a:custGeom>
              <a:avLst/>
              <a:gdLst>
                <a:gd name="T0" fmla="*/ 0 w 204"/>
                <a:gd name="T1" fmla="*/ 0 h 293"/>
                <a:gd name="T2" fmla="*/ 204 w 204"/>
                <a:gd name="T3" fmla="*/ 0 h 293"/>
                <a:gd name="T4" fmla="*/ 141 w 204"/>
                <a:gd name="T5" fmla="*/ 293 h 293"/>
                <a:gd name="T6" fmla="*/ 0 60000 65536"/>
                <a:gd name="T7" fmla="*/ 0 60000 65536"/>
                <a:gd name="T8" fmla="*/ 0 60000 65536"/>
                <a:gd name="T9" fmla="*/ 0 w 204"/>
                <a:gd name="T10" fmla="*/ 0 h 293"/>
                <a:gd name="T11" fmla="*/ 204 w 204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293">
                  <a:moveTo>
                    <a:pt x="0" y="0"/>
                  </a:moveTo>
                  <a:lnTo>
                    <a:pt x="204" y="0"/>
                  </a:lnTo>
                  <a:lnTo>
                    <a:pt x="141" y="29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1" name="Freeform 63"/>
            <p:cNvSpPr>
              <a:spLocks/>
            </p:cNvSpPr>
            <p:nvPr/>
          </p:nvSpPr>
          <p:spPr bwMode="auto">
            <a:xfrm>
              <a:off x="2804" y="2270"/>
              <a:ext cx="73" cy="99"/>
            </a:xfrm>
            <a:custGeom>
              <a:avLst/>
              <a:gdLst>
                <a:gd name="T0" fmla="*/ 36 w 73"/>
                <a:gd name="T1" fmla="*/ 5 h 99"/>
                <a:gd name="T2" fmla="*/ 73 w 73"/>
                <a:gd name="T3" fmla="*/ 15 h 99"/>
                <a:gd name="T4" fmla="*/ 15 w 73"/>
                <a:gd name="T5" fmla="*/ 99 h 99"/>
                <a:gd name="T6" fmla="*/ 0 w 73"/>
                <a:gd name="T7" fmla="*/ 0 h 99"/>
                <a:gd name="T8" fmla="*/ 36 w 73"/>
                <a:gd name="T9" fmla="*/ 5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99"/>
                <a:gd name="T17" fmla="*/ 73 w 73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99">
                  <a:moveTo>
                    <a:pt x="36" y="5"/>
                  </a:moveTo>
                  <a:lnTo>
                    <a:pt x="73" y="15"/>
                  </a:lnTo>
                  <a:lnTo>
                    <a:pt x="15" y="99"/>
                  </a:lnTo>
                  <a:lnTo>
                    <a:pt x="0" y="0"/>
                  </a:lnTo>
                  <a:lnTo>
                    <a:pt x="36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2" name="Freeform 64"/>
            <p:cNvSpPr>
              <a:spLocks/>
            </p:cNvSpPr>
            <p:nvPr/>
          </p:nvSpPr>
          <p:spPr bwMode="auto">
            <a:xfrm>
              <a:off x="2903" y="2511"/>
              <a:ext cx="84" cy="84"/>
            </a:xfrm>
            <a:custGeom>
              <a:avLst/>
              <a:gdLst>
                <a:gd name="T0" fmla="*/ 0 w 84"/>
                <a:gd name="T1" fmla="*/ 42 h 84"/>
                <a:gd name="T2" fmla="*/ 5 w 84"/>
                <a:gd name="T3" fmla="*/ 26 h 84"/>
                <a:gd name="T4" fmla="*/ 11 w 84"/>
                <a:gd name="T5" fmla="*/ 10 h 84"/>
                <a:gd name="T6" fmla="*/ 26 w 84"/>
                <a:gd name="T7" fmla="*/ 5 h 84"/>
                <a:gd name="T8" fmla="*/ 42 w 84"/>
                <a:gd name="T9" fmla="*/ 0 h 84"/>
                <a:gd name="T10" fmla="*/ 58 w 84"/>
                <a:gd name="T11" fmla="*/ 5 h 84"/>
                <a:gd name="T12" fmla="*/ 74 w 84"/>
                <a:gd name="T13" fmla="*/ 10 h 84"/>
                <a:gd name="T14" fmla="*/ 79 w 84"/>
                <a:gd name="T15" fmla="*/ 26 h 84"/>
                <a:gd name="T16" fmla="*/ 84 w 84"/>
                <a:gd name="T17" fmla="*/ 42 h 84"/>
                <a:gd name="T18" fmla="*/ 79 w 84"/>
                <a:gd name="T19" fmla="*/ 58 h 84"/>
                <a:gd name="T20" fmla="*/ 74 w 84"/>
                <a:gd name="T21" fmla="*/ 73 h 84"/>
                <a:gd name="T22" fmla="*/ 58 w 84"/>
                <a:gd name="T23" fmla="*/ 79 h 84"/>
                <a:gd name="T24" fmla="*/ 42 w 84"/>
                <a:gd name="T25" fmla="*/ 84 h 84"/>
                <a:gd name="T26" fmla="*/ 26 w 84"/>
                <a:gd name="T27" fmla="*/ 79 h 84"/>
                <a:gd name="T28" fmla="*/ 11 w 84"/>
                <a:gd name="T29" fmla="*/ 73 h 84"/>
                <a:gd name="T30" fmla="*/ 5 w 84"/>
                <a:gd name="T31" fmla="*/ 58 h 84"/>
                <a:gd name="T32" fmla="*/ 0 w 84"/>
                <a:gd name="T33" fmla="*/ 42 h 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4"/>
                <a:gd name="T53" fmla="*/ 84 w 84"/>
                <a:gd name="T54" fmla="*/ 84 h 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4">
                  <a:moveTo>
                    <a:pt x="0" y="42"/>
                  </a:moveTo>
                  <a:lnTo>
                    <a:pt x="5" y="26"/>
                  </a:lnTo>
                  <a:lnTo>
                    <a:pt x="11" y="10"/>
                  </a:lnTo>
                  <a:lnTo>
                    <a:pt x="26" y="5"/>
                  </a:lnTo>
                  <a:lnTo>
                    <a:pt x="42" y="0"/>
                  </a:lnTo>
                  <a:lnTo>
                    <a:pt x="58" y="5"/>
                  </a:lnTo>
                  <a:lnTo>
                    <a:pt x="74" y="10"/>
                  </a:lnTo>
                  <a:lnTo>
                    <a:pt x="79" y="26"/>
                  </a:lnTo>
                  <a:lnTo>
                    <a:pt x="84" y="42"/>
                  </a:lnTo>
                  <a:lnTo>
                    <a:pt x="79" y="58"/>
                  </a:lnTo>
                  <a:lnTo>
                    <a:pt x="74" y="73"/>
                  </a:lnTo>
                  <a:lnTo>
                    <a:pt x="58" y="79"/>
                  </a:lnTo>
                  <a:lnTo>
                    <a:pt x="42" y="84"/>
                  </a:lnTo>
                  <a:lnTo>
                    <a:pt x="26" y="79"/>
                  </a:lnTo>
                  <a:lnTo>
                    <a:pt x="11" y="73"/>
                  </a:lnTo>
                  <a:lnTo>
                    <a:pt x="5" y="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3" name="Freeform 65"/>
            <p:cNvSpPr>
              <a:spLocks/>
            </p:cNvSpPr>
            <p:nvPr/>
          </p:nvSpPr>
          <p:spPr bwMode="auto">
            <a:xfrm>
              <a:off x="2903" y="2511"/>
              <a:ext cx="84" cy="84"/>
            </a:xfrm>
            <a:custGeom>
              <a:avLst/>
              <a:gdLst>
                <a:gd name="T0" fmla="*/ 0 w 84"/>
                <a:gd name="T1" fmla="*/ 42 h 84"/>
                <a:gd name="T2" fmla="*/ 5 w 84"/>
                <a:gd name="T3" fmla="*/ 26 h 84"/>
                <a:gd name="T4" fmla="*/ 11 w 84"/>
                <a:gd name="T5" fmla="*/ 10 h 84"/>
                <a:gd name="T6" fmla="*/ 26 w 84"/>
                <a:gd name="T7" fmla="*/ 5 h 84"/>
                <a:gd name="T8" fmla="*/ 42 w 84"/>
                <a:gd name="T9" fmla="*/ 0 h 84"/>
                <a:gd name="T10" fmla="*/ 58 w 84"/>
                <a:gd name="T11" fmla="*/ 5 h 84"/>
                <a:gd name="T12" fmla="*/ 74 w 84"/>
                <a:gd name="T13" fmla="*/ 10 h 84"/>
                <a:gd name="T14" fmla="*/ 79 w 84"/>
                <a:gd name="T15" fmla="*/ 26 h 84"/>
                <a:gd name="T16" fmla="*/ 84 w 84"/>
                <a:gd name="T17" fmla="*/ 42 h 84"/>
                <a:gd name="T18" fmla="*/ 79 w 84"/>
                <a:gd name="T19" fmla="*/ 58 h 84"/>
                <a:gd name="T20" fmla="*/ 74 w 84"/>
                <a:gd name="T21" fmla="*/ 73 h 84"/>
                <a:gd name="T22" fmla="*/ 58 w 84"/>
                <a:gd name="T23" fmla="*/ 79 h 84"/>
                <a:gd name="T24" fmla="*/ 42 w 84"/>
                <a:gd name="T25" fmla="*/ 84 h 84"/>
                <a:gd name="T26" fmla="*/ 26 w 84"/>
                <a:gd name="T27" fmla="*/ 79 h 84"/>
                <a:gd name="T28" fmla="*/ 11 w 84"/>
                <a:gd name="T29" fmla="*/ 73 h 84"/>
                <a:gd name="T30" fmla="*/ 5 w 84"/>
                <a:gd name="T31" fmla="*/ 58 h 84"/>
                <a:gd name="T32" fmla="*/ 0 w 84"/>
                <a:gd name="T33" fmla="*/ 42 h 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4"/>
                <a:gd name="T53" fmla="*/ 84 w 84"/>
                <a:gd name="T54" fmla="*/ 84 h 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4">
                  <a:moveTo>
                    <a:pt x="0" y="42"/>
                  </a:moveTo>
                  <a:lnTo>
                    <a:pt x="5" y="26"/>
                  </a:lnTo>
                  <a:lnTo>
                    <a:pt x="11" y="10"/>
                  </a:lnTo>
                  <a:lnTo>
                    <a:pt x="26" y="5"/>
                  </a:lnTo>
                  <a:lnTo>
                    <a:pt x="42" y="0"/>
                  </a:lnTo>
                  <a:lnTo>
                    <a:pt x="58" y="5"/>
                  </a:lnTo>
                  <a:lnTo>
                    <a:pt x="74" y="10"/>
                  </a:lnTo>
                  <a:lnTo>
                    <a:pt x="79" y="26"/>
                  </a:lnTo>
                  <a:lnTo>
                    <a:pt x="84" y="42"/>
                  </a:lnTo>
                  <a:lnTo>
                    <a:pt x="79" y="58"/>
                  </a:lnTo>
                  <a:lnTo>
                    <a:pt x="74" y="73"/>
                  </a:lnTo>
                  <a:lnTo>
                    <a:pt x="58" y="79"/>
                  </a:lnTo>
                  <a:lnTo>
                    <a:pt x="42" y="84"/>
                  </a:lnTo>
                  <a:lnTo>
                    <a:pt x="26" y="79"/>
                  </a:lnTo>
                  <a:lnTo>
                    <a:pt x="11" y="73"/>
                  </a:lnTo>
                  <a:lnTo>
                    <a:pt x="5" y="58"/>
                  </a:lnTo>
                  <a:lnTo>
                    <a:pt x="0" y="4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 flipV="1">
              <a:off x="1572" y="2894"/>
              <a:ext cx="100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 flipV="1">
              <a:off x="1735" y="2846"/>
              <a:ext cx="104" cy="32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 flipV="1">
              <a:off x="1902" y="2805"/>
              <a:ext cx="100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 flipV="1">
              <a:off x="2070" y="2757"/>
              <a:ext cx="100" cy="27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 flipV="1">
              <a:off x="2232" y="2715"/>
              <a:ext cx="105" cy="27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" name="Line 71"/>
            <p:cNvSpPr>
              <a:spLocks noChangeShapeType="1"/>
            </p:cNvSpPr>
            <p:nvPr/>
          </p:nvSpPr>
          <p:spPr bwMode="auto">
            <a:xfrm flipV="1">
              <a:off x="2400" y="2668"/>
              <a:ext cx="100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 flipV="1">
              <a:off x="2568" y="2626"/>
              <a:ext cx="99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1" name="Line 73"/>
            <p:cNvSpPr>
              <a:spLocks noChangeShapeType="1"/>
            </p:cNvSpPr>
            <p:nvPr/>
          </p:nvSpPr>
          <p:spPr bwMode="auto">
            <a:xfrm flipV="1">
              <a:off x="2730" y="2579"/>
              <a:ext cx="105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2" name="Line 74"/>
            <p:cNvSpPr>
              <a:spLocks noChangeShapeType="1"/>
            </p:cNvSpPr>
            <p:nvPr/>
          </p:nvSpPr>
          <p:spPr bwMode="auto">
            <a:xfrm flipV="1">
              <a:off x="2898" y="2532"/>
              <a:ext cx="100" cy="31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3" name="Line 75"/>
            <p:cNvSpPr>
              <a:spLocks noChangeShapeType="1"/>
            </p:cNvSpPr>
            <p:nvPr/>
          </p:nvSpPr>
          <p:spPr bwMode="auto">
            <a:xfrm flipV="1">
              <a:off x="3066" y="2490"/>
              <a:ext cx="99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4" name="Line 76"/>
            <p:cNvSpPr>
              <a:spLocks noChangeShapeType="1"/>
            </p:cNvSpPr>
            <p:nvPr/>
          </p:nvSpPr>
          <p:spPr bwMode="auto">
            <a:xfrm flipV="1">
              <a:off x="3228" y="2443"/>
              <a:ext cx="105" cy="31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5" name="Line 77"/>
            <p:cNvSpPr>
              <a:spLocks noChangeShapeType="1"/>
            </p:cNvSpPr>
            <p:nvPr/>
          </p:nvSpPr>
          <p:spPr bwMode="auto">
            <a:xfrm flipV="1">
              <a:off x="3396" y="2401"/>
              <a:ext cx="99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6" name="Line 78"/>
            <p:cNvSpPr>
              <a:spLocks noChangeShapeType="1"/>
            </p:cNvSpPr>
            <p:nvPr/>
          </p:nvSpPr>
          <p:spPr bwMode="auto">
            <a:xfrm flipV="1">
              <a:off x="3563" y="2354"/>
              <a:ext cx="100" cy="31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7" name="Line 79"/>
            <p:cNvSpPr>
              <a:spLocks noChangeShapeType="1"/>
            </p:cNvSpPr>
            <p:nvPr/>
          </p:nvSpPr>
          <p:spPr bwMode="auto">
            <a:xfrm flipV="1">
              <a:off x="3726" y="2312"/>
              <a:ext cx="105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8" name="Line 80"/>
            <p:cNvSpPr>
              <a:spLocks noChangeShapeType="1"/>
            </p:cNvSpPr>
            <p:nvPr/>
          </p:nvSpPr>
          <p:spPr bwMode="auto">
            <a:xfrm flipV="1">
              <a:off x="3894" y="2264"/>
              <a:ext cx="99" cy="27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9" name="Line 81"/>
            <p:cNvSpPr>
              <a:spLocks noChangeShapeType="1"/>
            </p:cNvSpPr>
            <p:nvPr/>
          </p:nvSpPr>
          <p:spPr bwMode="auto">
            <a:xfrm flipV="1">
              <a:off x="4061" y="2223"/>
              <a:ext cx="100" cy="26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0" name="Line 82"/>
            <p:cNvSpPr>
              <a:spLocks noChangeShapeType="1"/>
            </p:cNvSpPr>
            <p:nvPr/>
          </p:nvSpPr>
          <p:spPr bwMode="auto">
            <a:xfrm>
              <a:off x="2542" y="2301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1" name="Line 83"/>
            <p:cNvSpPr>
              <a:spLocks noChangeShapeType="1"/>
            </p:cNvSpPr>
            <p:nvPr/>
          </p:nvSpPr>
          <p:spPr bwMode="auto">
            <a:xfrm>
              <a:off x="2542" y="2432"/>
              <a:ext cx="1" cy="1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2" name="Line 84"/>
            <p:cNvSpPr>
              <a:spLocks noChangeShapeType="1"/>
            </p:cNvSpPr>
            <p:nvPr/>
          </p:nvSpPr>
          <p:spPr bwMode="auto">
            <a:xfrm>
              <a:off x="2542" y="2595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3" name="Line 85"/>
            <p:cNvSpPr>
              <a:spLocks noChangeShapeType="1"/>
            </p:cNvSpPr>
            <p:nvPr/>
          </p:nvSpPr>
          <p:spPr bwMode="auto">
            <a:xfrm>
              <a:off x="2542" y="2742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4" name="Line 86"/>
            <p:cNvSpPr>
              <a:spLocks noChangeShapeType="1"/>
            </p:cNvSpPr>
            <p:nvPr/>
          </p:nvSpPr>
          <p:spPr bwMode="auto">
            <a:xfrm>
              <a:off x="2542" y="2888"/>
              <a:ext cx="1" cy="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5" name="Freeform 87"/>
            <p:cNvSpPr>
              <a:spLocks/>
            </p:cNvSpPr>
            <p:nvPr/>
          </p:nvSpPr>
          <p:spPr bwMode="auto">
            <a:xfrm>
              <a:off x="2542" y="3035"/>
              <a:ext cx="68" cy="32"/>
            </a:xfrm>
            <a:custGeom>
              <a:avLst/>
              <a:gdLst>
                <a:gd name="T0" fmla="*/ 0 w 68"/>
                <a:gd name="T1" fmla="*/ 0 h 32"/>
                <a:gd name="T2" fmla="*/ 0 w 68"/>
                <a:gd name="T3" fmla="*/ 11 h 32"/>
                <a:gd name="T4" fmla="*/ 68 w 68"/>
                <a:gd name="T5" fmla="*/ 32 h 32"/>
                <a:gd name="T6" fmla="*/ 0 60000 65536"/>
                <a:gd name="T7" fmla="*/ 0 60000 65536"/>
                <a:gd name="T8" fmla="*/ 0 60000 65536"/>
                <a:gd name="T9" fmla="*/ 0 w 68"/>
                <a:gd name="T10" fmla="*/ 0 h 32"/>
                <a:gd name="T11" fmla="*/ 68 w 68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2">
                  <a:moveTo>
                    <a:pt x="0" y="0"/>
                  </a:moveTo>
                  <a:lnTo>
                    <a:pt x="0" y="11"/>
                  </a:lnTo>
                  <a:lnTo>
                    <a:pt x="68" y="3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6" name="Line 88"/>
            <p:cNvSpPr>
              <a:spLocks noChangeShapeType="1"/>
            </p:cNvSpPr>
            <p:nvPr/>
          </p:nvSpPr>
          <p:spPr bwMode="auto">
            <a:xfrm>
              <a:off x="2673" y="3077"/>
              <a:ext cx="78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7" name="Line 89"/>
            <p:cNvSpPr>
              <a:spLocks noChangeShapeType="1"/>
            </p:cNvSpPr>
            <p:nvPr/>
          </p:nvSpPr>
          <p:spPr bwMode="auto">
            <a:xfrm>
              <a:off x="2814" y="3114"/>
              <a:ext cx="79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8" name="Line 90"/>
            <p:cNvSpPr>
              <a:spLocks noChangeShapeType="1"/>
            </p:cNvSpPr>
            <p:nvPr/>
          </p:nvSpPr>
          <p:spPr bwMode="auto">
            <a:xfrm>
              <a:off x="2956" y="3151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9" name="Line 91"/>
            <p:cNvSpPr>
              <a:spLocks noChangeShapeType="1"/>
            </p:cNvSpPr>
            <p:nvPr/>
          </p:nvSpPr>
          <p:spPr bwMode="auto">
            <a:xfrm>
              <a:off x="3097" y="3182"/>
              <a:ext cx="84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80" name="Line 92"/>
            <p:cNvSpPr>
              <a:spLocks noChangeShapeType="1"/>
            </p:cNvSpPr>
            <p:nvPr/>
          </p:nvSpPr>
          <p:spPr bwMode="auto">
            <a:xfrm>
              <a:off x="3239" y="3219"/>
              <a:ext cx="83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81" name="Line 93"/>
            <p:cNvSpPr>
              <a:spLocks noChangeShapeType="1"/>
            </p:cNvSpPr>
            <p:nvPr/>
          </p:nvSpPr>
          <p:spPr bwMode="auto">
            <a:xfrm>
              <a:off x="3385" y="3255"/>
              <a:ext cx="79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82" name="Freeform 94"/>
            <p:cNvSpPr>
              <a:spLocks/>
            </p:cNvSpPr>
            <p:nvPr/>
          </p:nvSpPr>
          <p:spPr bwMode="auto">
            <a:xfrm>
              <a:off x="2547" y="2301"/>
              <a:ext cx="948" cy="975"/>
            </a:xfrm>
            <a:custGeom>
              <a:avLst/>
              <a:gdLst>
                <a:gd name="T0" fmla="*/ 0 w 948"/>
                <a:gd name="T1" fmla="*/ 0 h 975"/>
                <a:gd name="T2" fmla="*/ 948 w 948"/>
                <a:gd name="T3" fmla="*/ 252 h 975"/>
                <a:gd name="T4" fmla="*/ 948 w 948"/>
                <a:gd name="T5" fmla="*/ 975 h 975"/>
                <a:gd name="T6" fmla="*/ 0 60000 65536"/>
                <a:gd name="T7" fmla="*/ 0 60000 65536"/>
                <a:gd name="T8" fmla="*/ 0 60000 65536"/>
                <a:gd name="T9" fmla="*/ 0 w 948"/>
                <a:gd name="T10" fmla="*/ 0 h 975"/>
                <a:gd name="T11" fmla="*/ 948 w 948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8" h="975">
                  <a:moveTo>
                    <a:pt x="0" y="0"/>
                  </a:moveTo>
                  <a:lnTo>
                    <a:pt x="948" y="252"/>
                  </a:lnTo>
                  <a:lnTo>
                    <a:pt x="948" y="97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83" name="Freeform 95"/>
            <p:cNvSpPr>
              <a:spLocks/>
            </p:cNvSpPr>
            <p:nvPr/>
          </p:nvSpPr>
          <p:spPr bwMode="auto">
            <a:xfrm>
              <a:off x="2694" y="1987"/>
              <a:ext cx="204" cy="293"/>
            </a:xfrm>
            <a:custGeom>
              <a:avLst/>
              <a:gdLst>
                <a:gd name="T0" fmla="*/ 0 w 204"/>
                <a:gd name="T1" fmla="*/ 0 h 293"/>
                <a:gd name="T2" fmla="*/ 204 w 204"/>
                <a:gd name="T3" fmla="*/ 0 h 293"/>
                <a:gd name="T4" fmla="*/ 141 w 204"/>
                <a:gd name="T5" fmla="*/ 293 h 293"/>
                <a:gd name="T6" fmla="*/ 0 60000 65536"/>
                <a:gd name="T7" fmla="*/ 0 60000 65536"/>
                <a:gd name="T8" fmla="*/ 0 60000 65536"/>
                <a:gd name="T9" fmla="*/ 0 w 204"/>
                <a:gd name="T10" fmla="*/ 0 h 293"/>
                <a:gd name="T11" fmla="*/ 204 w 204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293">
                  <a:moveTo>
                    <a:pt x="0" y="0"/>
                  </a:moveTo>
                  <a:lnTo>
                    <a:pt x="204" y="0"/>
                  </a:lnTo>
                  <a:lnTo>
                    <a:pt x="141" y="2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84" name="Freeform 96"/>
            <p:cNvSpPr>
              <a:spLocks/>
            </p:cNvSpPr>
            <p:nvPr/>
          </p:nvSpPr>
          <p:spPr bwMode="auto">
            <a:xfrm>
              <a:off x="3773" y="1578"/>
              <a:ext cx="225" cy="267"/>
            </a:xfrm>
            <a:custGeom>
              <a:avLst/>
              <a:gdLst>
                <a:gd name="T0" fmla="*/ 0 w 225"/>
                <a:gd name="T1" fmla="*/ 0 h 267"/>
                <a:gd name="T2" fmla="*/ 225 w 225"/>
                <a:gd name="T3" fmla="*/ 0 h 267"/>
                <a:gd name="T4" fmla="*/ 178 w 225"/>
                <a:gd name="T5" fmla="*/ 267 h 267"/>
                <a:gd name="T6" fmla="*/ 0 60000 65536"/>
                <a:gd name="T7" fmla="*/ 0 60000 65536"/>
                <a:gd name="T8" fmla="*/ 0 60000 65536"/>
                <a:gd name="T9" fmla="*/ 0 w 225"/>
                <a:gd name="T10" fmla="*/ 0 h 267"/>
                <a:gd name="T11" fmla="*/ 225 w 225"/>
                <a:gd name="T12" fmla="*/ 267 h 2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" h="267">
                  <a:moveTo>
                    <a:pt x="0" y="0"/>
                  </a:moveTo>
                  <a:lnTo>
                    <a:pt x="225" y="0"/>
                  </a:lnTo>
                  <a:lnTo>
                    <a:pt x="178" y="26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85" name="Line 97"/>
            <p:cNvSpPr>
              <a:spLocks noChangeShapeType="1"/>
            </p:cNvSpPr>
            <p:nvPr/>
          </p:nvSpPr>
          <p:spPr bwMode="auto">
            <a:xfrm flipH="1">
              <a:off x="1666" y="2479"/>
              <a:ext cx="58" cy="23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86" name="Freeform 98"/>
            <p:cNvSpPr>
              <a:spLocks/>
            </p:cNvSpPr>
            <p:nvPr/>
          </p:nvSpPr>
          <p:spPr bwMode="auto">
            <a:xfrm>
              <a:off x="1635" y="2700"/>
              <a:ext cx="73" cy="99"/>
            </a:xfrm>
            <a:custGeom>
              <a:avLst/>
              <a:gdLst>
                <a:gd name="T0" fmla="*/ 37 w 73"/>
                <a:gd name="T1" fmla="*/ 5 h 99"/>
                <a:gd name="T2" fmla="*/ 73 w 73"/>
                <a:gd name="T3" fmla="*/ 15 h 99"/>
                <a:gd name="T4" fmla="*/ 16 w 73"/>
                <a:gd name="T5" fmla="*/ 99 h 99"/>
                <a:gd name="T6" fmla="*/ 0 w 73"/>
                <a:gd name="T7" fmla="*/ 0 h 99"/>
                <a:gd name="T8" fmla="*/ 37 w 73"/>
                <a:gd name="T9" fmla="*/ 5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99"/>
                <a:gd name="T17" fmla="*/ 73 w 73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99">
                  <a:moveTo>
                    <a:pt x="37" y="5"/>
                  </a:moveTo>
                  <a:lnTo>
                    <a:pt x="73" y="15"/>
                  </a:lnTo>
                  <a:lnTo>
                    <a:pt x="16" y="99"/>
                  </a:lnTo>
                  <a:lnTo>
                    <a:pt x="0" y="0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87" name="Line 99"/>
            <p:cNvSpPr>
              <a:spLocks noChangeShapeType="1"/>
            </p:cNvSpPr>
            <p:nvPr/>
          </p:nvSpPr>
          <p:spPr bwMode="auto">
            <a:xfrm flipH="1">
              <a:off x="1666" y="2479"/>
              <a:ext cx="58" cy="2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88" name="Text Box 100"/>
            <p:cNvSpPr txBox="1">
              <a:spLocks noChangeArrowheads="1"/>
            </p:cNvSpPr>
            <p:nvPr/>
          </p:nvSpPr>
          <p:spPr bwMode="auto">
            <a:xfrm>
              <a:off x="793" y="2750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VPN</a:t>
              </a:r>
            </a:p>
          </p:txBody>
        </p:sp>
        <p:sp>
          <p:nvSpPr>
            <p:cNvPr id="12389" name="Text Box 101"/>
            <p:cNvSpPr txBox="1">
              <a:spLocks noChangeArrowheads="1"/>
            </p:cNvSpPr>
            <p:nvPr/>
          </p:nvSpPr>
          <p:spPr bwMode="auto">
            <a:xfrm>
              <a:off x="2526" y="2337"/>
              <a:ext cx="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VRP</a:t>
              </a:r>
            </a:p>
          </p:txBody>
        </p:sp>
        <p:sp>
          <p:nvSpPr>
            <p:cNvPr id="12390" name="Text Box 102"/>
            <p:cNvSpPr txBox="1">
              <a:spLocks noChangeArrowheads="1"/>
            </p:cNvSpPr>
            <p:nvPr/>
          </p:nvSpPr>
          <p:spPr bwMode="auto">
            <a:xfrm>
              <a:off x="2183" y="1756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View</a:t>
              </a:r>
            </a:p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  <p:sp>
          <p:nvSpPr>
            <p:cNvPr id="12391" name="Text Box 103"/>
            <p:cNvSpPr txBox="1">
              <a:spLocks noChangeArrowheads="1"/>
            </p:cNvSpPr>
            <p:nvPr/>
          </p:nvSpPr>
          <p:spPr bwMode="auto">
            <a:xfrm>
              <a:off x="1292" y="1933"/>
              <a:ext cx="77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Front</a:t>
              </a:r>
            </a:p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Clipping</a:t>
              </a:r>
            </a:p>
            <a:p>
              <a:r>
                <a:rPr lang="en-US" altLang="ja-JP" b="1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  <p:sp>
          <p:nvSpPr>
            <p:cNvPr id="12392" name="Text Box 104"/>
            <p:cNvSpPr txBox="1">
              <a:spLocks noChangeArrowheads="1"/>
            </p:cNvSpPr>
            <p:nvPr/>
          </p:nvSpPr>
          <p:spPr bwMode="auto">
            <a:xfrm>
              <a:off x="3016" y="1253"/>
              <a:ext cx="77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Back</a:t>
              </a:r>
            </a:p>
            <a:p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Clipping</a:t>
              </a:r>
            </a:p>
            <a:p>
              <a:r>
                <a:rPr lang="en-US" altLang="ja-JP" b="1" dirty="0">
                  <a:latin typeface="Verdana" pitchFamily="34" charset="0"/>
                  <a:ea typeface="ＭＳ Ｐゴシック" charset="-128"/>
                </a:rPr>
                <a:t>plane</a:t>
              </a:r>
            </a:p>
          </p:txBody>
        </p:sp>
        <p:sp>
          <p:nvSpPr>
            <p:cNvPr id="12393" name="Text Box 105"/>
            <p:cNvSpPr txBox="1">
              <a:spLocks noChangeArrowheads="1"/>
            </p:cNvSpPr>
            <p:nvPr/>
          </p:nvSpPr>
          <p:spPr bwMode="auto">
            <a:xfrm>
              <a:off x="2216" y="3385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i="1">
                  <a:latin typeface="Verdana" pitchFamily="34" charset="0"/>
                  <a:ea typeface="ＭＳ Ｐゴシック" charset="-128"/>
                </a:rPr>
                <a:t>F</a:t>
              </a:r>
            </a:p>
          </p:txBody>
        </p:sp>
        <p:sp>
          <p:nvSpPr>
            <p:cNvPr id="12394" name="Text Box 106"/>
            <p:cNvSpPr txBox="1">
              <a:spLocks noChangeArrowheads="1"/>
            </p:cNvSpPr>
            <p:nvPr/>
          </p:nvSpPr>
          <p:spPr bwMode="auto">
            <a:xfrm>
              <a:off x="3516" y="3381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i="1">
                  <a:latin typeface="Verdana" pitchFamily="34" charset="0"/>
                  <a:ea typeface="ＭＳ Ｐゴシック" charset="-128"/>
                </a:rPr>
                <a:t>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PRP: Projection reference point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89" y="1600200"/>
            <a:ext cx="6038422" cy="4525963"/>
          </a:xfrm>
        </p:spPr>
      </p:pic>
    </p:spTree>
    <p:extLst>
      <p:ext uri="{BB962C8B-B14F-4D97-AF65-F5344CB8AC3E}">
        <p14:creationId xmlns:p14="http://schemas.microsoft.com/office/powerpoint/2010/main" val="98350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CED06A-D50F-4D78-8F6B-70072DDB93B8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</a:t>
            </a: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Shreiner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 Interactive Computer Graphics 6E © Addison-Wesley </a:t>
            </a:r>
            <a:endParaRPr kumimoji="0" lang="en-US" altLang="zh-TW" sz="1400" dirty="0">
              <a:solidFill>
                <a:srgbClr val="000000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Clipping</a:t>
            </a:r>
            <a:r>
              <a:rPr lang="en-US" altLang="zh-TW" smtClean="0">
                <a:ea typeface="ＭＳ Ｐゴシック" panose="020B0600070205080204" pitchFamily="34" charset="-128"/>
              </a:rPr>
              <a:t>: 2D &amp; 3D</a:t>
            </a:r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467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700" smtClean="0">
                <a:ea typeface="ＭＳ Ｐゴシック" panose="020B0600070205080204" pitchFamily="34" charset="-128"/>
              </a:rPr>
              <a:t>2D against clipping window</a:t>
            </a:r>
          </a:p>
          <a:p>
            <a:pPr>
              <a:lnSpc>
                <a:spcPct val="90000"/>
              </a:lnSpc>
            </a:pPr>
            <a:r>
              <a:rPr lang="en-US" altLang="zh-TW" sz="2700" smtClean="0">
                <a:ea typeface="ＭＳ Ｐゴシック" panose="020B0600070205080204" pitchFamily="34" charset="-128"/>
              </a:rPr>
              <a:t>3D against clipping volume</a:t>
            </a:r>
          </a:p>
          <a:p>
            <a:pPr>
              <a:lnSpc>
                <a:spcPct val="90000"/>
              </a:lnSpc>
            </a:pPr>
            <a:r>
              <a:rPr lang="en-US" altLang="zh-TW" sz="2700" smtClean="0">
                <a:ea typeface="ＭＳ Ｐゴシック" panose="020B0600070205080204" pitchFamily="34" charset="-128"/>
              </a:rPr>
              <a:t>Easy for line segments polygons</a:t>
            </a:r>
          </a:p>
          <a:p>
            <a:pPr>
              <a:lnSpc>
                <a:spcPct val="90000"/>
              </a:lnSpc>
            </a:pPr>
            <a:r>
              <a:rPr lang="en-US" altLang="zh-TW" sz="2700" smtClean="0">
                <a:ea typeface="ＭＳ Ｐゴシック" panose="020B0600070205080204" pitchFamily="34" charset="-128"/>
              </a:rPr>
              <a:t>Hard for curves and text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ＭＳ Ｐゴシック" panose="020B0600070205080204" pitchFamily="34" charset="-128"/>
              </a:rPr>
              <a:t>Convert to lines and polygons first</a:t>
            </a:r>
          </a:p>
        </p:txBody>
      </p:sp>
      <p:sp>
        <p:nvSpPr>
          <p:cNvPr id="20486" name="Rectangle 1043"/>
          <p:cNvSpPr>
            <a:spLocks noChangeArrowheads="1"/>
          </p:cNvSpPr>
          <p:nvPr/>
        </p:nvSpPr>
        <p:spPr bwMode="auto">
          <a:xfrm>
            <a:off x="7543800" y="3962400"/>
            <a:ext cx="5334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0487" name="Picture 1047" descr="C:\BOOK\OpenGL\Paul Final\jpeg_new\AN08F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3"/>
          <a:stretch>
            <a:fillRect/>
          </a:stretch>
        </p:blipFill>
        <p:spPr bwMode="auto">
          <a:xfrm>
            <a:off x="1143000" y="3962400"/>
            <a:ext cx="6477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1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Clipping: wireframe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5900"/>
            <a:ext cx="4510867" cy="47244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D7D95-BC1F-46C3-86AC-E8C79BCF2E11}" type="slidenum">
              <a:rPr kumimoji="0" lang="es-E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457200" marR="0" lvl="1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E. Angel and D. Shreiner: Interactive Computer Graphics 6E © Addison-Wesley 2012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51" y="1844824"/>
            <a:ext cx="3149049" cy="26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1161</Words>
  <Application>Microsoft Office PowerPoint</Application>
  <PresentationFormat>如螢幕大小 (4:3)</PresentationFormat>
  <Paragraphs>275</Paragraphs>
  <Slides>37</Slides>
  <Notes>16</Notes>
  <HiddenSlides>2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37</vt:i4>
      </vt:variant>
    </vt:vector>
  </HeadingPairs>
  <TitlesOfParts>
    <vt:vector size="53" baseType="lpstr">
      <vt:lpstr>ＭＳ Ｐゴシック</vt:lpstr>
      <vt:lpstr>新細明體</vt:lpstr>
      <vt:lpstr>標楷體</vt:lpstr>
      <vt:lpstr>Arial</vt:lpstr>
      <vt:lpstr>Calibri</vt:lpstr>
      <vt:lpstr>Symbol</vt:lpstr>
      <vt:lpstr>Times New Roman</vt:lpstr>
      <vt:lpstr>Verdana</vt:lpstr>
      <vt:lpstr>預設簡報設計</vt:lpstr>
      <vt:lpstr>ULA1</vt:lpstr>
      <vt:lpstr>1_ULA1</vt:lpstr>
      <vt:lpstr>3_ULA1</vt:lpstr>
      <vt:lpstr>4_ULA1</vt:lpstr>
      <vt:lpstr>ClipArt</vt:lpstr>
      <vt:lpstr>方程式</vt:lpstr>
      <vt:lpstr>Equation</vt:lpstr>
      <vt:lpstr>3D Viewing and Clipping </vt:lpstr>
      <vt:lpstr>3D Viewing Process</vt:lpstr>
      <vt:lpstr>Perspective Projection (Pinhole Camera, eye at origin )</vt:lpstr>
      <vt:lpstr>Perspective Division</vt:lpstr>
      <vt:lpstr>Specification of an Arbitrary 3D View</vt:lpstr>
      <vt:lpstr>Truncated View Volume for an  Perspective Projection (how to do 3D clipping?),   PRP: projection reference point,  DOP: direction of projection</vt:lpstr>
      <vt:lpstr>PRP: Projection reference point</vt:lpstr>
      <vt:lpstr>Clipping: 2D &amp; 3D</vt:lpstr>
      <vt:lpstr>Clipping: wireframe</vt:lpstr>
      <vt:lpstr>Clipping: surface</vt:lpstr>
      <vt:lpstr>Clipping 2D Line Segments</vt:lpstr>
      <vt:lpstr>Cohen-Sutherland Algorithm</vt:lpstr>
      <vt:lpstr>The Cases</vt:lpstr>
      <vt:lpstr>The Cases</vt:lpstr>
      <vt:lpstr>Defining Outcodes</vt:lpstr>
      <vt:lpstr>Using Outcodes</vt:lpstr>
      <vt:lpstr>Using Outcodes</vt:lpstr>
      <vt:lpstr>Cohen Sutherland in 3D</vt:lpstr>
      <vt:lpstr>Clipping and Normalization</vt:lpstr>
      <vt:lpstr>Two cameras:  (b) back not parallel to the front</vt:lpstr>
      <vt:lpstr>Plane-Line Intersections</vt:lpstr>
      <vt:lpstr>Plane-Line Intersections: II</vt:lpstr>
      <vt:lpstr>Canonical View Volume for Perspective Projection:  3D clipping is easier this way!</vt:lpstr>
      <vt:lpstr>The Extension of the Cohen-Sutherland Algorithm</vt:lpstr>
      <vt:lpstr>The Steps of Implementation of Perspective Projection</vt:lpstr>
      <vt:lpstr>PowerPoint 簡報</vt:lpstr>
      <vt:lpstr>PowerPoint 簡報</vt:lpstr>
      <vt:lpstr>Detailed derivation: step by step</vt:lpstr>
      <vt:lpstr>Vanishing Points</vt:lpstr>
      <vt:lpstr>Advantages and Disadvantages</vt:lpstr>
      <vt:lpstr>Canonical View Volume for Orthographic Parallel Projection</vt:lpstr>
      <vt:lpstr>The Extension of the Cohen-Sutherland Algorithm</vt:lpstr>
      <vt:lpstr>Intersection of a 3D Line</vt:lpstr>
      <vt:lpstr>Intersection of a 3D Line</vt:lpstr>
      <vt:lpstr>Clipping in Homogeneous Coordinates</vt:lpstr>
      <vt:lpstr>Clipping in Homogeneous Coordinates</vt:lpstr>
      <vt:lpstr>Standard Graphics Pipeline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Viewing </dc:title>
  <dc:creator>Ming OY</dc:creator>
  <cp:lastModifiedBy>Ming Ouhyoung</cp:lastModifiedBy>
  <cp:revision>38</cp:revision>
  <dcterms:created xsi:type="dcterms:W3CDTF">2006-10-16T16:13:17Z</dcterms:created>
  <dcterms:modified xsi:type="dcterms:W3CDTF">2020-04-01T02:51:29Z</dcterms:modified>
</cp:coreProperties>
</file>