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9" r:id="rId10"/>
    <p:sldId id="267" r:id="rId11"/>
    <p:sldId id="264" r:id="rId12"/>
    <p:sldId id="265" r:id="rId13"/>
    <p:sldId id="268" r:id="rId14"/>
    <p:sldId id="266"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A5AD2A-9412-4DE6-BE38-E8347AB81EC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73C5BFA-B867-443F-B4C4-126E90863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E682BA6-CA02-4A0B-9994-F430E0BBC956}"/>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5" name="フッター プレースホルダー 4">
            <a:extLst>
              <a:ext uri="{FF2B5EF4-FFF2-40B4-BE49-F238E27FC236}">
                <a16:creationId xmlns:a16="http://schemas.microsoft.com/office/drawing/2014/main" id="{88403BA8-83CC-4275-BA35-08409B799B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0FC09B-B4D9-4C64-AC06-7A904E39AF42}"/>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185481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1DF0E-C508-4B83-A245-5969C937B2B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372AE5-FCC2-4F13-AE33-44A27B72D83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8D2A83-5049-470E-B06C-4A78F43121B2}"/>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5" name="フッター プレースホルダー 4">
            <a:extLst>
              <a:ext uri="{FF2B5EF4-FFF2-40B4-BE49-F238E27FC236}">
                <a16:creationId xmlns:a16="http://schemas.microsoft.com/office/drawing/2014/main" id="{01A5622F-1D8A-4B86-BC1D-42C3C23C2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D000B5-C895-4943-967E-71AFE79E182F}"/>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295718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6BBC11-8BF8-4F88-A585-97794E3A6AB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803498-E2D9-4578-879C-B7648D90DF0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8022B1-EF58-4C29-A5B2-F1C7D979B97C}"/>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5" name="フッター プレースホルダー 4">
            <a:extLst>
              <a:ext uri="{FF2B5EF4-FFF2-40B4-BE49-F238E27FC236}">
                <a16:creationId xmlns:a16="http://schemas.microsoft.com/office/drawing/2014/main" id="{CEB8B3A8-1A76-457C-918F-13D99DE512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20A4BF-1192-4193-A999-384019497FEB}"/>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109147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BB987-5CAA-48DC-B731-6F086F0CA6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B1BA9E-B00D-48D5-A4C7-1A4CD30618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B0AE09-5094-4D4A-8FE4-FE2FE99C4A71}"/>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5" name="フッター プレースホルダー 4">
            <a:extLst>
              <a:ext uri="{FF2B5EF4-FFF2-40B4-BE49-F238E27FC236}">
                <a16:creationId xmlns:a16="http://schemas.microsoft.com/office/drawing/2014/main" id="{5B93D3E4-D623-4A5E-977D-C442DE2030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D719F3-580D-4FBD-B1F3-4DB5C844A3C0}"/>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310374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3602D-4D03-4769-A689-94027636E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370925-17FE-40D5-9F4D-2B6B8E488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D223087-647F-42DD-9D3F-E96108DD102B}"/>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5" name="フッター プレースホルダー 4">
            <a:extLst>
              <a:ext uri="{FF2B5EF4-FFF2-40B4-BE49-F238E27FC236}">
                <a16:creationId xmlns:a16="http://schemas.microsoft.com/office/drawing/2014/main" id="{A873F78E-A00C-435F-97B0-1EA19414EF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1C5220-882C-4692-9A4B-C963DA982A8F}"/>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338779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BF454-AD76-4BED-840B-532CBC0C3D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29D8C3-7286-416E-8992-9CCEA3D67B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1BA717F-3CD4-4A7D-AC65-0BCB77D2F0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8C319E0-6503-4838-98EB-7FDBFA6EDF25}"/>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6" name="フッター プレースホルダー 5">
            <a:extLst>
              <a:ext uri="{FF2B5EF4-FFF2-40B4-BE49-F238E27FC236}">
                <a16:creationId xmlns:a16="http://schemas.microsoft.com/office/drawing/2014/main" id="{0094F6DB-B5E1-4B26-AD63-9203EB72DD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BA0B2B-3D1C-40DE-B622-B61D7D5F2981}"/>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147698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7362B-3BFB-4B86-A489-712352383F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471EF6-57E8-4217-960A-F92E6ECF5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826B572-7FEB-4CD4-8539-09CEF176FC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CC968A-54FC-4857-9B6F-A982D059C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1FB01C-8AE5-49DB-94E3-DD8373C8FE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365CEA2-5C7C-4D02-9096-EF622C7EF39A}"/>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8" name="フッター プレースホルダー 7">
            <a:extLst>
              <a:ext uri="{FF2B5EF4-FFF2-40B4-BE49-F238E27FC236}">
                <a16:creationId xmlns:a16="http://schemas.microsoft.com/office/drawing/2014/main" id="{4DCC8043-57DB-4502-8222-961B5502450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D53BDA2-F4AA-4B9C-89DE-2AF2A50EB5D4}"/>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96217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6F50-3C48-4FF7-9C1F-A2F37A1986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444150-34DC-4C94-AE46-6E8642ED6A30}"/>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4" name="フッター プレースホルダー 3">
            <a:extLst>
              <a:ext uri="{FF2B5EF4-FFF2-40B4-BE49-F238E27FC236}">
                <a16:creationId xmlns:a16="http://schemas.microsoft.com/office/drawing/2014/main" id="{BF5765DA-4242-47F4-A696-BC9A0F71AE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D72AB2-121D-410B-BB74-7251618FE612}"/>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171758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BDB5DD-E6C8-4F50-8695-261261559D72}"/>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3" name="フッター プレースホルダー 2">
            <a:extLst>
              <a:ext uri="{FF2B5EF4-FFF2-40B4-BE49-F238E27FC236}">
                <a16:creationId xmlns:a16="http://schemas.microsoft.com/office/drawing/2014/main" id="{4C048CE8-675A-4762-9922-106462C646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6C6A5AF-266D-46EB-81F5-4DEAA8D20F4C}"/>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150628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E3EA1-D6FE-47C6-A951-0555E097AE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3333F6-9CFB-4D02-BAA3-7CF99264C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F69024-1CA6-434D-BAB8-38D21DB57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7C464E-7990-455A-8AFD-48E5A74D46A4}"/>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6" name="フッター プレースホルダー 5">
            <a:extLst>
              <a:ext uri="{FF2B5EF4-FFF2-40B4-BE49-F238E27FC236}">
                <a16:creationId xmlns:a16="http://schemas.microsoft.com/office/drawing/2014/main" id="{88279A4A-9FD7-4905-8457-2527E5A488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8478F6-1CD1-48C0-B075-BFE41A037D7A}"/>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190168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9C5C18-DBF3-4139-AEBE-C803DCCC80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15FB5C-1018-4512-A422-B545724ED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B7A8AED-1E65-4653-9569-94FED701E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7B53CB-AC54-48DE-9B84-4A45D81AAEEA}"/>
              </a:ext>
            </a:extLst>
          </p:cNvPr>
          <p:cNvSpPr>
            <a:spLocks noGrp="1"/>
          </p:cNvSpPr>
          <p:nvPr>
            <p:ph type="dt" sz="half" idx="10"/>
          </p:nvPr>
        </p:nvSpPr>
        <p:spPr/>
        <p:txBody>
          <a:bodyPr/>
          <a:lstStyle/>
          <a:p>
            <a:fld id="{6F93A492-9C92-4E0B-9A9F-700773C0C867}" type="datetimeFigureOut">
              <a:rPr kumimoji="1" lang="ja-JP" altLang="en-US" smtClean="0"/>
              <a:t>2023/7/22</a:t>
            </a:fld>
            <a:endParaRPr kumimoji="1" lang="ja-JP" altLang="en-US"/>
          </a:p>
        </p:txBody>
      </p:sp>
      <p:sp>
        <p:nvSpPr>
          <p:cNvPr id="6" name="フッター プレースホルダー 5">
            <a:extLst>
              <a:ext uri="{FF2B5EF4-FFF2-40B4-BE49-F238E27FC236}">
                <a16:creationId xmlns:a16="http://schemas.microsoft.com/office/drawing/2014/main" id="{BFEB3460-684C-42F7-BF5B-A0C49504D7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6F62D8-F92E-4FCA-AF7D-DB735E022611}"/>
              </a:ext>
            </a:extLst>
          </p:cNvPr>
          <p:cNvSpPr>
            <a:spLocks noGrp="1"/>
          </p:cNvSpPr>
          <p:nvPr>
            <p:ph type="sldNum" sz="quarter" idx="12"/>
          </p:nvPr>
        </p:nvSpPr>
        <p:spPr/>
        <p:txBody>
          <a:body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91187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C821A4-C3AB-4B30-9C5D-EF65B8699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458DC7-0BA4-4F71-9E12-757BF2D57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B178E2-7E0A-41EC-B5E5-6416D2B5C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3A492-9C92-4E0B-9A9F-700773C0C867}" type="datetimeFigureOut">
              <a:rPr kumimoji="1" lang="ja-JP" altLang="en-US" smtClean="0"/>
              <a:t>2023/7/22</a:t>
            </a:fld>
            <a:endParaRPr kumimoji="1" lang="ja-JP" altLang="en-US"/>
          </a:p>
        </p:txBody>
      </p:sp>
      <p:sp>
        <p:nvSpPr>
          <p:cNvPr id="5" name="フッター プレースホルダー 4">
            <a:extLst>
              <a:ext uri="{FF2B5EF4-FFF2-40B4-BE49-F238E27FC236}">
                <a16:creationId xmlns:a16="http://schemas.microsoft.com/office/drawing/2014/main" id="{80A692E8-5C6C-44BF-9180-F7AE1F1C8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94C51A-8C43-4512-98AB-0FA9F9619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31BDC-3728-44FE-95AB-13339B679F23}" type="slidenum">
              <a:rPr kumimoji="1" lang="ja-JP" altLang="en-US" smtClean="0"/>
              <a:t>‹#›</a:t>
            </a:fld>
            <a:endParaRPr kumimoji="1" lang="ja-JP" altLang="en-US"/>
          </a:p>
        </p:txBody>
      </p:sp>
    </p:spTree>
    <p:extLst>
      <p:ext uri="{BB962C8B-B14F-4D97-AF65-F5344CB8AC3E}">
        <p14:creationId xmlns:p14="http://schemas.microsoft.com/office/powerpoint/2010/main" val="398164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jp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4.svg"/><Relationship Id="rId4" Type="http://schemas.openxmlformats.org/officeDocument/2006/relationships/image" Target="../media/image6.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92408-EB70-4B9F-8795-280A62A6555D}"/>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ADF1CA49-F46E-4FB0-B75E-AA3E3136DEA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8347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38EF07FF-D029-4847-9D90-D8B612D9C03E}"/>
              </a:ext>
            </a:extLst>
          </p:cNvPr>
          <p:cNvSpPr/>
          <p:nvPr/>
        </p:nvSpPr>
        <p:spPr>
          <a:xfrm>
            <a:off x="10539647" y="1701800"/>
            <a:ext cx="889000" cy="2870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ってり</a:t>
            </a:r>
          </a:p>
        </p:txBody>
      </p:sp>
      <p:sp>
        <p:nvSpPr>
          <p:cNvPr id="20" name="正方形/長方形 19">
            <a:extLst>
              <a:ext uri="{FF2B5EF4-FFF2-40B4-BE49-F238E27FC236}">
                <a16:creationId xmlns:a16="http://schemas.microsoft.com/office/drawing/2014/main" id="{36D2193C-8EC5-4FC8-ACD2-20E34B754A5C}"/>
              </a:ext>
            </a:extLst>
          </p:cNvPr>
          <p:cNvSpPr/>
          <p:nvPr/>
        </p:nvSpPr>
        <p:spPr>
          <a:xfrm>
            <a:off x="8370375" y="1701800"/>
            <a:ext cx="889000" cy="2870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ステー</a:t>
            </a:r>
          </a:p>
        </p:txBody>
      </p:sp>
      <p:pic>
        <p:nvPicPr>
          <p:cNvPr id="2" name="図 1">
            <a:extLst>
              <a:ext uri="{FF2B5EF4-FFF2-40B4-BE49-F238E27FC236}">
                <a16:creationId xmlns:a16="http://schemas.microsoft.com/office/drawing/2014/main" id="{696DD2F8-A162-4170-96B1-EE5065486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01" y="143933"/>
            <a:ext cx="3330820" cy="6570133"/>
          </a:xfrm>
          <a:prstGeom prst="rect">
            <a:avLst/>
          </a:prstGeom>
        </p:spPr>
      </p:pic>
      <p:sp>
        <p:nvSpPr>
          <p:cNvPr id="6" name="正方形/長方形 5">
            <a:extLst>
              <a:ext uri="{FF2B5EF4-FFF2-40B4-BE49-F238E27FC236}">
                <a16:creationId xmlns:a16="http://schemas.microsoft.com/office/drawing/2014/main" id="{796696BB-0EAB-4597-993A-A8DFE4596286}"/>
              </a:ext>
            </a:extLst>
          </p:cNvPr>
          <p:cNvSpPr/>
          <p:nvPr/>
        </p:nvSpPr>
        <p:spPr>
          <a:xfrm>
            <a:off x="8378232"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9F5C41E8-2E59-443B-9BD8-F3D4A1E79384}"/>
              </a:ext>
            </a:extLst>
          </p:cNvPr>
          <p:cNvSpPr/>
          <p:nvPr/>
        </p:nvSpPr>
        <p:spPr>
          <a:xfrm>
            <a:off x="9419234"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D3D5EFA-BEA7-49BD-9CF3-2D0CF338B1F6}"/>
              </a:ext>
            </a:extLst>
          </p:cNvPr>
          <p:cNvSpPr/>
          <p:nvPr/>
        </p:nvSpPr>
        <p:spPr>
          <a:xfrm>
            <a:off x="10355131"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地図</a:t>
            </a:r>
            <a:endParaRPr kumimoji="1" lang="ja-JP" altLang="en-US" dirty="0"/>
          </a:p>
        </p:txBody>
      </p:sp>
      <p:sp>
        <p:nvSpPr>
          <p:cNvPr id="9" name="正方形/長方形 8">
            <a:extLst>
              <a:ext uri="{FF2B5EF4-FFF2-40B4-BE49-F238E27FC236}">
                <a16:creationId xmlns:a16="http://schemas.microsoft.com/office/drawing/2014/main" id="{4E45B835-62A6-4640-87BC-5D493C8C1E0B}"/>
              </a:ext>
            </a:extLst>
          </p:cNvPr>
          <p:cNvSpPr/>
          <p:nvPr/>
        </p:nvSpPr>
        <p:spPr>
          <a:xfrm>
            <a:off x="8434777" y="1037168"/>
            <a:ext cx="2929467" cy="220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検索</a:t>
            </a:r>
            <a:endParaRPr kumimoji="1" lang="ja-JP" altLang="en-US" sz="1200" dirty="0"/>
          </a:p>
        </p:txBody>
      </p:sp>
      <p:cxnSp>
        <p:nvCxnSpPr>
          <p:cNvPr id="10" name="直線コネクタ 9">
            <a:extLst>
              <a:ext uri="{FF2B5EF4-FFF2-40B4-BE49-F238E27FC236}">
                <a16:creationId xmlns:a16="http://schemas.microsoft.com/office/drawing/2014/main" id="{2CD409AB-5EC8-47C9-9547-A17F94B7F923}"/>
              </a:ext>
            </a:extLst>
          </p:cNvPr>
          <p:cNvCxnSpPr/>
          <p:nvPr/>
        </p:nvCxnSpPr>
        <p:spPr>
          <a:xfrm>
            <a:off x="8806409" y="1037168"/>
            <a:ext cx="0" cy="22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EF3653FD-DDC4-4FBC-8CD9-A9CC8AC56EEE}"/>
              </a:ext>
            </a:extLst>
          </p:cNvPr>
          <p:cNvPicPr>
            <a:picLocks noChangeAspect="1"/>
          </p:cNvPicPr>
          <p:nvPr/>
        </p:nvPicPr>
        <p:blipFill rotWithShape="1">
          <a:blip r:embed="rId3"/>
          <a:srcRect t="22031" b="9426"/>
          <a:stretch/>
        </p:blipFill>
        <p:spPr>
          <a:xfrm flipH="1">
            <a:off x="8497188" y="1071033"/>
            <a:ext cx="217087" cy="152405"/>
          </a:xfrm>
          <a:prstGeom prst="rect">
            <a:avLst/>
          </a:prstGeom>
        </p:spPr>
      </p:pic>
      <p:pic>
        <p:nvPicPr>
          <p:cNvPr id="12" name="グラフィックス 11" descr="信号">
            <a:extLst>
              <a:ext uri="{FF2B5EF4-FFF2-40B4-BE49-F238E27FC236}">
                <a16:creationId xmlns:a16="http://schemas.microsoft.com/office/drawing/2014/main" id="{5ED44036-194A-4B73-B62B-7B4ED2074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595" y="677336"/>
            <a:ext cx="220136" cy="220136"/>
          </a:xfrm>
          <a:prstGeom prst="rect">
            <a:avLst/>
          </a:prstGeom>
        </p:spPr>
      </p:pic>
      <p:pic>
        <p:nvPicPr>
          <p:cNvPr id="13" name="グラフィックス 12" descr="Wi-Fi">
            <a:extLst>
              <a:ext uri="{FF2B5EF4-FFF2-40B4-BE49-F238E27FC236}">
                <a16:creationId xmlns:a16="http://schemas.microsoft.com/office/drawing/2014/main" id="{5BE02ACF-A120-450A-95CB-8FAF58C266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49827" y="651939"/>
            <a:ext cx="284872" cy="284872"/>
          </a:xfrm>
          <a:prstGeom prst="rect">
            <a:avLst/>
          </a:prstGeom>
        </p:spPr>
      </p:pic>
      <p:pic>
        <p:nvPicPr>
          <p:cNvPr id="14" name="グラフィックス 13" descr="フル充電">
            <a:extLst>
              <a:ext uri="{FF2B5EF4-FFF2-40B4-BE49-F238E27FC236}">
                <a16:creationId xmlns:a16="http://schemas.microsoft.com/office/drawing/2014/main" id="{AC90C13A-9067-4BC6-B63C-D807744234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51633" y="651939"/>
            <a:ext cx="270930" cy="270930"/>
          </a:xfrm>
          <a:prstGeom prst="rect">
            <a:avLst/>
          </a:prstGeom>
        </p:spPr>
      </p:pic>
      <p:sp>
        <p:nvSpPr>
          <p:cNvPr id="15" name="テキスト ボックス 14">
            <a:extLst>
              <a:ext uri="{FF2B5EF4-FFF2-40B4-BE49-F238E27FC236}">
                <a16:creationId xmlns:a16="http://schemas.microsoft.com/office/drawing/2014/main" id="{3F63E5F7-767E-41E7-AA21-6055481946CE}"/>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latin typeface="Bodoni MT Black" panose="02070A03080606020203" pitchFamily="18" charset="0"/>
                <a:ea typeface="BIZ UDPゴシック" panose="020B0400000000000000" pitchFamily="50" charset="-128"/>
              </a:rPr>
              <a:t>11:30</a:t>
            </a:r>
            <a:endParaRPr kumimoji="1" lang="ja-JP" altLang="en-US" sz="1000" dirty="0">
              <a:latin typeface="Bodoni MT Black" panose="02070A03080606020203" pitchFamily="18" charset="0"/>
              <a:ea typeface="BIZ UDPゴシック" panose="020B0400000000000000" pitchFamily="50" charset="-128"/>
            </a:endParaRPr>
          </a:p>
        </p:txBody>
      </p:sp>
      <p:pic>
        <p:nvPicPr>
          <p:cNvPr id="16" name="グラフィックス 15" descr="ユーザー">
            <a:extLst>
              <a:ext uri="{FF2B5EF4-FFF2-40B4-BE49-F238E27FC236}">
                <a16:creationId xmlns:a16="http://schemas.microsoft.com/office/drawing/2014/main" id="{E55DBF44-47D6-4F78-A493-DFFBD6569C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72208" y="5676903"/>
            <a:ext cx="516463" cy="516463"/>
          </a:xfrm>
          <a:prstGeom prst="rect">
            <a:avLst/>
          </a:prstGeom>
        </p:spPr>
      </p:pic>
      <p:pic>
        <p:nvPicPr>
          <p:cNvPr id="17" name="グラフィックス 16" descr="親指を立てるしぐさ">
            <a:extLst>
              <a:ext uri="{FF2B5EF4-FFF2-40B4-BE49-F238E27FC236}">
                <a16:creationId xmlns:a16="http://schemas.microsoft.com/office/drawing/2014/main" id="{22F370F3-E772-4B5A-87B6-9C826B1503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75516" y="5706534"/>
            <a:ext cx="457200" cy="457200"/>
          </a:xfrm>
          <a:prstGeom prst="rect">
            <a:avLst/>
          </a:prstGeom>
        </p:spPr>
      </p:pic>
      <p:sp>
        <p:nvSpPr>
          <p:cNvPr id="18" name="正方形/長方形 17">
            <a:extLst>
              <a:ext uri="{FF2B5EF4-FFF2-40B4-BE49-F238E27FC236}">
                <a16:creationId xmlns:a16="http://schemas.microsoft.com/office/drawing/2014/main" id="{2C1FD5D2-A5A2-4E5B-9737-C86E13BF306C}"/>
              </a:ext>
            </a:extLst>
          </p:cNvPr>
          <p:cNvSpPr/>
          <p:nvPr/>
        </p:nvSpPr>
        <p:spPr>
          <a:xfrm>
            <a:off x="8370375" y="948266"/>
            <a:ext cx="3058272" cy="5257795"/>
          </a:xfrm>
          <a:prstGeom prst="rect">
            <a:avLst/>
          </a:prstGeom>
          <a:solidFill>
            <a:schemeClr val="bg1">
              <a:alpha val="92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98D5A8D-8A5C-4977-968F-23121BF79E53}"/>
              </a:ext>
            </a:extLst>
          </p:cNvPr>
          <p:cNvSpPr/>
          <p:nvPr/>
        </p:nvSpPr>
        <p:spPr>
          <a:xfrm>
            <a:off x="8814875" y="2070103"/>
            <a:ext cx="2169272" cy="32765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ラーメン</a:t>
            </a:r>
          </a:p>
        </p:txBody>
      </p:sp>
      <p:pic>
        <p:nvPicPr>
          <p:cNvPr id="23" name="グラフィックス 22" descr="ハート">
            <a:extLst>
              <a:ext uri="{FF2B5EF4-FFF2-40B4-BE49-F238E27FC236}">
                <a16:creationId xmlns:a16="http://schemas.microsoft.com/office/drawing/2014/main" id="{DCE150A3-016F-4808-A675-E97570A6DD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34411" y="1308107"/>
            <a:ext cx="330200" cy="330200"/>
          </a:xfrm>
          <a:prstGeom prst="rect">
            <a:avLst/>
          </a:prstGeom>
        </p:spPr>
      </p:pic>
      <p:sp>
        <p:nvSpPr>
          <p:cNvPr id="24" name="楕円 23">
            <a:extLst>
              <a:ext uri="{FF2B5EF4-FFF2-40B4-BE49-F238E27FC236}">
                <a16:creationId xmlns:a16="http://schemas.microsoft.com/office/drawing/2014/main" id="{7D814278-C3A5-46A4-A1A6-25EC402A5C46}"/>
              </a:ext>
            </a:extLst>
          </p:cNvPr>
          <p:cNvSpPr/>
          <p:nvPr/>
        </p:nvSpPr>
        <p:spPr>
          <a:xfrm>
            <a:off x="9734411" y="1295407"/>
            <a:ext cx="330200" cy="330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6" name="グラフィックス 25" descr="ごみ">
            <a:extLst>
              <a:ext uri="{FF2B5EF4-FFF2-40B4-BE49-F238E27FC236}">
                <a16:creationId xmlns:a16="http://schemas.microsoft.com/office/drawing/2014/main" id="{2E2327F9-C08C-4841-B852-F029295D3F3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900293" y="5820832"/>
            <a:ext cx="300560" cy="300560"/>
          </a:xfrm>
          <a:prstGeom prst="rect">
            <a:avLst/>
          </a:prstGeom>
        </p:spPr>
      </p:pic>
      <p:sp>
        <p:nvSpPr>
          <p:cNvPr id="27" name="楕円 26">
            <a:extLst>
              <a:ext uri="{FF2B5EF4-FFF2-40B4-BE49-F238E27FC236}">
                <a16:creationId xmlns:a16="http://schemas.microsoft.com/office/drawing/2014/main" id="{8D4AA374-7DBD-4982-BA62-4A498AA4DB09}"/>
              </a:ext>
            </a:extLst>
          </p:cNvPr>
          <p:cNvSpPr/>
          <p:nvPr/>
        </p:nvSpPr>
        <p:spPr>
          <a:xfrm>
            <a:off x="9900293" y="5833532"/>
            <a:ext cx="300560" cy="3005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AD11F97-6A7F-442F-836B-6A892E7B42C1}"/>
              </a:ext>
            </a:extLst>
          </p:cNvPr>
          <p:cNvSpPr txBox="1"/>
          <p:nvPr/>
        </p:nvSpPr>
        <p:spPr>
          <a:xfrm>
            <a:off x="152400" y="190274"/>
            <a:ext cx="4140200" cy="461665"/>
          </a:xfrm>
          <a:prstGeom prst="rect">
            <a:avLst/>
          </a:prstGeom>
          <a:noFill/>
        </p:spPr>
        <p:txBody>
          <a:bodyPr wrap="square" rtlCol="0">
            <a:spAutoFit/>
          </a:bodyPr>
          <a:lstStyle/>
          <a:p>
            <a:r>
              <a:rPr kumimoji="1" lang="ja-JP" altLang="en-US" sz="2400" dirty="0"/>
              <a:t>基本画面①　情報選択</a:t>
            </a:r>
            <a:r>
              <a:rPr kumimoji="1" lang="en-US" altLang="ja-JP" sz="2400" dirty="0"/>
              <a:t>UI</a:t>
            </a:r>
            <a:endParaRPr kumimoji="1" lang="ja-JP" altLang="en-US" sz="2400" dirty="0"/>
          </a:p>
        </p:txBody>
      </p:sp>
      <p:sp>
        <p:nvSpPr>
          <p:cNvPr id="29" name="テキスト ボックス 28">
            <a:extLst>
              <a:ext uri="{FF2B5EF4-FFF2-40B4-BE49-F238E27FC236}">
                <a16:creationId xmlns:a16="http://schemas.microsoft.com/office/drawing/2014/main" id="{A7BBB6CB-4A23-4756-AA40-E8DF0D52844F}"/>
              </a:ext>
            </a:extLst>
          </p:cNvPr>
          <p:cNvSpPr txBox="1"/>
          <p:nvPr/>
        </p:nvSpPr>
        <p:spPr>
          <a:xfrm>
            <a:off x="152400" y="794841"/>
            <a:ext cx="6878806" cy="2585323"/>
          </a:xfrm>
          <a:prstGeom prst="rect">
            <a:avLst/>
          </a:prstGeom>
          <a:noFill/>
        </p:spPr>
        <p:txBody>
          <a:bodyPr wrap="none" rtlCol="0">
            <a:spAutoFit/>
          </a:bodyPr>
          <a:lstStyle/>
          <a:p>
            <a:r>
              <a:rPr kumimoji="1" lang="ja-JP" altLang="en-US" dirty="0"/>
              <a:t>基本画面</a:t>
            </a:r>
            <a:r>
              <a:rPr kumimoji="1" lang="en-US" altLang="ja-JP" dirty="0"/>
              <a:t>:</a:t>
            </a:r>
          </a:p>
          <a:p>
            <a:r>
              <a:rPr kumimoji="1" lang="ja-JP" altLang="en-US" dirty="0"/>
              <a:t>情報群</a:t>
            </a:r>
            <a:r>
              <a:rPr kumimoji="1" lang="en-US" altLang="ja-JP" dirty="0"/>
              <a:t>B</a:t>
            </a:r>
            <a:r>
              <a:rPr lang="ja-JP" altLang="en-US" dirty="0"/>
              <a:t>をロングタップすると</a:t>
            </a:r>
            <a:endParaRPr lang="en-US" altLang="ja-JP" dirty="0"/>
          </a:p>
          <a:p>
            <a:r>
              <a:rPr kumimoji="1" lang="ja-JP" altLang="en-US" dirty="0"/>
              <a:t>前面の情報以外の基本画面①の</a:t>
            </a:r>
            <a:r>
              <a:rPr kumimoji="1" lang="en-US" altLang="ja-JP" dirty="0"/>
              <a:t>UI</a:t>
            </a:r>
            <a:r>
              <a:rPr kumimoji="1" lang="ja-JP" altLang="en-US" dirty="0"/>
              <a:t>がぼやけて表示</a:t>
            </a:r>
            <a:endParaRPr kumimoji="1" lang="en-US" altLang="ja-JP" dirty="0"/>
          </a:p>
          <a:p>
            <a:endParaRPr lang="en-US" altLang="ja-JP" dirty="0"/>
          </a:p>
          <a:p>
            <a:r>
              <a:rPr kumimoji="1" lang="ja-JP" altLang="en-US" dirty="0"/>
              <a:t>前面の情報の上側にはハートマーク、下側にはごみマークが表示</a:t>
            </a:r>
            <a:endParaRPr kumimoji="1" lang="en-US" altLang="ja-JP" dirty="0"/>
          </a:p>
          <a:p>
            <a:r>
              <a:rPr lang="ja-JP" altLang="en-US" dirty="0"/>
              <a:t>ロングタップしつつ上にスワイプで情報群</a:t>
            </a:r>
            <a:r>
              <a:rPr lang="en-US" altLang="ja-JP" dirty="0"/>
              <a:t>C</a:t>
            </a:r>
            <a:r>
              <a:rPr lang="ja-JP" altLang="en-US" dirty="0"/>
              <a:t>に追加</a:t>
            </a:r>
            <a:endParaRPr lang="en-US" altLang="ja-JP" dirty="0"/>
          </a:p>
          <a:p>
            <a:r>
              <a:rPr lang="en-US" altLang="ja-JP" dirty="0"/>
              <a:t>	</a:t>
            </a:r>
            <a:r>
              <a:rPr lang="ja-JP" altLang="en-US" dirty="0"/>
              <a:t>　</a:t>
            </a:r>
            <a:r>
              <a:rPr lang="en-US" altLang="ja-JP" dirty="0"/>
              <a:t>	</a:t>
            </a:r>
            <a:r>
              <a:rPr lang="ja-JP" altLang="en-US" dirty="0"/>
              <a:t>　下にスワイプで放棄</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49278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B0222A4-6044-4B1D-8E18-36D1C0B6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772" y="143933"/>
            <a:ext cx="3330820" cy="6570133"/>
          </a:xfrm>
          <a:prstGeom prst="rect">
            <a:avLst/>
          </a:prstGeom>
        </p:spPr>
      </p:pic>
      <p:sp>
        <p:nvSpPr>
          <p:cNvPr id="30" name="正方形/長方形 29">
            <a:extLst>
              <a:ext uri="{FF2B5EF4-FFF2-40B4-BE49-F238E27FC236}">
                <a16:creationId xmlns:a16="http://schemas.microsoft.com/office/drawing/2014/main" id="{5544E07C-B837-4C24-8004-21B78121B555}"/>
              </a:ext>
            </a:extLst>
          </p:cNvPr>
          <p:cNvSpPr/>
          <p:nvPr/>
        </p:nvSpPr>
        <p:spPr>
          <a:xfrm>
            <a:off x="8378232" y="3539067"/>
            <a:ext cx="3017901" cy="21505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B6EFB45-88D7-4555-8BAE-FC08BF74BFEF}"/>
              </a:ext>
            </a:extLst>
          </p:cNvPr>
          <p:cNvSpPr/>
          <p:nvPr/>
        </p:nvSpPr>
        <p:spPr>
          <a:xfrm>
            <a:off x="9194469" y="1444817"/>
            <a:ext cx="1600200" cy="1185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 name="グラフィックス 2" descr="信号">
            <a:extLst>
              <a:ext uri="{FF2B5EF4-FFF2-40B4-BE49-F238E27FC236}">
                <a16:creationId xmlns:a16="http://schemas.microsoft.com/office/drawing/2014/main" id="{2FC8BCD9-3ABF-4D33-AAF1-F7A2C1CBB4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4" name="グラフィックス 3" descr="Wi-Fi">
            <a:extLst>
              <a:ext uri="{FF2B5EF4-FFF2-40B4-BE49-F238E27FC236}">
                <a16:creationId xmlns:a16="http://schemas.microsoft.com/office/drawing/2014/main" id="{95EB24F9-70A7-4BFA-B010-C05DDC772B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5" name="グラフィックス 4" descr="フル充電">
            <a:extLst>
              <a:ext uri="{FF2B5EF4-FFF2-40B4-BE49-F238E27FC236}">
                <a16:creationId xmlns:a16="http://schemas.microsoft.com/office/drawing/2014/main" id="{F552C24B-4318-45C8-8D9B-0AFC07591F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6" name="テキスト ボックス 5">
            <a:extLst>
              <a:ext uri="{FF2B5EF4-FFF2-40B4-BE49-F238E27FC236}">
                <a16:creationId xmlns:a16="http://schemas.microsoft.com/office/drawing/2014/main" id="{B1E7CD47-7939-4B2C-8801-25288EB2B5EE}"/>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latin typeface="Bodoni MT Black" panose="02070A03080606020203" pitchFamily="18" charset="0"/>
                <a:ea typeface="BIZ UDPゴシック" panose="020B0400000000000000" pitchFamily="50" charset="-128"/>
              </a:rPr>
              <a:t>11:30</a:t>
            </a:r>
            <a:endParaRPr kumimoji="1" lang="ja-JP" altLang="en-US" sz="1000" dirty="0">
              <a:latin typeface="Bodoni MT Black" panose="02070A03080606020203" pitchFamily="18" charset="0"/>
              <a:ea typeface="BIZ UDPゴシック" panose="020B0400000000000000" pitchFamily="50" charset="-128"/>
            </a:endParaRPr>
          </a:p>
        </p:txBody>
      </p:sp>
      <p:sp>
        <p:nvSpPr>
          <p:cNvPr id="7" name="正方形/長方形 6">
            <a:extLst>
              <a:ext uri="{FF2B5EF4-FFF2-40B4-BE49-F238E27FC236}">
                <a16:creationId xmlns:a16="http://schemas.microsoft.com/office/drawing/2014/main" id="{B9B6A5CB-E2A2-4003-BDAE-3B3B376B347E}"/>
              </a:ext>
            </a:extLst>
          </p:cNvPr>
          <p:cNvSpPr/>
          <p:nvPr/>
        </p:nvSpPr>
        <p:spPr>
          <a:xfrm>
            <a:off x="8378232"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戻る</a:t>
            </a:r>
          </a:p>
        </p:txBody>
      </p:sp>
      <p:sp>
        <p:nvSpPr>
          <p:cNvPr id="8" name="正方形/長方形 7">
            <a:extLst>
              <a:ext uri="{FF2B5EF4-FFF2-40B4-BE49-F238E27FC236}">
                <a16:creationId xmlns:a16="http://schemas.microsoft.com/office/drawing/2014/main" id="{66045E28-D762-4759-9612-FFEE24028981}"/>
              </a:ext>
            </a:extLst>
          </p:cNvPr>
          <p:cNvSpPr/>
          <p:nvPr/>
        </p:nvSpPr>
        <p:spPr>
          <a:xfrm>
            <a:off x="9419234"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C6949BC-B5FB-47D8-869C-E093685BD417}"/>
              </a:ext>
            </a:extLst>
          </p:cNvPr>
          <p:cNvSpPr/>
          <p:nvPr/>
        </p:nvSpPr>
        <p:spPr>
          <a:xfrm>
            <a:off x="10355131"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地図</a:t>
            </a:r>
            <a:endParaRPr kumimoji="1" lang="ja-JP" altLang="en-US" dirty="0"/>
          </a:p>
        </p:txBody>
      </p:sp>
      <p:pic>
        <p:nvPicPr>
          <p:cNvPr id="11" name="グラフィックス 10" descr="親指を立てるしぐさ">
            <a:extLst>
              <a:ext uri="{FF2B5EF4-FFF2-40B4-BE49-F238E27FC236}">
                <a16:creationId xmlns:a16="http://schemas.microsoft.com/office/drawing/2014/main" id="{63DF9A9E-C242-4067-AD20-44A13E7B02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5516" y="5706534"/>
            <a:ext cx="457200" cy="457200"/>
          </a:xfrm>
          <a:prstGeom prst="rect">
            <a:avLst/>
          </a:prstGeom>
        </p:spPr>
      </p:pic>
      <p:sp>
        <p:nvSpPr>
          <p:cNvPr id="15" name="楕円 14">
            <a:extLst>
              <a:ext uri="{FF2B5EF4-FFF2-40B4-BE49-F238E27FC236}">
                <a16:creationId xmlns:a16="http://schemas.microsoft.com/office/drawing/2014/main" id="{3FD38F9D-D473-4D06-A915-FD9A07DF7BD3}"/>
              </a:ext>
            </a:extLst>
          </p:cNvPr>
          <p:cNvSpPr/>
          <p:nvPr/>
        </p:nvSpPr>
        <p:spPr>
          <a:xfrm>
            <a:off x="9948002" y="1444817"/>
            <a:ext cx="93134" cy="1185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1" name="四角形: 角を丸くする 20">
            <a:extLst>
              <a:ext uri="{FF2B5EF4-FFF2-40B4-BE49-F238E27FC236}">
                <a16:creationId xmlns:a16="http://schemas.microsoft.com/office/drawing/2014/main" id="{FF322971-F2FE-4F57-8F40-E8BD6ED57049}"/>
              </a:ext>
            </a:extLst>
          </p:cNvPr>
          <p:cNvSpPr/>
          <p:nvPr/>
        </p:nvSpPr>
        <p:spPr>
          <a:xfrm>
            <a:off x="9194469" y="2139089"/>
            <a:ext cx="1600200" cy="1185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1666BA8-9C90-4080-A0EE-FE85345657A3}"/>
              </a:ext>
            </a:extLst>
          </p:cNvPr>
          <p:cNvSpPr/>
          <p:nvPr/>
        </p:nvSpPr>
        <p:spPr>
          <a:xfrm>
            <a:off x="9461237" y="2139089"/>
            <a:ext cx="93134" cy="1185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47998314-72E7-4016-B35A-21AF5BEAFA8C}"/>
              </a:ext>
            </a:extLst>
          </p:cNvPr>
          <p:cNvSpPr txBox="1"/>
          <p:nvPr/>
        </p:nvSpPr>
        <p:spPr>
          <a:xfrm>
            <a:off x="9478568" y="1103878"/>
            <a:ext cx="1059177" cy="369332"/>
          </a:xfrm>
          <a:prstGeom prst="rect">
            <a:avLst/>
          </a:prstGeom>
          <a:noFill/>
        </p:spPr>
        <p:txBody>
          <a:bodyPr wrap="square" rtlCol="0">
            <a:spAutoFit/>
          </a:bodyPr>
          <a:lstStyle/>
          <a:p>
            <a:r>
              <a:rPr lang="ja-JP" altLang="en-US" sz="1000" dirty="0"/>
              <a:t>タグマッチ度</a:t>
            </a:r>
            <a:r>
              <a:rPr kumimoji="1" lang="ja-JP" altLang="en-US" dirty="0"/>
              <a:t>　</a:t>
            </a:r>
          </a:p>
        </p:txBody>
      </p:sp>
      <p:sp>
        <p:nvSpPr>
          <p:cNvPr id="25" name="テキスト ボックス 24">
            <a:extLst>
              <a:ext uri="{FF2B5EF4-FFF2-40B4-BE49-F238E27FC236}">
                <a16:creationId xmlns:a16="http://schemas.microsoft.com/office/drawing/2014/main" id="{F1D3432A-ADA0-458A-9EE7-751AEE5C6304}"/>
              </a:ext>
            </a:extLst>
          </p:cNvPr>
          <p:cNvSpPr txBox="1"/>
          <p:nvPr/>
        </p:nvSpPr>
        <p:spPr>
          <a:xfrm>
            <a:off x="9501646" y="1752825"/>
            <a:ext cx="1059177" cy="369332"/>
          </a:xfrm>
          <a:prstGeom prst="rect">
            <a:avLst/>
          </a:prstGeom>
          <a:noFill/>
        </p:spPr>
        <p:txBody>
          <a:bodyPr wrap="square" rtlCol="0">
            <a:spAutoFit/>
          </a:bodyPr>
          <a:lstStyle/>
          <a:p>
            <a:r>
              <a:rPr kumimoji="1" lang="ja-JP" altLang="en-US" sz="1000" dirty="0"/>
              <a:t>過去履歴参照</a:t>
            </a:r>
            <a:r>
              <a:rPr kumimoji="1" lang="ja-JP" altLang="en-US" dirty="0"/>
              <a:t>　</a:t>
            </a:r>
          </a:p>
        </p:txBody>
      </p:sp>
      <p:sp>
        <p:nvSpPr>
          <p:cNvPr id="26" name="四角形: 角を丸くする 25">
            <a:extLst>
              <a:ext uri="{FF2B5EF4-FFF2-40B4-BE49-F238E27FC236}">
                <a16:creationId xmlns:a16="http://schemas.microsoft.com/office/drawing/2014/main" id="{E4A1D4EA-953F-49B7-B61F-BA07E403CBEE}"/>
              </a:ext>
            </a:extLst>
          </p:cNvPr>
          <p:cNvSpPr/>
          <p:nvPr/>
        </p:nvSpPr>
        <p:spPr>
          <a:xfrm>
            <a:off x="8521073" y="3637692"/>
            <a:ext cx="805373" cy="31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t>こってり</a:t>
            </a:r>
          </a:p>
        </p:txBody>
      </p:sp>
      <p:sp>
        <p:nvSpPr>
          <p:cNvPr id="27" name="四角形: 角を丸くする 26">
            <a:extLst>
              <a:ext uri="{FF2B5EF4-FFF2-40B4-BE49-F238E27FC236}">
                <a16:creationId xmlns:a16="http://schemas.microsoft.com/office/drawing/2014/main" id="{7FA19BD6-543C-4556-8263-D421DDF30CA3}"/>
              </a:ext>
            </a:extLst>
          </p:cNvPr>
          <p:cNvSpPr/>
          <p:nvPr/>
        </p:nvSpPr>
        <p:spPr>
          <a:xfrm>
            <a:off x="9537048" y="3637692"/>
            <a:ext cx="805373" cy="31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ラーメン</a:t>
            </a:r>
            <a:endParaRPr kumimoji="1" lang="ja-JP" altLang="en-US" sz="1100" dirty="0"/>
          </a:p>
        </p:txBody>
      </p:sp>
      <p:sp>
        <p:nvSpPr>
          <p:cNvPr id="28" name="四角形: 角を丸くする 27">
            <a:extLst>
              <a:ext uri="{FF2B5EF4-FFF2-40B4-BE49-F238E27FC236}">
                <a16:creationId xmlns:a16="http://schemas.microsoft.com/office/drawing/2014/main" id="{59886F7B-68E7-4011-B5BC-F0578942F31F}"/>
              </a:ext>
            </a:extLst>
          </p:cNvPr>
          <p:cNvSpPr/>
          <p:nvPr/>
        </p:nvSpPr>
        <p:spPr>
          <a:xfrm>
            <a:off x="10548946" y="3637692"/>
            <a:ext cx="805373" cy="31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焼肉</a:t>
            </a:r>
            <a:endParaRPr kumimoji="1" lang="ja-JP" altLang="en-US" sz="1100" dirty="0"/>
          </a:p>
        </p:txBody>
      </p:sp>
      <p:sp>
        <p:nvSpPr>
          <p:cNvPr id="29" name="四角形: 角を丸くする 28">
            <a:extLst>
              <a:ext uri="{FF2B5EF4-FFF2-40B4-BE49-F238E27FC236}">
                <a16:creationId xmlns:a16="http://schemas.microsoft.com/office/drawing/2014/main" id="{D9D4C6D4-B8AC-4148-8F5E-5F71DA7FA79C}"/>
              </a:ext>
            </a:extLst>
          </p:cNvPr>
          <p:cNvSpPr/>
          <p:nvPr/>
        </p:nvSpPr>
        <p:spPr>
          <a:xfrm>
            <a:off x="8521072" y="4259995"/>
            <a:ext cx="1154444" cy="31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~1000</a:t>
            </a:r>
            <a:r>
              <a:rPr lang="ja-JP" altLang="en-US" sz="1100" dirty="0"/>
              <a:t>円まで</a:t>
            </a:r>
            <a:endParaRPr kumimoji="1" lang="ja-JP" altLang="en-US" sz="1100" dirty="0"/>
          </a:p>
        </p:txBody>
      </p:sp>
      <p:sp>
        <p:nvSpPr>
          <p:cNvPr id="31" name="テキスト ボックス 30">
            <a:extLst>
              <a:ext uri="{FF2B5EF4-FFF2-40B4-BE49-F238E27FC236}">
                <a16:creationId xmlns:a16="http://schemas.microsoft.com/office/drawing/2014/main" id="{DF8329FF-1248-475A-B1F7-9AD795715FFF}"/>
              </a:ext>
            </a:extLst>
          </p:cNvPr>
          <p:cNvSpPr txBox="1"/>
          <p:nvPr/>
        </p:nvSpPr>
        <p:spPr>
          <a:xfrm>
            <a:off x="8642809" y="3134267"/>
            <a:ext cx="1893052" cy="369332"/>
          </a:xfrm>
          <a:prstGeom prst="rect">
            <a:avLst/>
          </a:prstGeom>
          <a:noFill/>
        </p:spPr>
        <p:txBody>
          <a:bodyPr wrap="square" rtlCol="0">
            <a:spAutoFit/>
          </a:bodyPr>
          <a:lstStyle/>
          <a:p>
            <a:r>
              <a:rPr kumimoji="1" lang="ja-JP" altLang="en-US" dirty="0"/>
              <a:t>あなたのタグ　</a:t>
            </a:r>
          </a:p>
        </p:txBody>
      </p:sp>
      <p:sp>
        <p:nvSpPr>
          <p:cNvPr id="32" name="テキスト ボックス 31">
            <a:extLst>
              <a:ext uri="{FF2B5EF4-FFF2-40B4-BE49-F238E27FC236}">
                <a16:creationId xmlns:a16="http://schemas.microsoft.com/office/drawing/2014/main" id="{06203E94-223E-4890-B2F1-CAF57565CCA8}"/>
              </a:ext>
            </a:extLst>
          </p:cNvPr>
          <p:cNvSpPr txBox="1"/>
          <p:nvPr/>
        </p:nvSpPr>
        <p:spPr>
          <a:xfrm>
            <a:off x="152400" y="176200"/>
            <a:ext cx="1723549" cy="461665"/>
          </a:xfrm>
          <a:prstGeom prst="rect">
            <a:avLst/>
          </a:prstGeom>
          <a:noFill/>
        </p:spPr>
        <p:txBody>
          <a:bodyPr wrap="none" rtlCol="0">
            <a:spAutoFit/>
          </a:bodyPr>
          <a:lstStyle/>
          <a:p>
            <a:r>
              <a:rPr kumimoji="1" lang="ja-JP" altLang="en-US" sz="2400" dirty="0"/>
              <a:t>基本画面②</a:t>
            </a:r>
          </a:p>
        </p:txBody>
      </p:sp>
      <p:sp>
        <p:nvSpPr>
          <p:cNvPr id="33" name="テキスト ボックス 32">
            <a:extLst>
              <a:ext uri="{FF2B5EF4-FFF2-40B4-BE49-F238E27FC236}">
                <a16:creationId xmlns:a16="http://schemas.microsoft.com/office/drawing/2014/main" id="{D209D07F-B148-4E10-A190-CA06C1526410}"/>
              </a:ext>
            </a:extLst>
          </p:cNvPr>
          <p:cNvSpPr txBox="1"/>
          <p:nvPr/>
        </p:nvSpPr>
        <p:spPr>
          <a:xfrm>
            <a:off x="9060270" y="1491954"/>
            <a:ext cx="391123" cy="369332"/>
          </a:xfrm>
          <a:prstGeom prst="rect">
            <a:avLst/>
          </a:prstGeom>
          <a:noFill/>
        </p:spPr>
        <p:txBody>
          <a:bodyPr wrap="square" rtlCol="0">
            <a:spAutoFit/>
          </a:bodyPr>
          <a:lstStyle/>
          <a:p>
            <a:r>
              <a:rPr kumimoji="1" lang="en-US" altLang="ja-JP" sz="900" dirty="0"/>
              <a:t>0.0</a:t>
            </a:r>
            <a:r>
              <a:rPr kumimoji="1" lang="ja-JP" altLang="en-US" dirty="0"/>
              <a:t>　</a:t>
            </a:r>
          </a:p>
        </p:txBody>
      </p:sp>
      <p:sp>
        <p:nvSpPr>
          <p:cNvPr id="34" name="テキスト ボックス 33">
            <a:extLst>
              <a:ext uri="{FF2B5EF4-FFF2-40B4-BE49-F238E27FC236}">
                <a16:creationId xmlns:a16="http://schemas.microsoft.com/office/drawing/2014/main" id="{C4B0D3C2-5FFA-4525-B2E4-5C3C794AF229}"/>
              </a:ext>
            </a:extLst>
          </p:cNvPr>
          <p:cNvSpPr txBox="1"/>
          <p:nvPr/>
        </p:nvSpPr>
        <p:spPr>
          <a:xfrm>
            <a:off x="9060270" y="2202650"/>
            <a:ext cx="391123" cy="369332"/>
          </a:xfrm>
          <a:prstGeom prst="rect">
            <a:avLst/>
          </a:prstGeom>
          <a:noFill/>
        </p:spPr>
        <p:txBody>
          <a:bodyPr wrap="square" rtlCol="0">
            <a:spAutoFit/>
          </a:bodyPr>
          <a:lstStyle/>
          <a:p>
            <a:r>
              <a:rPr kumimoji="1" lang="en-US" altLang="ja-JP" sz="900" dirty="0"/>
              <a:t>0.0</a:t>
            </a:r>
            <a:r>
              <a:rPr kumimoji="1" lang="ja-JP" altLang="en-US" dirty="0"/>
              <a:t>　</a:t>
            </a:r>
          </a:p>
        </p:txBody>
      </p:sp>
      <p:sp>
        <p:nvSpPr>
          <p:cNvPr id="35" name="テキスト ボックス 34">
            <a:extLst>
              <a:ext uri="{FF2B5EF4-FFF2-40B4-BE49-F238E27FC236}">
                <a16:creationId xmlns:a16="http://schemas.microsoft.com/office/drawing/2014/main" id="{14E9ADB8-CC68-4281-BB9C-64F4987BD695}"/>
              </a:ext>
            </a:extLst>
          </p:cNvPr>
          <p:cNvSpPr txBox="1"/>
          <p:nvPr/>
        </p:nvSpPr>
        <p:spPr>
          <a:xfrm>
            <a:off x="10598511" y="1474681"/>
            <a:ext cx="391123" cy="369332"/>
          </a:xfrm>
          <a:prstGeom prst="rect">
            <a:avLst/>
          </a:prstGeom>
          <a:noFill/>
        </p:spPr>
        <p:txBody>
          <a:bodyPr wrap="square" rtlCol="0">
            <a:spAutoFit/>
          </a:bodyPr>
          <a:lstStyle/>
          <a:p>
            <a:r>
              <a:rPr lang="en-US" altLang="ja-JP" sz="900" dirty="0"/>
              <a:t>2</a:t>
            </a:r>
            <a:r>
              <a:rPr kumimoji="1" lang="en-US" altLang="ja-JP" sz="900" dirty="0"/>
              <a:t>.0</a:t>
            </a:r>
            <a:r>
              <a:rPr kumimoji="1" lang="ja-JP" altLang="en-US" dirty="0"/>
              <a:t>　</a:t>
            </a:r>
          </a:p>
        </p:txBody>
      </p:sp>
      <p:sp>
        <p:nvSpPr>
          <p:cNvPr id="36" name="テキスト ボックス 35">
            <a:extLst>
              <a:ext uri="{FF2B5EF4-FFF2-40B4-BE49-F238E27FC236}">
                <a16:creationId xmlns:a16="http://schemas.microsoft.com/office/drawing/2014/main" id="{60C1C163-EDDE-4D4A-8222-F9C854FA1A91}"/>
              </a:ext>
            </a:extLst>
          </p:cNvPr>
          <p:cNvSpPr txBox="1"/>
          <p:nvPr/>
        </p:nvSpPr>
        <p:spPr>
          <a:xfrm>
            <a:off x="10591178" y="2171582"/>
            <a:ext cx="391123" cy="369332"/>
          </a:xfrm>
          <a:prstGeom prst="rect">
            <a:avLst/>
          </a:prstGeom>
          <a:noFill/>
        </p:spPr>
        <p:txBody>
          <a:bodyPr wrap="square" rtlCol="0">
            <a:spAutoFit/>
          </a:bodyPr>
          <a:lstStyle/>
          <a:p>
            <a:r>
              <a:rPr kumimoji="1" lang="en-US" altLang="ja-JP" sz="900" dirty="0"/>
              <a:t>2.0</a:t>
            </a:r>
            <a:r>
              <a:rPr kumimoji="1" lang="ja-JP" altLang="en-US" dirty="0"/>
              <a:t>　</a:t>
            </a:r>
          </a:p>
        </p:txBody>
      </p:sp>
      <p:sp>
        <p:nvSpPr>
          <p:cNvPr id="37" name="テキスト ボックス 36">
            <a:extLst>
              <a:ext uri="{FF2B5EF4-FFF2-40B4-BE49-F238E27FC236}">
                <a16:creationId xmlns:a16="http://schemas.microsoft.com/office/drawing/2014/main" id="{1DFE38AB-D4D1-4D97-AF9B-5DE94FFEEC6A}"/>
              </a:ext>
            </a:extLst>
          </p:cNvPr>
          <p:cNvSpPr txBox="1"/>
          <p:nvPr/>
        </p:nvSpPr>
        <p:spPr>
          <a:xfrm>
            <a:off x="152400" y="794841"/>
            <a:ext cx="5262979" cy="2031325"/>
          </a:xfrm>
          <a:prstGeom prst="rect">
            <a:avLst/>
          </a:prstGeom>
          <a:noFill/>
        </p:spPr>
        <p:txBody>
          <a:bodyPr wrap="none" rtlCol="0">
            <a:spAutoFit/>
          </a:bodyPr>
          <a:lstStyle/>
          <a:p>
            <a:r>
              <a:rPr lang="ja-JP" altLang="en-US" dirty="0"/>
              <a:t>プロフィール</a:t>
            </a:r>
            <a:r>
              <a:rPr kumimoji="1" lang="ja-JP" altLang="en-US" dirty="0"/>
              <a:t>画面</a:t>
            </a:r>
            <a:r>
              <a:rPr kumimoji="1" lang="en-US" altLang="ja-JP" dirty="0"/>
              <a:t>:</a:t>
            </a:r>
          </a:p>
          <a:p>
            <a:r>
              <a:rPr lang="ja-JP" altLang="en-US" dirty="0"/>
              <a:t>ここで</a:t>
            </a:r>
            <a:r>
              <a:rPr kumimoji="1" lang="ja-JP" altLang="en-US" dirty="0"/>
              <a:t>ユーザーは個人ごとの設定を保存できる。</a:t>
            </a:r>
            <a:endParaRPr kumimoji="1" lang="en-US" altLang="ja-JP" dirty="0"/>
          </a:p>
          <a:p>
            <a:r>
              <a:rPr lang="ja-JP" altLang="en-US" dirty="0"/>
              <a:t>現状は特に項目を考えてない</a:t>
            </a:r>
            <a:endParaRPr lang="en-US" altLang="ja-JP" dirty="0"/>
          </a:p>
          <a:p>
            <a:r>
              <a:rPr lang="ja-JP" altLang="en-US" dirty="0"/>
              <a:t>戻るボタンで基本画面①に戻る</a:t>
            </a:r>
            <a:endParaRPr kumimoji="1" lang="en-US" altLang="ja-JP" dirty="0"/>
          </a:p>
          <a:p>
            <a:endParaRPr lang="en-US" altLang="ja-JP" dirty="0"/>
          </a:p>
          <a:p>
            <a:r>
              <a:rPr lang="ja-JP" altLang="en-US" dirty="0"/>
              <a:t>現状の議論</a:t>
            </a:r>
            <a:r>
              <a:rPr kumimoji="1" lang="ja-JP" altLang="en-US" dirty="0"/>
              <a:t>点</a:t>
            </a:r>
            <a:endParaRPr kumimoji="1" lang="en-US" altLang="ja-JP" dirty="0"/>
          </a:p>
          <a:p>
            <a:r>
              <a:rPr kumimoji="1" lang="ja-JP" altLang="en-US" dirty="0"/>
              <a:t>設定で保存するべき項目</a:t>
            </a:r>
            <a:endParaRPr kumimoji="1" lang="en-US" altLang="ja-JP" dirty="0"/>
          </a:p>
        </p:txBody>
      </p:sp>
    </p:spTree>
    <p:extLst>
      <p:ext uri="{BB962C8B-B14F-4D97-AF65-F5344CB8AC3E}">
        <p14:creationId xmlns:p14="http://schemas.microsoft.com/office/powerpoint/2010/main" val="98557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34B0919-C17B-47EB-855F-16E2557C7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01" y="143933"/>
            <a:ext cx="3330820" cy="6570133"/>
          </a:xfrm>
          <a:prstGeom prst="rect">
            <a:avLst/>
          </a:prstGeom>
        </p:spPr>
      </p:pic>
      <p:sp>
        <p:nvSpPr>
          <p:cNvPr id="3" name="正方形/長方形 2">
            <a:extLst>
              <a:ext uri="{FF2B5EF4-FFF2-40B4-BE49-F238E27FC236}">
                <a16:creationId xmlns:a16="http://schemas.microsoft.com/office/drawing/2014/main" id="{0437F2ED-F958-4251-982C-961BA3784932}"/>
              </a:ext>
            </a:extLst>
          </p:cNvPr>
          <p:cNvSpPr/>
          <p:nvPr/>
        </p:nvSpPr>
        <p:spPr>
          <a:xfrm>
            <a:off x="8378232"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33FF6FCB-A5EB-485C-AF30-306B54933DD0}"/>
              </a:ext>
            </a:extLst>
          </p:cNvPr>
          <p:cNvSpPr/>
          <p:nvPr/>
        </p:nvSpPr>
        <p:spPr>
          <a:xfrm>
            <a:off x="9419234"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戻る</a:t>
            </a:r>
          </a:p>
        </p:txBody>
      </p:sp>
      <p:sp>
        <p:nvSpPr>
          <p:cNvPr id="5" name="正方形/長方形 4">
            <a:extLst>
              <a:ext uri="{FF2B5EF4-FFF2-40B4-BE49-F238E27FC236}">
                <a16:creationId xmlns:a16="http://schemas.microsoft.com/office/drawing/2014/main" id="{F1B0B3F1-1814-4E81-9E8D-632CA26392C4}"/>
              </a:ext>
            </a:extLst>
          </p:cNvPr>
          <p:cNvSpPr/>
          <p:nvPr/>
        </p:nvSpPr>
        <p:spPr>
          <a:xfrm>
            <a:off x="10355131"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地図</a:t>
            </a:r>
            <a:endParaRPr kumimoji="1" lang="ja-JP" altLang="en-US" dirty="0"/>
          </a:p>
        </p:txBody>
      </p:sp>
      <p:pic>
        <p:nvPicPr>
          <p:cNvPr id="9" name="グラフィックス 8" descr="信号">
            <a:extLst>
              <a:ext uri="{FF2B5EF4-FFF2-40B4-BE49-F238E27FC236}">
                <a16:creationId xmlns:a16="http://schemas.microsoft.com/office/drawing/2014/main" id="{EA24874D-910A-4DE8-A4A3-1F02B5E936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10" name="グラフィックス 9" descr="Wi-Fi">
            <a:extLst>
              <a:ext uri="{FF2B5EF4-FFF2-40B4-BE49-F238E27FC236}">
                <a16:creationId xmlns:a16="http://schemas.microsoft.com/office/drawing/2014/main" id="{880C4130-9A35-45A6-AC92-0A25DCBF9A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11" name="グラフィックス 10" descr="フル充電">
            <a:extLst>
              <a:ext uri="{FF2B5EF4-FFF2-40B4-BE49-F238E27FC236}">
                <a16:creationId xmlns:a16="http://schemas.microsoft.com/office/drawing/2014/main" id="{CA2203F1-DBEC-4C60-9BDE-B9774EC085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12" name="テキスト ボックス 11">
            <a:extLst>
              <a:ext uri="{FF2B5EF4-FFF2-40B4-BE49-F238E27FC236}">
                <a16:creationId xmlns:a16="http://schemas.microsoft.com/office/drawing/2014/main" id="{E6CAF2BC-8344-4203-8CAE-B61F90123AD3}"/>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latin typeface="Bodoni MT Black" panose="02070A03080606020203" pitchFamily="18" charset="0"/>
                <a:ea typeface="BIZ UDPゴシック" panose="020B0400000000000000" pitchFamily="50" charset="-128"/>
              </a:rPr>
              <a:t>11:30</a:t>
            </a:r>
            <a:endParaRPr kumimoji="1" lang="ja-JP" altLang="en-US" sz="1000" dirty="0">
              <a:latin typeface="Bodoni MT Black" panose="02070A03080606020203" pitchFamily="18" charset="0"/>
              <a:ea typeface="BIZ UDPゴシック" panose="020B0400000000000000" pitchFamily="50" charset="-128"/>
            </a:endParaRPr>
          </a:p>
        </p:txBody>
      </p:sp>
      <p:pic>
        <p:nvPicPr>
          <p:cNvPr id="13" name="グラフィックス 12" descr="ユーザー">
            <a:extLst>
              <a:ext uri="{FF2B5EF4-FFF2-40B4-BE49-F238E27FC236}">
                <a16:creationId xmlns:a16="http://schemas.microsoft.com/office/drawing/2014/main" id="{3295E8AF-9C75-4D48-BF8E-D04C2E52BC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72208" y="5676903"/>
            <a:ext cx="516463" cy="516463"/>
          </a:xfrm>
          <a:prstGeom prst="rect">
            <a:avLst/>
          </a:prstGeom>
        </p:spPr>
      </p:pic>
      <p:sp>
        <p:nvSpPr>
          <p:cNvPr id="15" name="テキスト ボックス 14">
            <a:extLst>
              <a:ext uri="{FF2B5EF4-FFF2-40B4-BE49-F238E27FC236}">
                <a16:creationId xmlns:a16="http://schemas.microsoft.com/office/drawing/2014/main" id="{3EF35DCD-24D2-4473-B494-15B730BF2B1F}"/>
              </a:ext>
            </a:extLst>
          </p:cNvPr>
          <p:cNvSpPr txBox="1"/>
          <p:nvPr/>
        </p:nvSpPr>
        <p:spPr>
          <a:xfrm>
            <a:off x="152400" y="176200"/>
            <a:ext cx="1723549" cy="461665"/>
          </a:xfrm>
          <a:prstGeom prst="rect">
            <a:avLst/>
          </a:prstGeom>
          <a:noFill/>
        </p:spPr>
        <p:txBody>
          <a:bodyPr wrap="none" rtlCol="0">
            <a:spAutoFit/>
          </a:bodyPr>
          <a:lstStyle/>
          <a:p>
            <a:r>
              <a:rPr kumimoji="1" lang="ja-JP" altLang="en-US" sz="2400" dirty="0"/>
              <a:t>基本画面</a:t>
            </a:r>
            <a:r>
              <a:rPr lang="ja-JP" altLang="en-US" sz="2400" dirty="0"/>
              <a:t>③</a:t>
            </a:r>
            <a:endParaRPr kumimoji="1" lang="ja-JP" altLang="en-US" sz="2400" dirty="0"/>
          </a:p>
        </p:txBody>
      </p:sp>
      <p:sp>
        <p:nvSpPr>
          <p:cNvPr id="16" name="正方形/長方形 15">
            <a:extLst>
              <a:ext uri="{FF2B5EF4-FFF2-40B4-BE49-F238E27FC236}">
                <a16:creationId xmlns:a16="http://schemas.microsoft.com/office/drawing/2014/main" id="{6AA3A326-1A71-411E-A67D-DD05A6A16606}"/>
              </a:ext>
            </a:extLst>
          </p:cNvPr>
          <p:cNvSpPr/>
          <p:nvPr/>
        </p:nvSpPr>
        <p:spPr>
          <a:xfrm>
            <a:off x="9846733" y="1286933"/>
            <a:ext cx="1549400" cy="136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ステーキ</a:t>
            </a:r>
            <a:endParaRPr lang="en-US" altLang="ja-JP" dirty="0"/>
          </a:p>
        </p:txBody>
      </p:sp>
      <p:sp>
        <p:nvSpPr>
          <p:cNvPr id="17" name="正方形/長方形 16">
            <a:extLst>
              <a:ext uri="{FF2B5EF4-FFF2-40B4-BE49-F238E27FC236}">
                <a16:creationId xmlns:a16="http://schemas.microsoft.com/office/drawing/2014/main" id="{3018A8CF-84AE-4FF8-8D34-89A0B29644BB}"/>
              </a:ext>
            </a:extLst>
          </p:cNvPr>
          <p:cNvSpPr/>
          <p:nvPr/>
        </p:nvSpPr>
        <p:spPr>
          <a:xfrm>
            <a:off x="9849395" y="2655790"/>
            <a:ext cx="1549400" cy="1363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ラーメン</a:t>
            </a:r>
          </a:p>
        </p:txBody>
      </p:sp>
      <p:sp>
        <p:nvSpPr>
          <p:cNvPr id="19" name="正方形/長方形 18">
            <a:extLst>
              <a:ext uri="{FF2B5EF4-FFF2-40B4-BE49-F238E27FC236}">
                <a16:creationId xmlns:a16="http://schemas.microsoft.com/office/drawing/2014/main" id="{0689CA04-EA9F-475D-A543-343530EFB74D}"/>
              </a:ext>
            </a:extLst>
          </p:cNvPr>
          <p:cNvSpPr/>
          <p:nvPr/>
        </p:nvSpPr>
        <p:spPr>
          <a:xfrm>
            <a:off x="9846733" y="4018924"/>
            <a:ext cx="1549400" cy="13631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イタリア</a:t>
            </a:r>
          </a:p>
        </p:txBody>
      </p:sp>
      <p:cxnSp>
        <p:nvCxnSpPr>
          <p:cNvPr id="23" name="直線コネクタ 22">
            <a:extLst>
              <a:ext uri="{FF2B5EF4-FFF2-40B4-BE49-F238E27FC236}">
                <a16:creationId xmlns:a16="http://schemas.microsoft.com/office/drawing/2014/main" id="{6AFDC44D-16EA-472E-9F15-9655355F3E40}"/>
              </a:ext>
            </a:extLst>
          </p:cNvPr>
          <p:cNvCxnSpPr>
            <a:stCxn id="17" idx="1"/>
          </p:cNvCxnSpPr>
          <p:nvPr/>
        </p:nvCxnSpPr>
        <p:spPr>
          <a:xfrm flipH="1" flipV="1">
            <a:off x="9321800" y="2573867"/>
            <a:ext cx="527595" cy="763490"/>
          </a:xfrm>
          <a:prstGeom prst="line">
            <a:avLst/>
          </a:prstGeom>
        </p:spPr>
        <p:style>
          <a:lnRef idx="2">
            <a:schemeClr val="dk1"/>
          </a:lnRef>
          <a:fillRef idx="0">
            <a:schemeClr val="dk1"/>
          </a:fillRef>
          <a:effectRef idx="1">
            <a:schemeClr val="dk1"/>
          </a:effectRef>
          <a:fontRef idx="minor">
            <a:schemeClr val="tx1"/>
          </a:fontRef>
        </p:style>
      </p:cxnSp>
      <p:sp>
        <p:nvSpPr>
          <p:cNvPr id="24" name="四角形: 角を丸くする 23">
            <a:extLst>
              <a:ext uri="{FF2B5EF4-FFF2-40B4-BE49-F238E27FC236}">
                <a16:creationId xmlns:a16="http://schemas.microsoft.com/office/drawing/2014/main" id="{751021B9-73A9-41B1-ABE2-2901585981DA}"/>
              </a:ext>
            </a:extLst>
          </p:cNvPr>
          <p:cNvSpPr/>
          <p:nvPr/>
        </p:nvSpPr>
        <p:spPr>
          <a:xfrm>
            <a:off x="8417198" y="2173190"/>
            <a:ext cx="901940" cy="482600"/>
          </a:xfrm>
          <a:prstGeom prst="roundRect">
            <a:avLst/>
          </a:prstGeom>
          <a:solidFill>
            <a:schemeClr val="accent2">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400" dirty="0"/>
              <a:t>祐三</a:t>
            </a:r>
          </a:p>
        </p:txBody>
      </p:sp>
      <p:sp>
        <p:nvSpPr>
          <p:cNvPr id="25" name="四角形: 角を丸くする 24">
            <a:extLst>
              <a:ext uri="{FF2B5EF4-FFF2-40B4-BE49-F238E27FC236}">
                <a16:creationId xmlns:a16="http://schemas.microsoft.com/office/drawing/2014/main" id="{AE0239D2-5175-4488-B6AE-5F796091A8FA}"/>
              </a:ext>
            </a:extLst>
          </p:cNvPr>
          <p:cNvSpPr/>
          <p:nvPr/>
        </p:nvSpPr>
        <p:spPr>
          <a:xfrm>
            <a:off x="8417198" y="2725012"/>
            <a:ext cx="901940" cy="482600"/>
          </a:xfrm>
          <a:prstGeom prst="roundRect">
            <a:avLst/>
          </a:prstGeom>
          <a:solidFill>
            <a:schemeClr val="accent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1400" dirty="0"/>
              <a:t>来来亭</a:t>
            </a:r>
          </a:p>
        </p:txBody>
      </p:sp>
      <p:sp>
        <p:nvSpPr>
          <p:cNvPr id="26" name="四角形: 角を丸くする 25">
            <a:extLst>
              <a:ext uri="{FF2B5EF4-FFF2-40B4-BE49-F238E27FC236}">
                <a16:creationId xmlns:a16="http://schemas.microsoft.com/office/drawing/2014/main" id="{24E17D9D-92A8-4B80-B9A0-694B6B0BF985}"/>
              </a:ext>
            </a:extLst>
          </p:cNvPr>
          <p:cNvSpPr/>
          <p:nvPr/>
        </p:nvSpPr>
        <p:spPr>
          <a:xfrm>
            <a:off x="8417198" y="3279344"/>
            <a:ext cx="901940" cy="482600"/>
          </a:xfrm>
          <a:prstGeom prst="round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三久</a:t>
            </a:r>
          </a:p>
        </p:txBody>
      </p:sp>
      <p:sp>
        <p:nvSpPr>
          <p:cNvPr id="27" name="四角形: 角を丸くする 26">
            <a:extLst>
              <a:ext uri="{FF2B5EF4-FFF2-40B4-BE49-F238E27FC236}">
                <a16:creationId xmlns:a16="http://schemas.microsoft.com/office/drawing/2014/main" id="{A910ABE6-28D2-4C42-A771-55B1646374AC}"/>
              </a:ext>
            </a:extLst>
          </p:cNvPr>
          <p:cNvSpPr/>
          <p:nvPr/>
        </p:nvSpPr>
        <p:spPr>
          <a:xfrm>
            <a:off x="8417198" y="3835519"/>
            <a:ext cx="901940" cy="482600"/>
          </a:xfrm>
          <a:prstGeom prst="roundRect">
            <a:avLst/>
          </a:prstGeom>
          <a:solidFill>
            <a:schemeClr val="accent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一久</a:t>
            </a:r>
          </a:p>
        </p:txBody>
      </p:sp>
      <p:cxnSp>
        <p:nvCxnSpPr>
          <p:cNvPr id="28" name="直線コネクタ 27">
            <a:extLst>
              <a:ext uri="{FF2B5EF4-FFF2-40B4-BE49-F238E27FC236}">
                <a16:creationId xmlns:a16="http://schemas.microsoft.com/office/drawing/2014/main" id="{FD5B20C6-7D8D-4C54-9A13-5798321D7792}"/>
              </a:ext>
            </a:extLst>
          </p:cNvPr>
          <p:cNvCxnSpPr>
            <a:cxnSpLocks/>
            <a:stCxn id="17" idx="1"/>
            <a:endCxn id="25" idx="3"/>
          </p:cNvCxnSpPr>
          <p:nvPr/>
        </p:nvCxnSpPr>
        <p:spPr>
          <a:xfrm flipH="1" flipV="1">
            <a:off x="9319138" y="2966312"/>
            <a:ext cx="530257" cy="371045"/>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a:extLst>
              <a:ext uri="{FF2B5EF4-FFF2-40B4-BE49-F238E27FC236}">
                <a16:creationId xmlns:a16="http://schemas.microsoft.com/office/drawing/2014/main" id="{B44E9BDF-BCB3-4B88-83CD-E14E3C1EAA5F}"/>
              </a:ext>
            </a:extLst>
          </p:cNvPr>
          <p:cNvCxnSpPr>
            <a:cxnSpLocks/>
            <a:stCxn id="17" idx="1"/>
            <a:endCxn id="26" idx="3"/>
          </p:cNvCxnSpPr>
          <p:nvPr/>
        </p:nvCxnSpPr>
        <p:spPr>
          <a:xfrm flipH="1">
            <a:off x="9319138" y="3337357"/>
            <a:ext cx="530257" cy="183287"/>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a:extLst>
              <a:ext uri="{FF2B5EF4-FFF2-40B4-BE49-F238E27FC236}">
                <a16:creationId xmlns:a16="http://schemas.microsoft.com/office/drawing/2014/main" id="{54CE402D-7C23-4599-B3D6-9D92AC88947C}"/>
              </a:ext>
            </a:extLst>
          </p:cNvPr>
          <p:cNvCxnSpPr>
            <a:cxnSpLocks/>
            <a:stCxn id="17" idx="1"/>
            <a:endCxn id="27" idx="3"/>
          </p:cNvCxnSpPr>
          <p:nvPr/>
        </p:nvCxnSpPr>
        <p:spPr>
          <a:xfrm flipH="1">
            <a:off x="9319138" y="3337357"/>
            <a:ext cx="530257" cy="739462"/>
          </a:xfrm>
          <a:prstGeom prst="line">
            <a:avLst/>
          </a:prstGeom>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61314144-A94D-4CFC-9795-9033170FFAA3}"/>
              </a:ext>
            </a:extLst>
          </p:cNvPr>
          <p:cNvSpPr txBox="1"/>
          <p:nvPr/>
        </p:nvSpPr>
        <p:spPr>
          <a:xfrm>
            <a:off x="152400" y="794841"/>
            <a:ext cx="7551444" cy="5632311"/>
          </a:xfrm>
          <a:prstGeom prst="rect">
            <a:avLst/>
          </a:prstGeom>
          <a:noFill/>
        </p:spPr>
        <p:txBody>
          <a:bodyPr wrap="square" rtlCol="0">
            <a:spAutoFit/>
          </a:bodyPr>
          <a:lstStyle/>
          <a:p>
            <a:r>
              <a:rPr kumimoji="1" lang="ja-JP" altLang="en-US" dirty="0"/>
              <a:t>結果画面</a:t>
            </a:r>
            <a:r>
              <a:rPr kumimoji="1" lang="en-US" altLang="ja-JP" dirty="0"/>
              <a:t>:</a:t>
            </a:r>
          </a:p>
          <a:p>
            <a:r>
              <a:rPr lang="ja-JP" altLang="en-US" dirty="0"/>
              <a:t>ここで</a:t>
            </a:r>
            <a:r>
              <a:rPr kumimoji="1" lang="ja-JP" altLang="en-US" dirty="0"/>
              <a:t>ユーザーは基本画面①の結果を見れる</a:t>
            </a:r>
            <a:endParaRPr kumimoji="1" lang="en-US" altLang="ja-JP" dirty="0"/>
          </a:p>
          <a:p>
            <a:r>
              <a:rPr lang="ja-JP" altLang="en-US" dirty="0"/>
              <a:t>リスト</a:t>
            </a:r>
            <a:r>
              <a:rPr lang="en-US" altLang="ja-JP" dirty="0"/>
              <a:t>1</a:t>
            </a:r>
            <a:r>
              <a:rPr lang="ja-JP" altLang="en-US" dirty="0"/>
              <a:t>で基本画面①の結果が表示される</a:t>
            </a:r>
            <a:endParaRPr lang="en-US" altLang="ja-JP" dirty="0"/>
          </a:p>
          <a:p>
            <a:r>
              <a:rPr kumimoji="1" lang="ja-JP" altLang="en-US" dirty="0"/>
              <a:t>リスト</a:t>
            </a:r>
            <a:r>
              <a:rPr lang="en-US" altLang="ja-JP" dirty="0"/>
              <a:t>1</a:t>
            </a:r>
            <a:r>
              <a:rPr lang="ja-JP" altLang="en-US" dirty="0" err="1"/>
              <a:t>、</a:t>
            </a:r>
            <a:r>
              <a:rPr lang="ja-JP" altLang="en-US" dirty="0"/>
              <a:t>リスト</a:t>
            </a:r>
            <a:r>
              <a:rPr lang="en-US" altLang="ja-JP" dirty="0"/>
              <a:t>2</a:t>
            </a:r>
            <a:r>
              <a:rPr lang="ja-JP" altLang="en-US" dirty="0"/>
              <a:t>共に</a:t>
            </a:r>
            <a:r>
              <a:rPr kumimoji="1" lang="ja-JP" altLang="en-US" dirty="0"/>
              <a:t>スクロール可能　スクロールはループする</a:t>
            </a:r>
            <a:endParaRPr kumimoji="1" lang="en-US" altLang="ja-JP" dirty="0"/>
          </a:p>
          <a:p>
            <a:endParaRPr lang="en-US" altLang="ja-JP" dirty="0"/>
          </a:p>
          <a:p>
            <a:r>
              <a:rPr kumimoji="1" lang="ja-JP" altLang="en-US" dirty="0"/>
              <a:t>リスト</a:t>
            </a:r>
            <a:r>
              <a:rPr kumimoji="1" lang="en-US" altLang="ja-JP" dirty="0"/>
              <a:t>2</a:t>
            </a:r>
            <a:r>
              <a:rPr kumimoji="1" lang="ja-JP" altLang="en-US" dirty="0"/>
              <a:t>でリスト</a:t>
            </a:r>
            <a:r>
              <a:rPr kumimoji="1" lang="en-US" altLang="ja-JP" dirty="0"/>
              <a:t>1</a:t>
            </a:r>
            <a:r>
              <a:rPr kumimoji="1" lang="ja-JP" altLang="en-US" dirty="0"/>
              <a:t>の真ん中</a:t>
            </a:r>
            <a:r>
              <a:rPr kumimoji="1" lang="en-US" altLang="ja-JP" dirty="0"/>
              <a:t>(</a:t>
            </a:r>
            <a:r>
              <a:rPr kumimoji="1" lang="ja-JP" altLang="en-US" dirty="0"/>
              <a:t>今回はデータ</a:t>
            </a:r>
            <a:r>
              <a:rPr lang="en-US" altLang="ja-JP" dirty="0"/>
              <a:t>B</a:t>
            </a:r>
            <a:r>
              <a:rPr kumimoji="1" lang="en-US" altLang="ja-JP" dirty="0"/>
              <a:t>)</a:t>
            </a:r>
            <a:r>
              <a:rPr kumimoji="1" lang="ja-JP" altLang="en-US" dirty="0"/>
              <a:t>に関連するデータが表示</a:t>
            </a:r>
            <a:endParaRPr kumimoji="1" lang="en-US" altLang="ja-JP" dirty="0"/>
          </a:p>
          <a:p>
            <a:r>
              <a:rPr kumimoji="1" lang="en-US" altLang="ja-JP" dirty="0"/>
              <a:t>	</a:t>
            </a:r>
          </a:p>
          <a:p>
            <a:r>
              <a:rPr lang="ja-JP" altLang="en-US" dirty="0"/>
              <a:t>例：</a:t>
            </a:r>
            <a:r>
              <a:rPr lang="en-US" altLang="ja-JP" dirty="0"/>
              <a:t>	</a:t>
            </a:r>
            <a:r>
              <a:rPr lang="ja-JP" altLang="en-US" dirty="0"/>
              <a:t>データ</a:t>
            </a:r>
            <a:r>
              <a:rPr lang="en-US" altLang="ja-JP" dirty="0"/>
              <a:t>B</a:t>
            </a:r>
            <a:r>
              <a:rPr lang="ja-JP" altLang="en-US" dirty="0"/>
              <a:t>がラーメンの場合　</a:t>
            </a:r>
            <a:endParaRPr lang="en-US" altLang="ja-JP" dirty="0"/>
          </a:p>
          <a:p>
            <a:r>
              <a:rPr lang="ja-JP" altLang="en-US" dirty="0"/>
              <a:t>　　</a:t>
            </a:r>
            <a:r>
              <a:rPr lang="en-US" altLang="ja-JP" dirty="0"/>
              <a:t>	</a:t>
            </a:r>
            <a:r>
              <a:rPr lang="ja-JP" altLang="en-US" dirty="0"/>
              <a:t>リスト</a:t>
            </a:r>
            <a:r>
              <a:rPr lang="en-US" altLang="ja-JP" dirty="0"/>
              <a:t>2</a:t>
            </a:r>
            <a:r>
              <a:rPr lang="ja-JP" altLang="en-US" dirty="0" err="1"/>
              <a:t>に祐</a:t>
            </a:r>
            <a:r>
              <a:rPr lang="ja-JP" altLang="en-US" dirty="0"/>
              <a:t>三、三久、一久といったデータが表示</a:t>
            </a:r>
            <a:endParaRPr kumimoji="1" lang="en-US" altLang="ja-JP" dirty="0"/>
          </a:p>
          <a:p>
            <a:endParaRPr kumimoji="1" lang="en-US" altLang="ja-JP" dirty="0"/>
          </a:p>
          <a:p>
            <a:r>
              <a:rPr lang="ja-JP" altLang="en-US" dirty="0"/>
              <a:t>戻るボタンで基本画面①に戻る</a:t>
            </a:r>
            <a:endParaRPr kumimoji="1" lang="en-US" altLang="ja-JP" dirty="0"/>
          </a:p>
          <a:p>
            <a:endParaRPr lang="en-US" altLang="ja-JP" dirty="0"/>
          </a:p>
          <a:p>
            <a:r>
              <a:rPr lang="ja-JP" altLang="en-US" dirty="0"/>
              <a:t>現状の議論</a:t>
            </a:r>
            <a:r>
              <a:rPr kumimoji="1" lang="ja-JP" altLang="en-US" dirty="0"/>
              <a:t>点</a:t>
            </a:r>
            <a:endParaRPr kumimoji="1" lang="en-US" altLang="ja-JP" dirty="0"/>
          </a:p>
          <a:p>
            <a:r>
              <a:rPr lang="ja-JP" altLang="en-US" dirty="0"/>
              <a:t>リスト</a:t>
            </a:r>
            <a:r>
              <a:rPr lang="en-US" altLang="ja-JP" dirty="0"/>
              <a:t>2</a:t>
            </a:r>
            <a:r>
              <a:rPr lang="ja-JP" altLang="en-US" dirty="0"/>
              <a:t>で表示される店の情報の種類</a:t>
            </a:r>
            <a:endParaRPr lang="en-US" altLang="ja-JP" dirty="0"/>
          </a:p>
          <a:p>
            <a:r>
              <a:rPr kumimoji="1" lang="ja-JP" altLang="en-US" dirty="0"/>
              <a:t>ラーメンだからと言って全店を表示するのか</a:t>
            </a:r>
            <a:r>
              <a:rPr lang="ja-JP" altLang="en-US" dirty="0"/>
              <a:t>といった点</a:t>
            </a:r>
            <a:endParaRPr lang="en-US" altLang="ja-JP" dirty="0"/>
          </a:p>
          <a:p>
            <a:r>
              <a:rPr lang="ja-JP" altLang="en-US" dirty="0"/>
              <a:t>リスト</a:t>
            </a:r>
            <a:r>
              <a:rPr lang="en-US" altLang="ja-JP" dirty="0"/>
              <a:t>2</a:t>
            </a:r>
            <a:r>
              <a:rPr lang="ja-JP" altLang="en-US" dirty="0"/>
              <a:t>のデザイン</a:t>
            </a:r>
            <a:endParaRPr lang="en-US" altLang="ja-JP" dirty="0"/>
          </a:p>
          <a:p>
            <a:r>
              <a:rPr lang="ja-JP" altLang="en-US" dirty="0"/>
              <a:t>リスト</a:t>
            </a:r>
            <a:r>
              <a:rPr lang="en-US" altLang="ja-JP" dirty="0"/>
              <a:t>1</a:t>
            </a:r>
            <a:r>
              <a:rPr lang="ja-JP" altLang="en-US" dirty="0"/>
              <a:t>のデザイン</a:t>
            </a:r>
            <a:endParaRPr lang="en-US" altLang="ja-JP" dirty="0"/>
          </a:p>
          <a:p>
            <a:r>
              <a:rPr lang="ja-JP" altLang="en-US" dirty="0"/>
              <a:t>似ている店の場合</a:t>
            </a:r>
            <a:endParaRPr lang="en-US" altLang="ja-JP" dirty="0"/>
          </a:p>
          <a:p>
            <a:r>
              <a:rPr lang="ja-JP" altLang="en-US" dirty="0"/>
              <a:t>ラーメンは中華？オムライスは洋風？</a:t>
            </a:r>
            <a:endParaRPr lang="en-US" altLang="ja-JP" dirty="0"/>
          </a:p>
          <a:p>
            <a:r>
              <a:rPr lang="ja-JP" altLang="en-US" dirty="0"/>
              <a:t>寿司を提供する和食店は寿司屋？和食屋？</a:t>
            </a:r>
            <a:endParaRPr lang="en-US" altLang="ja-JP" dirty="0"/>
          </a:p>
        </p:txBody>
      </p:sp>
    </p:spTree>
    <p:extLst>
      <p:ext uri="{BB962C8B-B14F-4D97-AF65-F5344CB8AC3E}">
        <p14:creationId xmlns:p14="http://schemas.microsoft.com/office/powerpoint/2010/main" val="226523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FDFD309-C976-41DD-9BCF-B575213D1E93}"/>
              </a:ext>
            </a:extLst>
          </p:cNvPr>
          <p:cNvPicPr>
            <a:picLocks noChangeAspect="1"/>
          </p:cNvPicPr>
          <p:nvPr/>
        </p:nvPicPr>
        <p:blipFill rotWithShape="1">
          <a:blip r:embed="rId2"/>
          <a:srcRect b="53457"/>
          <a:stretch/>
        </p:blipFill>
        <p:spPr>
          <a:xfrm>
            <a:off x="0" y="1161681"/>
            <a:ext cx="7174889" cy="5696319"/>
          </a:xfrm>
          <a:prstGeom prst="rect">
            <a:avLst/>
          </a:prstGeom>
        </p:spPr>
      </p:pic>
      <p:pic>
        <p:nvPicPr>
          <p:cNvPr id="3" name="図 2">
            <a:extLst>
              <a:ext uri="{FF2B5EF4-FFF2-40B4-BE49-F238E27FC236}">
                <a16:creationId xmlns:a16="http://schemas.microsoft.com/office/drawing/2014/main" id="{F17E5F0A-B75A-42ED-B121-51F35476F271}"/>
              </a:ext>
            </a:extLst>
          </p:cNvPr>
          <p:cNvPicPr>
            <a:picLocks noChangeAspect="1"/>
          </p:cNvPicPr>
          <p:nvPr/>
        </p:nvPicPr>
        <p:blipFill rotWithShape="1">
          <a:blip r:embed="rId2"/>
          <a:srcRect t="46543" r="6254"/>
          <a:stretch/>
        </p:blipFill>
        <p:spPr>
          <a:xfrm>
            <a:off x="5465844" y="0"/>
            <a:ext cx="6726156" cy="6542458"/>
          </a:xfrm>
          <a:prstGeom prst="rect">
            <a:avLst/>
          </a:prstGeom>
        </p:spPr>
      </p:pic>
      <p:sp>
        <p:nvSpPr>
          <p:cNvPr id="4" name="テキスト ボックス 3">
            <a:extLst>
              <a:ext uri="{FF2B5EF4-FFF2-40B4-BE49-F238E27FC236}">
                <a16:creationId xmlns:a16="http://schemas.microsoft.com/office/drawing/2014/main" id="{6A88ED85-DBE1-425E-B26C-A9E79E564E80}"/>
              </a:ext>
            </a:extLst>
          </p:cNvPr>
          <p:cNvSpPr txBox="1"/>
          <p:nvPr/>
        </p:nvSpPr>
        <p:spPr>
          <a:xfrm>
            <a:off x="152400" y="176200"/>
            <a:ext cx="2339102" cy="461665"/>
          </a:xfrm>
          <a:prstGeom prst="rect">
            <a:avLst/>
          </a:prstGeom>
          <a:noFill/>
        </p:spPr>
        <p:txBody>
          <a:bodyPr wrap="none" rtlCol="0">
            <a:spAutoFit/>
          </a:bodyPr>
          <a:lstStyle/>
          <a:p>
            <a:r>
              <a:rPr kumimoji="1" lang="ja-JP" altLang="en-US" sz="2400" dirty="0"/>
              <a:t>スマホ操作用語</a:t>
            </a:r>
          </a:p>
        </p:txBody>
      </p:sp>
    </p:spTree>
    <p:extLst>
      <p:ext uri="{BB962C8B-B14F-4D97-AF65-F5344CB8AC3E}">
        <p14:creationId xmlns:p14="http://schemas.microsoft.com/office/powerpoint/2010/main" val="168778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F720286A-8A7B-44E6-B5CA-D4E89A512A59}"/>
              </a:ext>
            </a:extLst>
          </p:cNvPr>
          <p:cNvPicPr>
            <a:picLocks noChangeAspect="1"/>
          </p:cNvPicPr>
          <p:nvPr/>
        </p:nvPicPr>
        <p:blipFill>
          <a:blip r:embed="rId2"/>
          <a:stretch>
            <a:fillRect/>
          </a:stretch>
        </p:blipFill>
        <p:spPr>
          <a:xfrm rot="16200000">
            <a:off x="2667001" y="-2667001"/>
            <a:ext cx="6858000" cy="12192002"/>
          </a:xfrm>
          <a:prstGeom prst="rect">
            <a:avLst/>
          </a:prstGeom>
        </p:spPr>
      </p:pic>
    </p:spTree>
    <p:extLst>
      <p:ext uri="{BB962C8B-B14F-4D97-AF65-F5344CB8AC3E}">
        <p14:creationId xmlns:p14="http://schemas.microsoft.com/office/powerpoint/2010/main" val="99787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9A40FCA-EC7B-4243-9030-C77F9EA4BEA0}"/>
              </a:ext>
            </a:extLst>
          </p:cNvPr>
          <p:cNvSpPr/>
          <p:nvPr/>
        </p:nvSpPr>
        <p:spPr>
          <a:xfrm>
            <a:off x="2082800" y="457200"/>
            <a:ext cx="4699000" cy="490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 name="円柱 2">
            <a:extLst>
              <a:ext uri="{FF2B5EF4-FFF2-40B4-BE49-F238E27FC236}">
                <a16:creationId xmlns:a16="http://schemas.microsoft.com/office/drawing/2014/main" id="{F2A3D9AC-6C7A-4841-886C-57A42BC78402}"/>
              </a:ext>
            </a:extLst>
          </p:cNvPr>
          <p:cNvSpPr/>
          <p:nvPr/>
        </p:nvSpPr>
        <p:spPr>
          <a:xfrm>
            <a:off x="4700663" y="1437732"/>
            <a:ext cx="1871134" cy="347133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endParaRPr kumimoji="1" lang="ja-JP" altLang="en-US" dirty="0"/>
          </a:p>
        </p:txBody>
      </p:sp>
      <p:sp>
        <p:nvSpPr>
          <p:cNvPr id="5" name="テキスト ボックス 4">
            <a:extLst>
              <a:ext uri="{FF2B5EF4-FFF2-40B4-BE49-F238E27FC236}">
                <a16:creationId xmlns:a16="http://schemas.microsoft.com/office/drawing/2014/main" id="{1FBC8099-6A6F-4A87-BC62-71F591AEF08D}"/>
              </a:ext>
            </a:extLst>
          </p:cNvPr>
          <p:cNvSpPr txBox="1"/>
          <p:nvPr/>
        </p:nvSpPr>
        <p:spPr>
          <a:xfrm>
            <a:off x="3647470" y="618066"/>
            <a:ext cx="1569660" cy="369332"/>
          </a:xfrm>
          <a:prstGeom prst="rect">
            <a:avLst/>
          </a:prstGeom>
          <a:noFill/>
        </p:spPr>
        <p:txBody>
          <a:bodyPr wrap="none" rtlCol="0">
            <a:spAutoFit/>
          </a:bodyPr>
          <a:lstStyle/>
          <a:p>
            <a:r>
              <a:rPr kumimoji="1" lang="ja-JP" altLang="en-US" dirty="0"/>
              <a:t>情報提供装置</a:t>
            </a:r>
          </a:p>
        </p:txBody>
      </p:sp>
      <p:sp>
        <p:nvSpPr>
          <p:cNvPr id="6" name="テキスト ボックス 5">
            <a:extLst>
              <a:ext uri="{FF2B5EF4-FFF2-40B4-BE49-F238E27FC236}">
                <a16:creationId xmlns:a16="http://schemas.microsoft.com/office/drawing/2014/main" id="{CA03C87A-DF94-42EC-84B7-4812B1EB275A}"/>
              </a:ext>
            </a:extLst>
          </p:cNvPr>
          <p:cNvSpPr txBox="1"/>
          <p:nvPr/>
        </p:nvSpPr>
        <p:spPr>
          <a:xfrm>
            <a:off x="5218837" y="2028798"/>
            <a:ext cx="723275" cy="307777"/>
          </a:xfrm>
          <a:prstGeom prst="rect">
            <a:avLst/>
          </a:prstGeom>
          <a:noFill/>
        </p:spPr>
        <p:txBody>
          <a:bodyPr wrap="none" rtlCol="0">
            <a:spAutoFit/>
          </a:bodyPr>
          <a:lstStyle/>
          <a:p>
            <a:r>
              <a:rPr kumimoji="1" lang="ja-JP" altLang="en-US" sz="1400" dirty="0"/>
              <a:t>記憶部</a:t>
            </a:r>
          </a:p>
        </p:txBody>
      </p:sp>
      <p:sp>
        <p:nvSpPr>
          <p:cNvPr id="7" name="正方形/長方形 6">
            <a:extLst>
              <a:ext uri="{FF2B5EF4-FFF2-40B4-BE49-F238E27FC236}">
                <a16:creationId xmlns:a16="http://schemas.microsoft.com/office/drawing/2014/main" id="{60126FE2-5674-4868-AF6D-516B02A5FEDC}"/>
              </a:ext>
            </a:extLst>
          </p:cNvPr>
          <p:cNvSpPr/>
          <p:nvPr/>
        </p:nvSpPr>
        <p:spPr>
          <a:xfrm>
            <a:off x="4937730" y="2633020"/>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位置情報</a:t>
            </a:r>
          </a:p>
        </p:txBody>
      </p:sp>
      <p:sp>
        <p:nvSpPr>
          <p:cNvPr id="8" name="正方形/長方形 7">
            <a:extLst>
              <a:ext uri="{FF2B5EF4-FFF2-40B4-BE49-F238E27FC236}">
                <a16:creationId xmlns:a16="http://schemas.microsoft.com/office/drawing/2014/main" id="{4C262D62-3794-459A-94C3-E99DEEE357EB}"/>
              </a:ext>
            </a:extLst>
          </p:cNvPr>
          <p:cNvSpPr/>
          <p:nvPr/>
        </p:nvSpPr>
        <p:spPr>
          <a:xfrm>
            <a:off x="4937730" y="3314481"/>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飲食店</a:t>
            </a:r>
            <a:r>
              <a:rPr kumimoji="1" lang="ja-JP" altLang="en-US" dirty="0"/>
              <a:t>情報</a:t>
            </a:r>
          </a:p>
        </p:txBody>
      </p:sp>
      <p:sp>
        <p:nvSpPr>
          <p:cNvPr id="9" name="正方形/長方形 8">
            <a:extLst>
              <a:ext uri="{FF2B5EF4-FFF2-40B4-BE49-F238E27FC236}">
                <a16:creationId xmlns:a16="http://schemas.microsoft.com/office/drawing/2014/main" id="{76708920-E4A1-41EF-808F-F1A94FF38F44}"/>
              </a:ext>
            </a:extLst>
          </p:cNvPr>
          <p:cNvSpPr/>
          <p:nvPr/>
        </p:nvSpPr>
        <p:spPr>
          <a:xfrm>
            <a:off x="4937730" y="3995942"/>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画像情報</a:t>
            </a:r>
          </a:p>
        </p:txBody>
      </p:sp>
      <p:sp>
        <p:nvSpPr>
          <p:cNvPr id="10" name="正方形/長方形 9">
            <a:extLst>
              <a:ext uri="{FF2B5EF4-FFF2-40B4-BE49-F238E27FC236}">
                <a16:creationId xmlns:a16="http://schemas.microsoft.com/office/drawing/2014/main" id="{CF8C76B5-A221-4D3B-9F14-19FD4236CC6F}"/>
              </a:ext>
            </a:extLst>
          </p:cNvPr>
          <p:cNvSpPr/>
          <p:nvPr/>
        </p:nvSpPr>
        <p:spPr>
          <a:xfrm>
            <a:off x="2663599" y="2028798"/>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通信部</a:t>
            </a:r>
            <a:endParaRPr kumimoji="1" lang="ja-JP" altLang="en-US" dirty="0"/>
          </a:p>
        </p:txBody>
      </p:sp>
      <p:sp>
        <p:nvSpPr>
          <p:cNvPr id="11" name="正方形/長方形 10">
            <a:extLst>
              <a:ext uri="{FF2B5EF4-FFF2-40B4-BE49-F238E27FC236}">
                <a16:creationId xmlns:a16="http://schemas.microsoft.com/office/drawing/2014/main" id="{479F27C9-AC9F-49D6-A3C1-D4AEFA16DE63}"/>
              </a:ext>
            </a:extLst>
          </p:cNvPr>
          <p:cNvSpPr/>
          <p:nvPr/>
        </p:nvSpPr>
        <p:spPr>
          <a:xfrm>
            <a:off x="2663599" y="2940797"/>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経路探索部</a:t>
            </a:r>
          </a:p>
        </p:txBody>
      </p:sp>
    </p:spTree>
    <p:extLst>
      <p:ext uri="{BB962C8B-B14F-4D97-AF65-F5344CB8AC3E}">
        <p14:creationId xmlns:p14="http://schemas.microsoft.com/office/powerpoint/2010/main" val="416021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F870E4D-1158-44DC-BDF7-896BAC195C40}"/>
              </a:ext>
            </a:extLst>
          </p:cNvPr>
          <p:cNvSpPr/>
          <p:nvPr/>
        </p:nvSpPr>
        <p:spPr>
          <a:xfrm>
            <a:off x="4758267" y="428941"/>
            <a:ext cx="4699000" cy="490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 name="円柱 2">
            <a:extLst>
              <a:ext uri="{FF2B5EF4-FFF2-40B4-BE49-F238E27FC236}">
                <a16:creationId xmlns:a16="http://schemas.microsoft.com/office/drawing/2014/main" id="{D21A030B-CDEB-4D2A-B306-BC09FC0B0EED}"/>
              </a:ext>
            </a:extLst>
          </p:cNvPr>
          <p:cNvSpPr/>
          <p:nvPr/>
        </p:nvSpPr>
        <p:spPr>
          <a:xfrm>
            <a:off x="7376130" y="1530865"/>
            <a:ext cx="1871134" cy="347133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endParaRPr kumimoji="1" lang="ja-JP" altLang="en-US" dirty="0"/>
          </a:p>
        </p:txBody>
      </p:sp>
      <p:sp>
        <p:nvSpPr>
          <p:cNvPr id="4" name="テキスト ボックス 3">
            <a:extLst>
              <a:ext uri="{FF2B5EF4-FFF2-40B4-BE49-F238E27FC236}">
                <a16:creationId xmlns:a16="http://schemas.microsoft.com/office/drawing/2014/main" id="{61BD1794-09AB-4A12-8170-26EB97EF021B}"/>
              </a:ext>
            </a:extLst>
          </p:cNvPr>
          <p:cNvSpPr txBox="1"/>
          <p:nvPr/>
        </p:nvSpPr>
        <p:spPr>
          <a:xfrm>
            <a:off x="6553769" y="699528"/>
            <a:ext cx="1107996" cy="369332"/>
          </a:xfrm>
          <a:prstGeom prst="rect">
            <a:avLst/>
          </a:prstGeom>
          <a:noFill/>
        </p:spPr>
        <p:txBody>
          <a:bodyPr wrap="none" rtlCol="0">
            <a:spAutoFit/>
          </a:bodyPr>
          <a:lstStyle/>
          <a:p>
            <a:r>
              <a:rPr lang="ja-JP" altLang="en-US" dirty="0"/>
              <a:t>端末</a:t>
            </a:r>
            <a:r>
              <a:rPr kumimoji="1" lang="ja-JP" altLang="en-US" dirty="0"/>
              <a:t>装置</a:t>
            </a:r>
          </a:p>
        </p:txBody>
      </p:sp>
      <p:sp>
        <p:nvSpPr>
          <p:cNvPr id="5" name="テキスト ボックス 4">
            <a:extLst>
              <a:ext uri="{FF2B5EF4-FFF2-40B4-BE49-F238E27FC236}">
                <a16:creationId xmlns:a16="http://schemas.microsoft.com/office/drawing/2014/main" id="{3DC579CD-F208-4CC2-8532-BEDC69AE708A}"/>
              </a:ext>
            </a:extLst>
          </p:cNvPr>
          <p:cNvSpPr txBox="1"/>
          <p:nvPr/>
        </p:nvSpPr>
        <p:spPr>
          <a:xfrm>
            <a:off x="7894304" y="2121931"/>
            <a:ext cx="723275" cy="307777"/>
          </a:xfrm>
          <a:prstGeom prst="rect">
            <a:avLst/>
          </a:prstGeom>
          <a:noFill/>
        </p:spPr>
        <p:txBody>
          <a:bodyPr wrap="none" rtlCol="0">
            <a:spAutoFit/>
          </a:bodyPr>
          <a:lstStyle/>
          <a:p>
            <a:r>
              <a:rPr kumimoji="1" lang="ja-JP" altLang="en-US" sz="1400" dirty="0"/>
              <a:t>記憶部</a:t>
            </a:r>
          </a:p>
        </p:txBody>
      </p:sp>
      <p:sp>
        <p:nvSpPr>
          <p:cNvPr id="6" name="正方形/長方形 5">
            <a:extLst>
              <a:ext uri="{FF2B5EF4-FFF2-40B4-BE49-F238E27FC236}">
                <a16:creationId xmlns:a16="http://schemas.microsoft.com/office/drawing/2014/main" id="{7602D298-DBC2-4589-A909-AEF5EBF1C358}"/>
              </a:ext>
            </a:extLst>
          </p:cNvPr>
          <p:cNvSpPr/>
          <p:nvPr/>
        </p:nvSpPr>
        <p:spPr>
          <a:xfrm>
            <a:off x="7613197" y="2726153"/>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アプリ</a:t>
            </a:r>
          </a:p>
        </p:txBody>
      </p:sp>
      <p:sp>
        <p:nvSpPr>
          <p:cNvPr id="9" name="正方形/長方形 8">
            <a:extLst>
              <a:ext uri="{FF2B5EF4-FFF2-40B4-BE49-F238E27FC236}">
                <a16:creationId xmlns:a16="http://schemas.microsoft.com/office/drawing/2014/main" id="{D50F144B-F606-443A-8FC4-E51B2C10BDD3}"/>
              </a:ext>
            </a:extLst>
          </p:cNvPr>
          <p:cNvSpPr/>
          <p:nvPr/>
        </p:nvSpPr>
        <p:spPr>
          <a:xfrm>
            <a:off x="5339066" y="2112201"/>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通信部</a:t>
            </a:r>
            <a:endParaRPr kumimoji="1" lang="ja-JP" altLang="en-US" dirty="0"/>
          </a:p>
        </p:txBody>
      </p:sp>
      <p:sp>
        <p:nvSpPr>
          <p:cNvPr id="10" name="正方形/長方形 9">
            <a:extLst>
              <a:ext uri="{FF2B5EF4-FFF2-40B4-BE49-F238E27FC236}">
                <a16:creationId xmlns:a16="http://schemas.microsoft.com/office/drawing/2014/main" id="{1CA8C590-F6AD-485B-AC61-AFBC01588A90}"/>
              </a:ext>
            </a:extLst>
          </p:cNvPr>
          <p:cNvSpPr/>
          <p:nvPr/>
        </p:nvSpPr>
        <p:spPr>
          <a:xfrm>
            <a:off x="5339066" y="2693656"/>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表示</a:t>
            </a:r>
            <a:r>
              <a:rPr kumimoji="1" lang="ja-JP" altLang="en-US" dirty="0"/>
              <a:t>部</a:t>
            </a:r>
          </a:p>
        </p:txBody>
      </p:sp>
      <p:sp>
        <p:nvSpPr>
          <p:cNvPr id="11" name="正方形/長方形 10">
            <a:extLst>
              <a:ext uri="{FF2B5EF4-FFF2-40B4-BE49-F238E27FC236}">
                <a16:creationId xmlns:a16="http://schemas.microsoft.com/office/drawing/2014/main" id="{2BC17E09-7A13-4F14-83D8-73822DE14AC0}"/>
              </a:ext>
            </a:extLst>
          </p:cNvPr>
          <p:cNvSpPr/>
          <p:nvPr/>
        </p:nvSpPr>
        <p:spPr>
          <a:xfrm>
            <a:off x="5368699" y="3275111"/>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操作部</a:t>
            </a:r>
          </a:p>
        </p:txBody>
      </p:sp>
      <p:sp>
        <p:nvSpPr>
          <p:cNvPr id="12" name="正方形/長方形 11">
            <a:extLst>
              <a:ext uri="{FF2B5EF4-FFF2-40B4-BE49-F238E27FC236}">
                <a16:creationId xmlns:a16="http://schemas.microsoft.com/office/drawing/2014/main" id="{CD70431D-883B-4A42-8381-62FDCB0E7E82}"/>
              </a:ext>
            </a:extLst>
          </p:cNvPr>
          <p:cNvSpPr/>
          <p:nvPr/>
        </p:nvSpPr>
        <p:spPr>
          <a:xfrm>
            <a:off x="5339066" y="3856566"/>
            <a:ext cx="139700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制御部</a:t>
            </a:r>
          </a:p>
        </p:txBody>
      </p:sp>
    </p:spTree>
    <p:extLst>
      <p:ext uri="{BB962C8B-B14F-4D97-AF65-F5344CB8AC3E}">
        <p14:creationId xmlns:p14="http://schemas.microsoft.com/office/powerpoint/2010/main" val="258824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EBB442-D3FA-4DFA-861F-4C63ACD6B827}"/>
              </a:ext>
            </a:extLst>
          </p:cNvPr>
          <p:cNvPicPr>
            <a:picLocks noChangeAspect="1"/>
          </p:cNvPicPr>
          <p:nvPr/>
        </p:nvPicPr>
        <p:blipFill>
          <a:blip r:embed="rId2"/>
          <a:stretch>
            <a:fillRect/>
          </a:stretch>
        </p:blipFill>
        <p:spPr>
          <a:xfrm>
            <a:off x="7121567" y="72521"/>
            <a:ext cx="3101724" cy="3261210"/>
          </a:xfrm>
          <a:prstGeom prst="rect">
            <a:avLst/>
          </a:prstGeom>
        </p:spPr>
      </p:pic>
      <p:pic>
        <p:nvPicPr>
          <p:cNvPr id="3" name="図 2">
            <a:extLst>
              <a:ext uri="{FF2B5EF4-FFF2-40B4-BE49-F238E27FC236}">
                <a16:creationId xmlns:a16="http://schemas.microsoft.com/office/drawing/2014/main" id="{FDCCA546-30DE-4C62-9C93-82A4F2649731}"/>
              </a:ext>
            </a:extLst>
          </p:cNvPr>
          <p:cNvPicPr>
            <a:picLocks noChangeAspect="1"/>
          </p:cNvPicPr>
          <p:nvPr/>
        </p:nvPicPr>
        <p:blipFill>
          <a:blip r:embed="rId3"/>
          <a:stretch>
            <a:fillRect/>
          </a:stretch>
        </p:blipFill>
        <p:spPr>
          <a:xfrm>
            <a:off x="7121567" y="3540768"/>
            <a:ext cx="3090725" cy="3244711"/>
          </a:xfrm>
          <a:prstGeom prst="rect">
            <a:avLst/>
          </a:prstGeom>
        </p:spPr>
      </p:pic>
      <p:sp>
        <p:nvSpPr>
          <p:cNvPr id="4" name="フローチャート: 和接合 3">
            <a:extLst>
              <a:ext uri="{FF2B5EF4-FFF2-40B4-BE49-F238E27FC236}">
                <a16:creationId xmlns:a16="http://schemas.microsoft.com/office/drawing/2014/main" id="{F930E10B-BCC9-43E1-8E64-65897C628225}"/>
              </a:ext>
            </a:extLst>
          </p:cNvPr>
          <p:cNvSpPr/>
          <p:nvPr/>
        </p:nvSpPr>
        <p:spPr>
          <a:xfrm>
            <a:off x="1968709" y="2166911"/>
            <a:ext cx="1913467" cy="113239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CE2D2E4-1085-4E76-BF94-848216A35D3A}"/>
              </a:ext>
            </a:extLst>
          </p:cNvPr>
          <p:cNvCxnSpPr>
            <a:cxnSpLocks/>
            <a:stCxn id="4" idx="7"/>
            <a:endCxn id="2" idx="1"/>
          </p:cNvCxnSpPr>
          <p:nvPr/>
        </p:nvCxnSpPr>
        <p:spPr>
          <a:xfrm flipV="1">
            <a:off x="3601955" y="1703126"/>
            <a:ext cx="3519612" cy="629621"/>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3A1EDB74-F287-436E-BED9-760BDB76E4A6}"/>
              </a:ext>
            </a:extLst>
          </p:cNvPr>
          <p:cNvCxnSpPr>
            <a:cxnSpLocks/>
            <a:stCxn id="4" idx="5"/>
            <a:endCxn id="3" idx="1"/>
          </p:cNvCxnSpPr>
          <p:nvPr/>
        </p:nvCxnSpPr>
        <p:spPr>
          <a:xfrm>
            <a:off x="3601955" y="3133473"/>
            <a:ext cx="3519612" cy="2029651"/>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87A5268A-1822-4B8E-BB3F-49A5F54880D5}"/>
              </a:ext>
            </a:extLst>
          </p:cNvPr>
          <p:cNvSpPr txBox="1"/>
          <p:nvPr/>
        </p:nvSpPr>
        <p:spPr>
          <a:xfrm>
            <a:off x="2639145" y="1833270"/>
            <a:ext cx="572593" cy="369332"/>
          </a:xfrm>
          <a:prstGeom prst="rect">
            <a:avLst/>
          </a:prstGeom>
          <a:noFill/>
        </p:spPr>
        <p:txBody>
          <a:bodyPr wrap="none" rtlCol="0">
            <a:spAutoFit/>
          </a:bodyPr>
          <a:lstStyle/>
          <a:p>
            <a:r>
              <a:rPr kumimoji="1" lang="en-US" altLang="ja-JP" dirty="0"/>
              <a:t>NW</a:t>
            </a:r>
            <a:endParaRPr kumimoji="1" lang="ja-JP" altLang="en-US" dirty="0"/>
          </a:p>
        </p:txBody>
      </p:sp>
    </p:spTree>
    <p:extLst>
      <p:ext uri="{BB962C8B-B14F-4D97-AF65-F5344CB8AC3E}">
        <p14:creationId xmlns:p14="http://schemas.microsoft.com/office/powerpoint/2010/main" val="400909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8AB623A-9CFF-4A5F-89CE-396471872984}"/>
              </a:ext>
            </a:extLst>
          </p:cNvPr>
          <p:cNvPicPr>
            <a:picLocks noChangeAspect="1"/>
          </p:cNvPicPr>
          <p:nvPr/>
        </p:nvPicPr>
        <p:blipFill>
          <a:blip r:embed="rId2"/>
          <a:stretch>
            <a:fillRect/>
          </a:stretch>
        </p:blipFill>
        <p:spPr>
          <a:xfrm>
            <a:off x="128100" y="167790"/>
            <a:ext cx="3101724" cy="3261210"/>
          </a:xfrm>
          <a:prstGeom prst="rect">
            <a:avLst/>
          </a:prstGeom>
        </p:spPr>
      </p:pic>
      <p:sp>
        <p:nvSpPr>
          <p:cNvPr id="4" name="正方形/長方形 3">
            <a:extLst>
              <a:ext uri="{FF2B5EF4-FFF2-40B4-BE49-F238E27FC236}">
                <a16:creationId xmlns:a16="http://schemas.microsoft.com/office/drawing/2014/main" id="{8FBEE2C7-3D1C-45EC-A49B-3EACAF119C9A}"/>
              </a:ext>
            </a:extLst>
          </p:cNvPr>
          <p:cNvSpPr/>
          <p:nvPr/>
        </p:nvSpPr>
        <p:spPr>
          <a:xfrm>
            <a:off x="8398933" y="1498600"/>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A</a:t>
            </a:r>
            <a:endParaRPr kumimoji="1" lang="ja-JP" altLang="en-US" dirty="0"/>
          </a:p>
        </p:txBody>
      </p:sp>
      <p:sp>
        <p:nvSpPr>
          <p:cNvPr id="5" name="正方形/長方形 4">
            <a:extLst>
              <a:ext uri="{FF2B5EF4-FFF2-40B4-BE49-F238E27FC236}">
                <a16:creationId xmlns:a16="http://schemas.microsoft.com/office/drawing/2014/main" id="{8EF8B428-1651-41E0-B120-681951C3AE99}"/>
              </a:ext>
            </a:extLst>
          </p:cNvPr>
          <p:cNvSpPr/>
          <p:nvPr/>
        </p:nvSpPr>
        <p:spPr>
          <a:xfrm>
            <a:off x="8398933" y="4715933"/>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lang="en-US" altLang="ja-JP" dirty="0"/>
              <a:t>B</a:t>
            </a:r>
            <a:endParaRPr kumimoji="1" lang="ja-JP" altLang="en-US" dirty="0"/>
          </a:p>
        </p:txBody>
      </p:sp>
      <p:sp>
        <p:nvSpPr>
          <p:cNvPr id="6" name="正方形/長方形 5">
            <a:extLst>
              <a:ext uri="{FF2B5EF4-FFF2-40B4-BE49-F238E27FC236}">
                <a16:creationId xmlns:a16="http://schemas.microsoft.com/office/drawing/2014/main" id="{F4A63468-3264-430D-B028-4E9954CAD53E}"/>
              </a:ext>
            </a:extLst>
          </p:cNvPr>
          <p:cNvSpPr/>
          <p:nvPr/>
        </p:nvSpPr>
        <p:spPr>
          <a:xfrm>
            <a:off x="8398933" y="6062133"/>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C</a:t>
            </a:r>
            <a:endParaRPr kumimoji="1" lang="ja-JP" altLang="en-US" dirty="0"/>
          </a:p>
        </p:txBody>
      </p:sp>
      <p:pic>
        <p:nvPicPr>
          <p:cNvPr id="7" name="図 6">
            <a:extLst>
              <a:ext uri="{FF2B5EF4-FFF2-40B4-BE49-F238E27FC236}">
                <a16:creationId xmlns:a16="http://schemas.microsoft.com/office/drawing/2014/main" id="{25908F49-3B1F-47D5-B35C-8F812BCF5E9F}"/>
              </a:ext>
            </a:extLst>
          </p:cNvPr>
          <p:cNvPicPr>
            <a:picLocks noChangeAspect="1"/>
          </p:cNvPicPr>
          <p:nvPr/>
        </p:nvPicPr>
        <p:blipFill>
          <a:blip r:embed="rId3"/>
          <a:stretch>
            <a:fillRect/>
          </a:stretch>
        </p:blipFill>
        <p:spPr>
          <a:xfrm>
            <a:off x="139099" y="3613289"/>
            <a:ext cx="3090725" cy="3244711"/>
          </a:xfrm>
          <a:prstGeom prst="rect">
            <a:avLst/>
          </a:prstGeom>
        </p:spPr>
      </p:pic>
      <p:sp>
        <p:nvSpPr>
          <p:cNvPr id="8" name="フローチャート: 和接合 7">
            <a:extLst>
              <a:ext uri="{FF2B5EF4-FFF2-40B4-BE49-F238E27FC236}">
                <a16:creationId xmlns:a16="http://schemas.microsoft.com/office/drawing/2014/main" id="{0A4991C2-7689-4AFA-AB6A-2625850E1066}"/>
              </a:ext>
            </a:extLst>
          </p:cNvPr>
          <p:cNvSpPr/>
          <p:nvPr/>
        </p:nvSpPr>
        <p:spPr>
          <a:xfrm>
            <a:off x="3793068" y="3291555"/>
            <a:ext cx="1001289" cy="64346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 name="コネクタ: 曲線 9">
            <a:extLst>
              <a:ext uri="{FF2B5EF4-FFF2-40B4-BE49-F238E27FC236}">
                <a16:creationId xmlns:a16="http://schemas.microsoft.com/office/drawing/2014/main" id="{7A5A9272-4A9C-404D-92B4-EF6D856D1A5A}"/>
              </a:ext>
            </a:extLst>
          </p:cNvPr>
          <p:cNvCxnSpPr>
            <a:cxnSpLocks/>
            <a:stCxn id="8" idx="7"/>
          </p:cNvCxnSpPr>
          <p:nvPr/>
        </p:nvCxnSpPr>
        <p:spPr>
          <a:xfrm rot="16200000" flipV="1">
            <a:off x="2034568" y="772635"/>
            <a:ext cx="2037422" cy="3188886"/>
          </a:xfrm>
          <a:prstGeom prst="curvedConnector2">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D56D62DC-487C-4AC3-B524-4962D8692E29}"/>
              </a:ext>
            </a:extLst>
          </p:cNvPr>
          <p:cNvCxnSpPr>
            <a:cxnSpLocks/>
            <a:endCxn id="8" idx="5"/>
          </p:cNvCxnSpPr>
          <p:nvPr/>
        </p:nvCxnSpPr>
        <p:spPr>
          <a:xfrm flipV="1">
            <a:off x="1458835" y="3840789"/>
            <a:ext cx="3188887" cy="993678"/>
          </a:xfrm>
          <a:prstGeom prst="curvedConnector2">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723D070C-0A65-4CAD-BC6C-88691EDAE472}"/>
              </a:ext>
            </a:extLst>
          </p:cNvPr>
          <p:cNvCxnSpPr>
            <a:cxnSpLocks/>
            <a:endCxn id="8" idx="0"/>
          </p:cNvCxnSpPr>
          <p:nvPr/>
        </p:nvCxnSpPr>
        <p:spPr>
          <a:xfrm>
            <a:off x="3064933" y="2142067"/>
            <a:ext cx="1228780" cy="1149488"/>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1CFC3E38-958F-4CFE-BE13-C9AF820E5065}"/>
              </a:ext>
            </a:extLst>
          </p:cNvPr>
          <p:cNvCxnSpPr>
            <a:cxnSpLocks/>
            <a:stCxn id="8" idx="4"/>
            <a:endCxn id="7" idx="3"/>
          </p:cNvCxnSpPr>
          <p:nvPr/>
        </p:nvCxnSpPr>
        <p:spPr>
          <a:xfrm rot="5400000">
            <a:off x="3111458" y="4053390"/>
            <a:ext cx="1300622" cy="1063889"/>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0304CDE2-49B8-4292-B119-19061A678BED}"/>
              </a:ext>
            </a:extLst>
          </p:cNvPr>
          <p:cNvSpPr/>
          <p:nvPr/>
        </p:nvSpPr>
        <p:spPr>
          <a:xfrm>
            <a:off x="3397357" y="1566652"/>
            <a:ext cx="172497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A</a:t>
            </a:r>
            <a:r>
              <a:rPr kumimoji="1" lang="ja-JP" altLang="en-US" dirty="0"/>
              <a:t>を要求</a:t>
            </a:r>
          </a:p>
        </p:txBody>
      </p:sp>
      <p:sp>
        <p:nvSpPr>
          <p:cNvPr id="33" name="正方形/長方形 32">
            <a:extLst>
              <a:ext uri="{FF2B5EF4-FFF2-40B4-BE49-F238E27FC236}">
                <a16:creationId xmlns:a16="http://schemas.microsoft.com/office/drawing/2014/main" id="{C4B7DFF9-BE04-42FD-B400-5278A586E342}"/>
              </a:ext>
            </a:extLst>
          </p:cNvPr>
          <p:cNvSpPr/>
          <p:nvPr/>
        </p:nvSpPr>
        <p:spPr>
          <a:xfrm>
            <a:off x="3885433" y="4776734"/>
            <a:ext cx="172497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A</a:t>
            </a:r>
            <a:r>
              <a:rPr kumimoji="1" lang="ja-JP" altLang="en-US" dirty="0"/>
              <a:t>を提供</a:t>
            </a:r>
          </a:p>
        </p:txBody>
      </p:sp>
      <p:cxnSp>
        <p:nvCxnSpPr>
          <p:cNvPr id="36" name="直線コネクタ 35">
            <a:extLst>
              <a:ext uri="{FF2B5EF4-FFF2-40B4-BE49-F238E27FC236}">
                <a16:creationId xmlns:a16="http://schemas.microsoft.com/office/drawing/2014/main" id="{802626A2-D7C5-4AD7-B296-ED9CC26D310E}"/>
              </a:ext>
            </a:extLst>
          </p:cNvPr>
          <p:cNvCxnSpPr/>
          <p:nvPr/>
        </p:nvCxnSpPr>
        <p:spPr>
          <a:xfrm>
            <a:off x="6688667" y="0"/>
            <a:ext cx="0" cy="685800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A110EC1-674F-42A4-974F-07B3AE0AB686}"/>
              </a:ext>
            </a:extLst>
          </p:cNvPr>
          <p:cNvCxnSpPr>
            <a:cxnSpLocks/>
          </p:cNvCxnSpPr>
          <p:nvPr/>
        </p:nvCxnSpPr>
        <p:spPr>
          <a:xfrm>
            <a:off x="6688667" y="2446867"/>
            <a:ext cx="5503333" cy="0"/>
          </a:xfrm>
          <a:prstGeom prst="line">
            <a:avLst/>
          </a:prstGeom>
          <a:ln w="381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A6F9C03-6DFA-44E5-83BF-CC63EA5BFF81}"/>
              </a:ext>
            </a:extLst>
          </p:cNvPr>
          <p:cNvSpPr txBox="1"/>
          <p:nvPr/>
        </p:nvSpPr>
        <p:spPr>
          <a:xfrm>
            <a:off x="6844059" y="113788"/>
            <a:ext cx="1980029" cy="369332"/>
          </a:xfrm>
          <a:prstGeom prst="rect">
            <a:avLst/>
          </a:prstGeom>
          <a:noFill/>
        </p:spPr>
        <p:txBody>
          <a:bodyPr wrap="none" rtlCol="0">
            <a:spAutoFit/>
          </a:bodyPr>
          <a:lstStyle/>
          <a:p>
            <a:r>
              <a:rPr lang="ja-JP" altLang="en-US" dirty="0"/>
              <a:t>情報提供装置</a:t>
            </a:r>
            <a:r>
              <a:rPr lang="en-US" altLang="ja-JP" dirty="0"/>
              <a:t>(</a:t>
            </a:r>
            <a:r>
              <a:rPr lang="ja-JP" altLang="en-US" dirty="0"/>
              <a:t>仮</a:t>
            </a:r>
            <a:r>
              <a:rPr lang="en-US" altLang="ja-JP" dirty="0"/>
              <a:t>)</a:t>
            </a:r>
            <a:endParaRPr kumimoji="1" lang="ja-JP" altLang="en-US" dirty="0"/>
          </a:p>
        </p:txBody>
      </p:sp>
      <p:sp>
        <p:nvSpPr>
          <p:cNvPr id="41" name="テキスト ボックス 40">
            <a:extLst>
              <a:ext uri="{FF2B5EF4-FFF2-40B4-BE49-F238E27FC236}">
                <a16:creationId xmlns:a16="http://schemas.microsoft.com/office/drawing/2014/main" id="{B2C95186-9F2C-4AEA-832F-80D966B1267A}"/>
              </a:ext>
            </a:extLst>
          </p:cNvPr>
          <p:cNvSpPr txBox="1"/>
          <p:nvPr/>
        </p:nvSpPr>
        <p:spPr>
          <a:xfrm>
            <a:off x="6844059" y="2617808"/>
            <a:ext cx="1107996" cy="369332"/>
          </a:xfrm>
          <a:prstGeom prst="rect">
            <a:avLst/>
          </a:prstGeom>
          <a:noFill/>
        </p:spPr>
        <p:txBody>
          <a:bodyPr wrap="none" rtlCol="0">
            <a:spAutoFit/>
          </a:bodyPr>
          <a:lstStyle/>
          <a:p>
            <a:r>
              <a:rPr kumimoji="1" lang="ja-JP" altLang="en-US" dirty="0"/>
              <a:t>端末装置</a:t>
            </a:r>
          </a:p>
        </p:txBody>
      </p:sp>
      <p:sp>
        <p:nvSpPr>
          <p:cNvPr id="42" name="正方形/長方形 41">
            <a:extLst>
              <a:ext uri="{FF2B5EF4-FFF2-40B4-BE49-F238E27FC236}">
                <a16:creationId xmlns:a16="http://schemas.microsoft.com/office/drawing/2014/main" id="{78122BD8-5570-4121-A6D5-7670BC9DB6DB}"/>
              </a:ext>
            </a:extLst>
          </p:cNvPr>
          <p:cNvSpPr/>
          <p:nvPr/>
        </p:nvSpPr>
        <p:spPr>
          <a:xfrm>
            <a:off x="8386444" y="3369733"/>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A</a:t>
            </a:r>
            <a:endParaRPr kumimoji="1" lang="ja-JP" altLang="en-US" dirty="0"/>
          </a:p>
        </p:txBody>
      </p:sp>
      <p:sp>
        <p:nvSpPr>
          <p:cNvPr id="43" name="テキスト ボックス 42">
            <a:extLst>
              <a:ext uri="{FF2B5EF4-FFF2-40B4-BE49-F238E27FC236}">
                <a16:creationId xmlns:a16="http://schemas.microsoft.com/office/drawing/2014/main" id="{C55D1F7D-FB4D-4116-B2CE-234CB40AEADF}"/>
              </a:ext>
            </a:extLst>
          </p:cNvPr>
          <p:cNvSpPr txBox="1"/>
          <p:nvPr/>
        </p:nvSpPr>
        <p:spPr>
          <a:xfrm>
            <a:off x="4747921" y="3471457"/>
            <a:ext cx="572593" cy="369332"/>
          </a:xfrm>
          <a:prstGeom prst="rect">
            <a:avLst/>
          </a:prstGeom>
          <a:noFill/>
        </p:spPr>
        <p:txBody>
          <a:bodyPr wrap="none" rtlCol="0">
            <a:spAutoFit/>
          </a:bodyPr>
          <a:lstStyle/>
          <a:p>
            <a:r>
              <a:rPr kumimoji="1" lang="en-US" altLang="ja-JP" dirty="0"/>
              <a:t>NW</a:t>
            </a:r>
            <a:endParaRPr kumimoji="1" lang="ja-JP" altLang="en-US" dirty="0"/>
          </a:p>
        </p:txBody>
      </p:sp>
    </p:spTree>
    <p:extLst>
      <p:ext uri="{BB962C8B-B14F-4D97-AF65-F5344CB8AC3E}">
        <p14:creationId xmlns:p14="http://schemas.microsoft.com/office/powerpoint/2010/main" val="221137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EAB1F30-38B7-4AE2-BB2A-EDF5B72337DE}"/>
              </a:ext>
            </a:extLst>
          </p:cNvPr>
          <p:cNvSpPr/>
          <p:nvPr/>
        </p:nvSpPr>
        <p:spPr>
          <a:xfrm>
            <a:off x="914399" y="914400"/>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A</a:t>
            </a:r>
            <a:endParaRPr kumimoji="1" lang="ja-JP" altLang="en-US" dirty="0"/>
          </a:p>
        </p:txBody>
      </p:sp>
      <p:sp>
        <p:nvSpPr>
          <p:cNvPr id="3" name="テキスト ボックス 2">
            <a:extLst>
              <a:ext uri="{FF2B5EF4-FFF2-40B4-BE49-F238E27FC236}">
                <a16:creationId xmlns:a16="http://schemas.microsoft.com/office/drawing/2014/main" id="{A3EFD4F5-C1DC-4A17-AA31-3501BDABD65F}"/>
              </a:ext>
            </a:extLst>
          </p:cNvPr>
          <p:cNvSpPr txBox="1"/>
          <p:nvPr/>
        </p:nvSpPr>
        <p:spPr>
          <a:xfrm>
            <a:off x="3437466" y="1205469"/>
            <a:ext cx="3647152" cy="369332"/>
          </a:xfrm>
          <a:prstGeom prst="rect">
            <a:avLst/>
          </a:prstGeom>
          <a:noFill/>
        </p:spPr>
        <p:txBody>
          <a:bodyPr wrap="none" rtlCol="0">
            <a:spAutoFit/>
          </a:bodyPr>
          <a:lstStyle/>
          <a:p>
            <a:r>
              <a:rPr kumimoji="1" lang="ja-JP" altLang="en-US" dirty="0"/>
              <a:t>すべての宇部市の飲食店データ　</a:t>
            </a:r>
          </a:p>
        </p:txBody>
      </p:sp>
      <p:sp>
        <p:nvSpPr>
          <p:cNvPr id="4" name="正方形/長方形 3">
            <a:extLst>
              <a:ext uri="{FF2B5EF4-FFF2-40B4-BE49-F238E27FC236}">
                <a16:creationId xmlns:a16="http://schemas.microsoft.com/office/drawing/2014/main" id="{90458A89-FCB5-41A4-8586-7552ED6612F9}"/>
              </a:ext>
            </a:extLst>
          </p:cNvPr>
          <p:cNvSpPr/>
          <p:nvPr/>
        </p:nvSpPr>
        <p:spPr>
          <a:xfrm>
            <a:off x="914399" y="2523067"/>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B</a:t>
            </a:r>
            <a:endParaRPr kumimoji="1" lang="ja-JP" altLang="en-US" dirty="0"/>
          </a:p>
        </p:txBody>
      </p:sp>
      <p:sp>
        <p:nvSpPr>
          <p:cNvPr id="5" name="テキスト ボックス 4">
            <a:extLst>
              <a:ext uri="{FF2B5EF4-FFF2-40B4-BE49-F238E27FC236}">
                <a16:creationId xmlns:a16="http://schemas.microsoft.com/office/drawing/2014/main" id="{F2C93A61-3441-4A6C-9EFF-A2ED371B93C2}"/>
              </a:ext>
            </a:extLst>
          </p:cNvPr>
          <p:cNvSpPr txBox="1"/>
          <p:nvPr/>
        </p:nvSpPr>
        <p:spPr>
          <a:xfrm>
            <a:off x="3437466" y="2814136"/>
            <a:ext cx="4950394" cy="369332"/>
          </a:xfrm>
          <a:prstGeom prst="rect">
            <a:avLst/>
          </a:prstGeom>
          <a:noFill/>
        </p:spPr>
        <p:txBody>
          <a:bodyPr wrap="none" rtlCol="0">
            <a:spAutoFit/>
          </a:bodyPr>
          <a:lstStyle/>
          <a:p>
            <a:r>
              <a:rPr lang="ja-JP" altLang="en-US" dirty="0"/>
              <a:t>情報群</a:t>
            </a:r>
            <a:r>
              <a:rPr lang="en-US" altLang="ja-JP" dirty="0"/>
              <a:t>A</a:t>
            </a:r>
            <a:r>
              <a:rPr lang="ja-JP" altLang="en-US" dirty="0"/>
              <a:t>から様々な要因で抽出されたデータ</a:t>
            </a:r>
            <a:r>
              <a:rPr kumimoji="1" lang="ja-JP" altLang="en-US" dirty="0"/>
              <a:t>　</a:t>
            </a:r>
          </a:p>
        </p:txBody>
      </p:sp>
      <p:sp>
        <p:nvSpPr>
          <p:cNvPr id="6" name="正方形/長方形 5">
            <a:extLst>
              <a:ext uri="{FF2B5EF4-FFF2-40B4-BE49-F238E27FC236}">
                <a16:creationId xmlns:a16="http://schemas.microsoft.com/office/drawing/2014/main" id="{68AFE2DF-B65C-44A1-BF0E-FBE02281AE2F}"/>
              </a:ext>
            </a:extLst>
          </p:cNvPr>
          <p:cNvSpPr/>
          <p:nvPr/>
        </p:nvSpPr>
        <p:spPr>
          <a:xfrm>
            <a:off x="914399" y="4131734"/>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C</a:t>
            </a:r>
            <a:endParaRPr kumimoji="1" lang="ja-JP" altLang="en-US" dirty="0"/>
          </a:p>
        </p:txBody>
      </p:sp>
      <p:sp>
        <p:nvSpPr>
          <p:cNvPr id="7" name="テキスト ボックス 6">
            <a:extLst>
              <a:ext uri="{FF2B5EF4-FFF2-40B4-BE49-F238E27FC236}">
                <a16:creationId xmlns:a16="http://schemas.microsoft.com/office/drawing/2014/main" id="{9924FB79-FB95-41C8-AA6C-AAEF29AEC2D0}"/>
              </a:ext>
            </a:extLst>
          </p:cNvPr>
          <p:cNvSpPr txBox="1"/>
          <p:nvPr/>
        </p:nvSpPr>
        <p:spPr>
          <a:xfrm>
            <a:off x="3437466" y="4422803"/>
            <a:ext cx="4265911" cy="369332"/>
          </a:xfrm>
          <a:prstGeom prst="rect">
            <a:avLst/>
          </a:prstGeom>
          <a:noFill/>
        </p:spPr>
        <p:txBody>
          <a:bodyPr wrap="none" rtlCol="0">
            <a:spAutoFit/>
          </a:bodyPr>
          <a:lstStyle/>
          <a:p>
            <a:r>
              <a:rPr lang="ja-JP" altLang="en-US" dirty="0"/>
              <a:t>情報群</a:t>
            </a:r>
            <a:r>
              <a:rPr lang="en-US" altLang="ja-JP" dirty="0"/>
              <a:t>B</a:t>
            </a:r>
            <a:r>
              <a:rPr lang="ja-JP" altLang="en-US" dirty="0"/>
              <a:t>からユーザが選択した情報群</a:t>
            </a:r>
            <a:r>
              <a:rPr kumimoji="1" lang="ja-JP" altLang="en-US" dirty="0"/>
              <a:t>　</a:t>
            </a:r>
          </a:p>
        </p:txBody>
      </p:sp>
      <p:sp>
        <p:nvSpPr>
          <p:cNvPr id="8" name="テキスト ボックス 7">
            <a:extLst>
              <a:ext uri="{FF2B5EF4-FFF2-40B4-BE49-F238E27FC236}">
                <a16:creationId xmlns:a16="http://schemas.microsoft.com/office/drawing/2014/main" id="{7176D59A-0F03-48FF-A564-1C437740A5C2}"/>
              </a:ext>
            </a:extLst>
          </p:cNvPr>
          <p:cNvSpPr txBox="1"/>
          <p:nvPr/>
        </p:nvSpPr>
        <p:spPr>
          <a:xfrm>
            <a:off x="1752600" y="6226203"/>
            <a:ext cx="6418745" cy="369332"/>
          </a:xfrm>
          <a:prstGeom prst="rect">
            <a:avLst/>
          </a:prstGeom>
          <a:noFill/>
        </p:spPr>
        <p:txBody>
          <a:bodyPr wrap="none" rtlCol="0">
            <a:spAutoFit/>
          </a:bodyPr>
          <a:lstStyle/>
          <a:p>
            <a:r>
              <a:rPr kumimoji="1" lang="ja-JP" altLang="en-US" dirty="0"/>
              <a:t>＊情報群</a:t>
            </a:r>
            <a:r>
              <a:rPr kumimoji="1" lang="en-US" altLang="ja-JP" dirty="0"/>
              <a:t>A</a:t>
            </a:r>
            <a:r>
              <a:rPr kumimoji="1" lang="ja-JP" altLang="en-US" dirty="0"/>
              <a:t>の大きさ＞情報群</a:t>
            </a:r>
            <a:r>
              <a:rPr kumimoji="1" lang="en-US" altLang="ja-JP" dirty="0"/>
              <a:t>B</a:t>
            </a:r>
            <a:r>
              <a:rPr kumimoji="1" lang="ja-JP" altLang="en-US" dirty="0"/>
              <a:t>の大きさ≧情報群</a:t>
            </a:r>
            <a:r>
              <a:rPr kumimoji="1" lang="en-US" altLang="ja-JP" dirty="0"/>
              <a:t>C</a:t>
            </a:r>
            <a:r>
              <a:rPr kumimoji="1" lang="ja-JP" altLang="en-US" dirty="0"/>
              <a:t>の大きさ　</a:t>
            </a:r>
          </a:p>
        </p:txBody>
      </p:sp>
    </p:spTree>
    <p:extLst>
      <p:ext uri="{BB962C8B-B14F-4D97-AF65-F5344CB8AC3E}">
        <p14:creationId xmlns:p14="http://schemas.microsoft.com/office/powerpoint/2010/main" val="216992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51AC076-FD52-4A98-8C5D-C0838E99A6D0}"/>
              </a:ext>
            </a:extLst>
          </p:cNvPr>
          <p:cNvSpPr/>
          <p:nvPr/>
        </p:nvSpPr>
        <p:spPr>
          <a:xfrm>
            <a:off x="880533" y="846667"/>
            <a:ext cx="1337734" cy="364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ユーザー</a:t>
            </a:r>
            <a:endParaRPr kumimoji="1" lang="ja-JP" altLang="en-US" dirty="0"/>
          </a:p>
        </p:txBody>
      </p:sp>
      <p:sp>
        <p:nvSpPr>
          <p:cNvPr id="3" name="正方形/長方形 2">
            <a:extLst>
              <a:ext uri="{FF2B5EF4-FFF2-40B4-BE49-F238E27FC236}">
                <a16:creationId xmlns:a16="http://schemas.microsoft.com/office/drawing/2014/main" id="{18846067-00D9-416A-AECB-D6CF05DD9EB3}"/>
              </a:ext>
            </a:extLst>
          </p:cNvPr>
          <p:cNvSpPr/>
          <p:nvPr/>
        </p:nvSpPr>
        <p:spPr>
          <a:xfrm>
            <a:off x="5427133" y="846667"/>
            <a:ext cx="1337734" cy="364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端末装置</a:t>
            </a:r>
          </a:p>
        </p:txBody>
      </p:sp>
      <p:sp>
        <p:nvSpPr>
          <p:cNvPr id="4" name="正方形/長方形 3">
            <a:extLst>
              <a:ext uri="{FF2B5EF4-FFF2-40B4-BE49-F238E27FC236}">
                <a16:creationId xmlns:a16="http://schemas.microsoft.com/office/drawing/2014/main" id="{99CE6737-F405-4975-8C73-E7834C6E71E0}"/>
              </a:ext>
            </a:extLst>
          </p:cNvPr>
          <p:cNvSpPr/>
          <p:nvPr/>
        </p:nvSpPr>
        <p:spPr>
          <a:xfrm>
            <a:off x="9160933" y="846667"/>
            <a:ext cx="2150534" cy="364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情報法提供装置</a:t>
            </a:r>
          </a:p>
        </p:txBody>
      </p:sp>
      <p:cxnSp>
        <p:nvCxnSpPr>
          <p:cNvPr id="5" name="直線コネクタ 4">
            <a:extLst>
              <a:ext uri="{FF2B5EF4-FFF2-40B4-BE49-F238E27FC236}">
                <a16:creationId xmlns:a16="http://schemas.microsoft.com/office/drawing/2014/main" id="{D0BAC1A3-F041-4D95-BF30-BFE515C4E618}"/>
              </a:ext>
            </a:extLst>
          </p:cNvPr>
          <p:cNvCxnSpPr>
            <a:cxnSpLocks/>
            <a:stCxn id="2" idx="2"/>
          </p:cNvCxnSpPr>
          <p:nvPr/>
        </p:nvCxnSpPr>
        <p:spPr>
          <a:xfrm>
            <a:off x="1549400" y="1210733"/>
            <a:ext cx="0" cy="558800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B0B16E5-474B-47CF-89FE-2EAC6F0149AA}"/>
              </a:ext>
            </a:extLst>
          </p:cNvPr>
          <p:cNvCxnSpPr>
            <a:cxnSpLocks/>
            <a:stCxn id="3" idx="2"/>
          </p:cNvCxnSpPr>
          <p:nvPr/>
        </p:nvCxnSpPr>
        <p:spPr>
          <a:xfrm>
            <a:off x="6096000" y="1210733"/>
            <a:ext cx="0" cy="5647267"/>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4F368F1-D7B8-40A1-93A0-1C1FC19FC0EC}"/>
              </a:ext>
            </a:extLst>
          </p:cNvPr>
          <p:cNvCxnSpPr>
            <a:cxnSpLocks/>
            <a:stCxn id="4" idx="2"/>
          </p:cNvCxnSpPr>
          <p:nvPr/>
        </p:nvCxnSpPr>
        <p:spPr>
          <a:xfrm>
            <a:off x="10236200" y="1210733"/>
            <a:ext cx="179686" cy="5647267"/>
          </a:xfrm>
          <a:prstGeom prst="line">
            <a:avLst/>
          </a:prstGeom>
          <a:ln w="127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1CAFBFC-50C7-4357-B5E3-BA305936178D}"/>
              </a:ext>
            </a:extLst>
          </p:cNvPr>
          <p:cNvCxnSpPr>
            <a:cxnSpLocks/>
          </p:cNvCxnSpPr>
          <p:nvPr/>
        </p:nvCxnSpPr>
        <p:spPr>
          <a:xfrm>
            <a:off x="1684867" y="1634067"/>
            <a:ext cx="4143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9248CC2E-35C3-404B-BCA1-A7EC56A6649E}"/>
              </a:ext>
            </a:extLst>
          </p:cNvPr>
          <p:cNvSpPr/>
          <p:nvPr/>
        </p:nvSpPr>
        <p:spPr>
          <a:xfrm>
            <a:off x="5866928" y="1405467"/>
            <a:ext cx="450431" cy="1896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74A59803-0A6B-425D-9C94-3995F9D7418B}"/>
              </a:ext>
            </a:extLst>
          </p:cNvPr>
          <p:cNvSpPr txBox="1"/>
          <p:nvPr/>
        </p:nvSpPr>
        <p:spPr>
          <a:xfrm>
            <a:off x="4554222" y="1240934"/>
            <a:ext cx="1082977" cy="369332"/>
          </a:xfrm>
          <a:prstGeom prst="rect">
            <a:avLst/>
          </a:prstGeom>
          <a:noFill/>
        </p:spPr>
        <p:txBody>
          <a:bodyPr wrap="square" rtlCol="0">
            <a:spAutoFit/>
          </a:bodyPr>
          <a:lstStyle/>
          <a:p>
            <a:r>
              <a:rPr kumimoji="1" lang="ja-JP" altLang="en-US" sz="1400" dirty="0"/>
              <a:t>アプリ起動</a:t>
            </a:r>
            <a:r>
              <a:rPr kumimoji="1" lang="ja-JP" altLang="en-US" dirty="0"/>
              <a:t>　</a:t>
            </a:r>
          </a:p>
        </p:txBody>
      </p:sp>
      <p:cxnSp>
        <p:nvCxnSpPr>
          <p:cNvPr id="19" name="直線矢印コネクタ 18">
            <a:extLst>
              <a:ext uri="{FF2B5EF4-FFF2-40B4-BE49-F238E27FC236}">
                <a16:creationId xmlns:a16="http://schemas.microsoft.com/office/drawing/2014/main" id="{1163C1BD-0883-4ACC-9BE6-3481271184F6}"/>
              </a:ext>
            </a:extLst>
          </p:cNvPr>
          <p:cNvCxnSpPr>
            <a:cxnSpLocks/>
          </p:cNvCxnSpPr>
          <p:nvPr/>
        </p:nvCxnSpPr>
        <p:spPr>
          <a:xfrm>
            <a:off x="6328829" y="2074333"/>
            <a:ext cx="37276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651760F8-7E79-4F23-A89F-A055E403713B}"/>
              </a:ext>
            </a:extLst>
          </p:cNvPr>
          <p:cNvSpPr/>
          <p:nvPr/>
        </p:nvSpPr>
        <p:spPr>
          <a:xfrm>
            <a:off x="10056513" y="1811869"/>
            <a:ext cx="450431" cy="1041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24" name="直線矢印コネクタ 23">
            <a:extLst>
              <a:ext uri="{FF2B5EF4-FFF2-40B4-BE49-F238E27FC236}">
                <a16:creationId xmlns:a16="http://schemas.microsoft.com/office/drawing/2014/main" id="{55D6D8E3-74F7-4C16-84DB-345D47830D29}"/>
              </a:ext>
            </a:extLst>
          </p:cNvPr>
          <p:cNvCxnSpPr>
            <a:cxnSpLocks/>
          </p:cNvCxnSpPr>
          <p:nvPr/>
        </p:nvCxnSpPr>
        <p:spPr>
          <a:xfrm flipH="1" flipV="1">
            <a:off x="6325073" y="2379132"/>
            <a:ext cx="3731440" cy="1"/>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FC07B40-5850-4385-BBB8-EE7EE8460E00}"/>
              </a:ext>
            </a:extLst>
          </p:cNvPr>
          <p:cNvSpPr txBox="1"/>
          <p:nvPr/>
        </p:nvSpPr>
        <p:spPr>
          <a:xfrm>
            <a:off x="8561026" y="1705001"/>
            <a:ext cx="1893052" cy="369332"/>
          </a:xfrm>
          <a:prstGeom prst="rect">
            <a:avLst/>
          </a:prstGeom>
          <a:noFill/>
        </p:spPr>
        <p:txBody>
          <a:bodyPr wrap="square" rtlCol="0">
            <a:spAutoFit/>
          </a:bodyPr>
          <a:lstStyle/>
          <a:p>
            <a:r>
              <a:rPr kumimoji="1" lang="ja-JP" altLang="en-US" sz="1400" dirty="0"/>
              <a:t>情報群</a:t>
            </a:r>
            <a:r>
              <a:rPr kumimoji="1" lang="en-US" altLang="ja-JP" sz="1400" dirty="0"/>
              <a:t>A</a:t>
            </a:r>
            <a:r>
              <a:rPr kumimoji="1" lang="ja-JP" altLang="en-US" sz="1400" dirty="0"/>
              <a:t>を要求</a:t>
            </a:r>
            <a:r>
              <a:rPr kumimoji="1" lang="ja-JP" altLang="en-US" dirty="0"/>
              <a:t>　</a:t>
            </a:r>
          </a:p>
        </p:txBody>
      </p:sp>
      <p:sp>
        <p:nvSpPr>
          <p:cNvPr id="28" name="テキスト ボックス 27">
            <a:extLst>
              <a:ext uri="{FF2B5EF4-FFF2-40B4-BE49-F238E27FC236}">
                <a16:creationId xmlns:a16="http://schemas.microsoft.com/office/drawing/2014/main" id="{5EF0EE72-87CE-45E5-83D5-6B2390B468DF}"/>
              </a:ext>
            </a:extLst>
          </p:cNvPr>
          <p:cNvSpPr txBox="1"/>
          <p:nvPr/>
        </p:nvSpPr>
        <p:spPr>
          <a:xfrm>
            <a:off x="6446616" y="2353733"/>
            <a:ext cx="1893052" cy="369332"/>
          </a:xfrm>
          <a:prstGeom prst="rect">
            <a:avLst/>
          </a:prstGeom>
          <a:noFill/>
        </p:spPr>
        <p:txBody>
          <a:bodyPr wrap="square" rtlCol="0">
            <a:spAutoFit/>
          </a:bodyPr>
          <a:lstStyle/>
          <a:p>
            <a:r>
              <a:rPr kumimoji="1" lang="ja-JP" altLang="en-US" sz="1400" dirty="0"/>
              <a:t>情報群</a:t>
            </a:r>
            <a:r>
              <a:rPr kumimoji="1" lang="en-US" altLang="ja-JP" sz="1400" dirty="0"/>
              <a:t>A</a:t>
            </a:r>
            <a:r>
              <a:rPr kumimoji="1" lang="ja-JP" altLang="en-US" sz="1400" dirty="0"/>
              <a:t>を返す</a:t>
            </a:r>
            <a:r>
              <a:rPr kumimoji="1" lang="ja-JP" altLang="en-US" dirty="0"/>
              <a:t>　</a:t>
            </a:r>
          </a:p>
        </p:txBody>
      </p:sp>
      <p:cxnSp>
        <p:nvCxnSpPr>
          <p:cNvPr id="30" name="直線矢印コネクタ 29">
            <a:extLst>
              <a:ext uri="{FF2B5EF4-FFF2-40B4-BE49-F238E27FC236}">
                <a16:creationId xmlns:a16="http://schemas.microsoft.com/office/drawing/2014/main" id="{C6C59059-1501-4FF0-8128-A08225F5619C}"/>
              </a:ext>
            </a:extLst>
          </p:cNvPr>
          <p:cNvCxnSpPr>
            <a:cxnSpLocks/>
          </p:cNvCxnSpPr>
          <p:nvPr/>
        </p:nvCxnSpPr>
        <p:spPr>
          <a:xfrm flipH="1">
            <a:off x="1626354" y="2694000"/>
            <a:ext cx="4202382" cy="0"/>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113B382E-A351-49BA-A9D7-A37135023627}"/>
              </a:ext>
            </a:extLst>
          </p:cNvPr>
          <p:cNvSpPr txBox="1"/>
          <p:nvPr/>
        </p:nvSpPr>
        <p:spPr>
          <a:xfrm>
            <a:off x="1963987" y="2668601"/>
            <a:ext cx="1893052" cy="369332"/>
          </a:xfrm>
          <a:prstGeom prst="rect">
            <a:avLst/>
          </a:prstGeom>
          <a:noFill/>
        </p:spPr>
        <p:txBody>
          <a:bodyPr wrap="square" rtlCol="0">
            <a:spAutoFit/>
          </a:bodyPr>
          <a:lstStyle/>
          <a:p>
            <a:r>
              <a:rPr kumimoji="1" lang="ja-JP" altLang="en-US" sz="1400" dirty="0"/>
              <a:t>情報群</a:t>
            </a:r>
            <a:r>
              <a:rPr lang="en-US" altLang="ja-JP" sz="1400" dirty="0"/>
              <a:t>B</a:t>
            </a:r>
            <a:r>
              <a:rPr kumimoji="1" lang="ja-JP" altLang="en-US" sz="1400" dirty="0"/>
              <a:t>を画面表示</a:t>
            </a:r>
            <a:r>
              <a:rPr kumimoji="1" lang="ja-JP" altLang="en-US" dirty="0"/>
              <a:t>　</a:t>
            </a:r>
          </a:p>
        </p:txBody>
      </p:sp>
      <p:cxnSp>
        <p:nvCxnSpPr>
          <p:cNvPr id="36" name="直線矢印コネクタ 35">
            <a:extLst>
              <a:ext uri="{FF2B5EF4-FFF2-40B4-BE49-F238E27FC236}">
                <a16:creationId xmlns:a16="http://schemas.microsoft.com/office/drawing/2014/main" id="{2C309A04-724B-4810-823A-D962120E2FB7}"/>
              </a:ext>
            </a:extLst>
          </p:cNvPr>
          <p:cNvCxnSpPr>
            <a:cxnSpLocks/>
          </p:cNvCxnSpPr>
          <p:nvPr/>
        </p:nvCxnSpPr>
        <p:spPr>
          <a:xfrm>
            <a:off x="1684867" y="4164000"/>
            <a:ext cx="4143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7C86B15-6F2C-4D6D-85A5-12064930DAB9}"/>
              </a:ext>
            </a:extLst>
          </p:cNvPr>
          <p:cNvSpPr txBox="1"/>
          <p:nvPr/>
        </p:nvSpPr>
        <p:spPr>
          <a:xfrm>
            <a:off x="4295141" y="3764001"/>
            <a:ext cx="1451185" cy="369332"/>
          </a:xfrm>
          <a:prstGeom prst="rect">
            <a:avLst/>
          </a:prstGeom>
          <a:noFill/>
        </p:spPr>
        <p:txBody>
          <a:bodyPr wrap="square" rtlCol="0">
            <a:spAutoFit/>
          </a:bodyPr>
          <a:lstStyle/>
          <a:p>
            <a:r>
              <a:rPr lang="ja-JP" altLang="en-US" sz="1400" dirty="0"/>
              <a:t>情報群</a:t>
            </a:r>
            <a:r>
              <a:rPr lang="en-US" altLang="ja-JP" sz="1400" dirty="0"/>
              <a:t>C</a:t>
            </a:r>
            <a:r>
              <a:rPr lang="ja-JP" altLang="en-US" sz="1400" dirty="0"/>
              <a:t>を選択</a:t>
            </a:r>
            <a:r>
              <a:rPr kumimoji="1" lang="ja-JP" altLang="en-US" dirty="0"/>
              <a:t>　</a:t>
            </a:r>
          </a:p>
        </p:txBody>
      </p:sp>
      <p:sp>
        <p:nvSpPr>
          <p:cNvPr id="40" name="正方形/長方形 39">
            <a:extLst>
              <a:ext uri="{FF2B5EF4-FFF2-40B4-BE49-F238E27FC236}">
                <a16:creationId xmlns:a16="http://schemas.microsoft.com/office/drawing/2014/main" id="{BB8BDFD5-0711-4AC7-9DE0-2C5F56C02B7B}"/>
              </a:ext>
            </a:extLst>
          </p:cNvPr>
          <p:cNvSpPr/>
          <p:nvPr/>
        </p:nvSpPr>
        <p:spPr>
          <a:xfrm>
            <a:off x="5866927" y="3835401"/>
            <a:ext cx="450431" cy="1896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41" name="直線矢印コネクタ 40">
            <a:extLst>
              <a:ext uri="{FF2B5EF4-FFF2-40B4-BE49-F238E27FC236}">
                <a16:creationId xmlns:a16="http://schemas.microsoft.com/office/drawing/2014/main" id="{0D2177A5-74C2-4D74-96AB-B23B47FD70D7}"/>
              </a:ext>
            </a:extLst>
          </p:cNvPr>
          <p:cNvCxnSpPr>
            <a:cxnSpLocks/>
          </p:cNvCxnSpPr>
          <p:nvPr/>
        </p:nvCxnSpPr>
        <p:spPr>
          <a:xfrm flipH="1">
            <a:off x="1633976" y="5198532"/>
            <a:ext cx="4202382" cy="0"/>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D4721B3B-F742-4980-83BB-175FD039D7B0}"/>
              </a:ext>
            </a:extLst>
          </p:cNvPr>
          <p:cNvSpPr txBox="1"/>
          <p:nvPr/>
        </p:nvSpPr>
        <p:spPr>
          <a:xfrm>
            <a:off x="1971609" y="5173133"/>
            <a:ext cx="1893052" cy="369332"/>
          </a:xfrm>
          <a:prstGeom prst="rect">
            <a:avLst/>
          </a:prstGeom>
          <a:noFill/>
        </p:spPr>
        <p:txBody>
          <a:bodyPr wrap="square" rtlCol="0">
            <a:spAutoFit/>
          </a:bodyPr>
          <a:lstStyle/>
          <a:p>
            <a:r>
              <a:rPr kumimoji="1" lang="ja-JP" altLang="en-US" sz="1400" dirty="0"/>
              <a:t>情報群</a:t>
            </a:r>
            <a:r>
              <a:rPr kumimoji="1" lang="en-US" altLang="ja-JP" sz="1400" dirty="0"/>
              <a:t>C</a:t>
            </a:r>
            <a:r>
              <a:rPr kumimoji="1" lang="ja-JP" altLang="en-US" sz="1400" dirty="0"/>
              <a:t>を画面表示</a:t>
            </a:r>
            <a:r>
              <a:rPr kumimoji="1" lang="ja-JP" altLang="en-US" dirty="0"/>
              <a:t>　</a:t>
            </a:r>
          </a:p>
        </p:txBody>
      </p:sp>
      <p:sp>
        <p:nvSpPr>
          <p:cNvPr id="43" name="テキスト ボックス 42">
            <a:extLst>
              <a:ext uri="{FF2B5EF4-FFF2-40B4-BE49-F238E27FC236}">
                <a16:creationId xmlns:a16="http://schemas.microsoft.com/office/drawing/2014/main" id="{48807208-E2D5-49AC-AF9F-1A3C5160FCD9}"/>
              </a:ext>
            </a:extLst>
          </p:cNvPr>
          <p:cNvSpPr txBox="1"/>
          <p:nvPr/>
        </p:nvSpPr>
        <p:spPr>
          <a:xfrm>
            <a:off x="152400" y="176200"/>
            <a:ext cx="2339102" cy="461665"/>
          </a:xfrm>
          <a:prstGeom prst="rect">
            <a:avLst/>
          </a:prstGeom>
          <a:noFill/>
        </p:spPr>
        <p:txBody>
          <a:bodyPr wrap="none" rtlCol="0">
            <a:spAutoFit/>
          </a:bodyPr>
          <a:lstStyle/>
          <a:p>
            <a:r>
              <a:rPr kumimoji="1" lang="ja-JP" altLang="en-US" sz="2400" dirty="0"/>
              <a:t>シーケンス図①</a:t>
            </a:r>
          </a:p>
        </p:txBody>
      </p:sp>
    </p:spTree>
    <p:extLst>
      <p:ext uri="{BB962C8B-B14F-4D97-AF65-F5344CB8AC3E}">
        <p14:creationId xmlns:p14="http://schemas.microsoft.com/office/powerpoint/2010/main" val="91707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F99B1D78-80B1-4812-A029-2E70C6F7A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01" y="143933"/>
            <a:ext cx="3330820" cy="6570133"/>
          </a:xfrm>
          <a:prstGeom prst="rect">
            <a:avLst/>
          </a:prstGeom>
        </p:spPr>
      </p:pic>
      <p:sp>
        <p:nvSpPr>
          <p:cNvPr id="9" name="正方形/長方形 8">
            <a:extLst>
              <a:ext uri="{FF2B5EF4-FFF2-40B4-BE49-F238E27FC236}">
                <a16:creationId xmlns:a16="http://schemas.microsoft.com/office/drawing/2014/main" id="{981C981D-DA8F-4EA4-A88E-4CF5BD4AA988}"/>
              </a:ext>
            </a:extLst>
          </p:cNvPr>
          <p:cNvSpPr/>
          <p:nvPr/>
        </p:nvSpPr>
        <p:spPr>
          <a:xfrm>
            <a:off x="10539647" y="1701800"/>
            <a:ext cx="889000" cy="2870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ってり</a:t>
            </a:r>
          </a:p>
        </p:txBody>
      </p:sp>
      <p:sp>
        <p:nvSpPr>
          <p:cNvPr id="10" name="正方形/長方形 9">
            <a:extLst>
              <a:ext uri="{FF2B5EF4-FFF2-40B4-BE49-F238E27FC236}">
                <a16:creationId xmlns:a16="http://schemas.microsoft.com/office/drawing/2014/main" id="{091F5522-E846-45C6-8F31-55A3EFA56135}"/>
              </a:ext>
            </a:extLst>
          </p:cNvPr>
          <p:cNvSpPr/>
          <p:nvPr/>
        </p:nvSpPr>
        <p:spPr>
          <a:xfrm>
            <a:off x="8370375" y="1701800"/>
            <a:ext cx="889000" cy="2870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ステー</a:t>
            </a:r>
          </a:p>
        </p:txBody>
      </p:sp>
      <p:sp>
        <p:nvSpPr>
          <p:cNvPr id="8" name="正方形/長方形 7">
            <a:extLst>
              <a:ext uri="{FF2B5EF4-FFF2-40B4-BE49-F238E27FC236}">
                <a16:creationId xmlns:a16="http://schemas.microsoft.com/office/drawing/2014/main" id="{5EB3D7FF-05B4-4108-8220-AB2D6C146862}"/>
              </a:ext>
            </a:extLst>
          </p:cNvPr>
          <p:cNvSpPr/>
          <p:nvPr/>
        </p:nvSpPr>
        <p:spPr>
          <a:xfrm>
            <a:off x="8814875" y="1507068"/>
            <a:ext cx="2169272" cy="32765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ラーメン</a:t>
            </a:r>
          </a:p>
        </p:txBody>
      </p:sp>
      <p:sp>
        <p:nvSpPr>
          <p:cNvPr id="11" name="正方形/長方形 10">
            <a:extLst>
              <a:ext uri="{FF2B5EF4-FFF2-40B4-BE49-F238E27FC236}">
                <a16:creationId xmlns:a16="http://schemas.microsoft.com/office/drawing/2014/main" id="{BB9D0B4B-5F95-4D73-BAE8-E69EDE48C508}"/>
              </a:ext>
            </a:extLst>
          </p:cNvPr>
          <p:cNvSpPr/>
          <p:nvPr/>
        </p:nvSpPr>
        <p:spPr>
          <a:xfrm>
            <a:off x="8378232"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B370215E-C4C4-4AA8-9C16-B9B1389F78DF}"/>
              </a:ext>
            </a:extLst>
          </p:cNvPr>
          <p:cNvSpPr/>
          <p:nvPr/>
        </p:nvSpPr>
        <p:spPr>
          <a:xfrm>
            <a:off x="9419234"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B53450B-4172-416F-9336-4033D7EA35FF}"/>
              </a:ext>
            </a:extLst>
          </p:cNvPr>
          <p:cNvSpPr/>
          <p:nvPr/>
        </p:nvSpPr>
        <p:spPr>
          <a:xfrm>
            <a:off x="10355131"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地図</a:t>
            </a:r>
            <a:endParaRPr kumimoji="1" lang="ja-JP" altLang="en-US" dirty="0"/>
          </a:p>
        </p:txBody>
      </p:sp>
      <p:sp>
        <p:nvSpPr>
          <p:cNvPr id="15" name="正方形/長方形 14">
            <a:extLst>
              <a:ext uri="{FF2B5EF4-FFF2-40B4-BE49-F238E27FC236}">
                <a16:creationId xmlns:a16="http://schemas.microsoft.com/office/drawing/2014/main" id="{BA25312E-EEAF-41F3-AE20-4B33F4801BE7}"/>
              </a:ext>
            </a:extLst>
          </p:cNvPr>
          <p:cNvSpPr/>
          <p:nvPr/>
        </p:nvSpPr>
        <p:spPr>
          <a:xfrm>
            <a:off x="8434777" y="1037168"/>
            <a:ext cx="2929467" cy="220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検索</a:t>
            </a:r>
            <a:endParaRPr kumimoji="1" lang="ja-JP" altLang="en-US" sz="1200" dirty="0"/>
          </a:p>
        </p:txBody>
      </p:sp>
      <p:cxnSp>
        <p:nvCxnSpPr>
          <p:cNvPr id="17" name="直線コネクタ 16">
            <a:extLst>
              <a:ext uri="{FF2B5EF4-FFF2-40B4-BE49-F238E27FC236}">
                <a16:creationId xmlns:a16="http://schemas.microsoft.com/office/drawing/2014/main" id="{615519DE-1C75-4581-814D-48059F8AF33C}"/>
              </a:ext>
            </a:extLst>
          </p:cNvPr>
          <p:cNvCxnSpPr/>
          <p:nvPr/>
        </p:nvCxnSpPr>
        <p:spPr>
          <a:xfrm>
            <a:off x="8806409" y="1037168"/>
            <a:ext cx="0" cy="22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CC285BC3-7742-4ADE-8984-497DD6CBE5BA}"/>
              </a:ext>
            </a:extLst>
          </p:cNvPr>
          <p:cNvPicPr>
            <a:picLocks noChangeAspect="1"/>
          </p:cNvPicPr>
          <p:nvPr/>
        </p:nvPicPr>
        <p:blipFill rotWithShape="1">
          <a:blip r:embed="rId3"/>
          <a:srcRect t="22031" b="9426"/>
          <a:stretch/>
        </p:blipFill>
        <p:spPr>
          <a:xfrm flipH="1">
            <a:off x="8497188" y="1071033"/>
            <a:ext cx="217087" cy="152405"/>
          </a:xfrm>
          <a:prstGeom prst="rect">
            <a:avLst/>
          </a:prstGeom>
        </p:spPr>
      </p:pic>
      <p:pic>
        <p:nvPicPr>
          <p:cNvPr id="23" name="グラフィックス 22" descr="信号">
            <a:extLst>
              <a:ext uri="{FF2B5EF4-FFF2-40B4-BE49-F238E27FC236}">
                <a16:creationId xmlns:a16="http://schemas.microsoft.com/office/drawing/2014/main" id="{5B914962-216C-4329-B648-C6EFF0E593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595" y="677336"/>
            <a:ext cx="220136" cy="220136"/>
          </a:xfrm>
          <a:prstGeom prst="rect">
            <a:avLst/>
          </a:prstGeom>
        </p:spPr>
      </p:pic>
      <p:pic>
        <p:nvPicPr>
          <p:cNvPr id="26" name="グラフィックス 25" descr="Wi-Fi">
            <a:extLst>
              <a:ext uri="{FF2B5EF4-FFF2-40B4-BE49-F238E27FC236}">
                <a16:creationId xmlns:a16="http://schemas.microsoft.com/office/drawing/2014/main" id="{0E9D3AC7-255E-439F-A75D-B69159C31B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49827" y="651939"/>
            <a:ext cx="284872" cy="284872"/>
          </a:xfrm>
          <a:prstGeom prst="rect">
            <a:avLst/>
          </a:prstGeom>
        </p:spPr>
      </p:pic>
      <p:pic>
        <p:nvPicPr>
          <p:cNvPr id="28" name="グラフィックス 27" descr="フル充電">
            <a:extLst>
              <a:ext uri="{FF2B5EF4-FFF2-40B4-BE49-F238E27FC236}">
                <a16:creationId xmlns:a16="http://schemas.microsoft.com/office/drawing/2014/main" id="{4EA6B72E-589B-43D2-8ADF-87AF720663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51633" y="651939"/>
            <a:ext cx="270930" cy="270930"/>
          </a:xfrm>
          <a:prstGeom prst="rect">
            <a:avLst/>
          </a:prstGeom>
        </p:spPr>
      </p:pic>
      <p:sp>
        <p:nvSpPr>
          <p:cNvPr id="29" name="テキスト ボックス 28">
            <a:extLst>
              <a:ext uri="{FF2B5EF4-FFF2-40B4-BE49-F238E27FC236}">
                <a16:creationId xmlns:a16="http://schemas.microsoft.com/office/drawing/2014/main" id="{B7A62373-8AE3-4089-BF57-94A9F54472B1}"/>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latin typeface="Bodoni MT Black" panose="02070A03080606020203" pitchFamily="18" charset="0"/>
                <a:ea typeface="BIZ UDPゴシック" panose="020B0400000000000000" pitchFamily="50" charset="-128"/>
              </a:rPr>
              <a:t>11:30</a:t>
            </a:r>
            <a:endParaRPr kumimoji="1" lang="ja-JP" altLang="en-US" sz="1000" dirty="0">
              <a:latin typeface="Bodoni MT Black" panose="02070A03080606020203" pitchFamily="18" charset="0"/>
              <a:ea typeface="BIZ UDPゴシック" panose="020B0400000000000000" pitchFamily="50" charset="-128"/>
            </a:endParaRPr>
          </a:p>
        </p:txBody>
      </p:sp>
      <p:pic>
        <p:nvPicPr>
          <p:cNvPr id="31" name="グラフィックス 30" descr="ユーザー">
            <a:extLst>
              <a:ext uri="{FF2B5EF4-FFF2-40B4-BE49-F238E27FC236}">
                <a16:creationId xmlns:a16="http://schemas.microsoft.com/office/drawing/2014/main" id="{FBE5390C-1B5C-43FC-9205-8D8CBC50FF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72208" y="5676903"/>
            <a:ext cx="516463" cy="516463"/>
          </a:xfrm>
          <a:prstGeom prst="rect">
            <a:avLst/>
          </a:prstGeom>
        </p:spPr>
      </p:pic>
      <p:pic>
        <p:nvPicPr>
          <p:cNvPr id="33" name="グラフィックス 32" descr="親指を立てるしぐさ">
            <a:extLst>
              <a:ext uri="{FF2B5EF4-FFF2-40B4-BE49-F238E27FC236}">
                <a16:creationId xmlns:a16="http://schemas.microsoft.com/office/drawing/2014/main" id="{62986092-31E7-43F8-B39C-89826762C7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75516" y="5706534"/>
            <a:ext cx="457200" cy="457200"/>
          </a:xfrm>
          <a:prstGeom prst="rect">
            <a:avLst/>
          </a:prstGeom>
        </p:spPr>
      </p:pic>
      <p:sp>
        <p:nvSpPr>
          <p:cNvPr id="34" name="テキスト ボックス 33">
            <a:extLst>
              <a:ext uri="{FF2B5EF4-FFF2-40B4-BE49-F238E27FC236}">
                <a16:creationId xmlns:a16="http://schemas.microsoft.com/office/drawing/2014/main" id="{F68616BD-CA49-432D-8549-433865C87516}"/>
              </a:ext>
            </a:extLst>
          </p:cNvPr>
          <p:cNvSpPr txBox="1"/>
          <p:nvPr/>
        </p:nvSpPr>
        <p:spPr>
          <a:xfrm>
            <a:off x="152400" y="190274"/>
            <a:ext cx="4140200" cy="461665"/>
          </a:xfrm>
          <a:prstGeom prst="rect">
            <a:avLst/>
          </a:prstGeom>
          <a:noFill/>
        </p:spPr>
        <p:txBody>
          <a:bodyPr wrap="square" rtlCol="0">
            <a:spAutoFit/>
          </a:bodyPr>
          <a:lstStyle/>
          <a:p>
            <a:r>
              <a:rPr kumimoji="1" lang="ja-JP" altLang="en-US" sz="2400" dirty="0"/>
              <a:t>基本画面①</a:t>
            </a:r>
          </a:p>
        </p:txBody>
      </p:sp>
      <p:sp>
        <p:nvSpPr>
          <p:cNvPr id="35" name="テキスト ボックス 34">
            <a:extLst>
              <a:ext uri="{FF2B5EF4-FFF2-40B4-BE49-F238E27FC236}">
                <a16:creationId xmlns:a16="http://schemas.microsoft.com/office/drawing/2014/main" id="{14AE7F25-89CC-4EDE-8640-E3BD217FED17}"/>
              </a:ext>
            </a:extLst>
          </p:cNvPr>
          <p:cNvSpPr txBox="1"/>
          <p:nvPr/>
        </p:nvSpPr>
        <p:spPr>
          <a:xfrm>
            <a:off x="152400" y="794841"/>
            <a:ext cx="7340471" cy="4801314"/>
          </a:xfrm>
          <a:prstGeom prst="rect">
            <a:avLst/>
          </a:prstGeom>
          <a:noFill/>
        </p:spPr>
        <p:txBody>
          <a:bodyPr wrap="none" rtlCol="0">
            <a:spAutoFit/>
          </a:bodyPr>
          <a:lstStyle/>
          <a:p>
            <a:r>
              <a:rPr kumimoji="1" lang="ja-JP" altLang="en-US" dirty="0"/>
              <a:t>基本画面</a:t>
            </a:r>
            <a:r>
              <a:rPr kumimoji="1" lang="en-US" altLang="ja-JP" dirty="0"/>
              <a:t>:</a:t>
            </a:r>
          </a:p>
          <a:p>
            <a:r>
              <a:rPr lang="ja-JP" altLang="en-US" dirty="0"/>
              <a:t>ここで</a:t>
            </a:r>
            <a:r>
              <a:rPr kumimoji="1" lang="ja-JP" altLang="en-US" dirty="0"/>
              <a:t>ユーザーは情報群Ｂから情報群</a:t>
            </a:r>
            <a:r>
              <a:rPr kumimoji="1" lang="en-US" altLang="ja-JP" dirty="0"/>
              <a:t>C</a:t>
            </a:r>
            <a:r>
              <a:rPr kumimoji="1" lang="ja-JP" altLang="en-US" dirty="0"/>
              <a:t>を選択</a:t>
            </a:r>
            <a:endParaRPr kumimoji="1" lang="en-US" altLang="ja-JP" dirty="0"/>
          </a:p>
          <a:p>
            <a:r>
              <a:rPr lang="ja-JP" altLang="en-US" dirty="0"/>
              <a:t>前面に表示されている画面を押しつつ上にスワイプで好き</a:t>
            </a:r>
            <a:endParaRPr lang="en-US" altLang="ja-JP" dirty="0"/>
          </a:p>
          <a:p>
            <a:r>
              <a:rPr kumimoji="1" lang="ja-JP" altLang="en-US" dirty="0"/>
              <a:t>　　　　　　　　　　　　　　　　　下にスワイプで嫌い</a:t>
            </a:r>
            <a:endParaRPr kumimoji="1" lang="en-US" altLang="ja-JP" dirty="0"/>
          </a:p>
          <a:p>
            <a:r>
              <a:rPr lang="en-US" altLang="ja-JP" dirty="0"/>
              <a:t>                   </a:t>
            </a:r>
          </a:p>
          <a:p>
            <a:r>
              <a:rPr lang="ja-JP" altLang="en-US" dirty="0"/>
              <a:t>好き判定された情報は情報群</a:t>
            </a:r>
            <a:r>
              <a:rPr lang="en-US" altLang="ja-JP" dirty="0"/>
              <a:t>C</a:t>
            </a:r>
            <a:r>
              <a:rPr lang="ja-JP" altLang="en-US" dirty="0"/>
              <a:t>に移行</a:t>
            </a:r>
            <a:endParaRPr lang="en-US" altLang="ja-JP" dirty="0"/>
          </a:p>
          <a:p>
            <a:endParaRPr kumimoji="1" lang="en-US" altLang="ja-JP" dirty="0"/>
          </a:p>
          <a:p>
            <a:endParaRPr lang="en-US" altLang="ja-JP" dirty="0"/>
          </a:p>
          <a:p>
            <a:r>
              <a:rPr lang="ja-JP" altLang="en-US" dirty="0"/>
              <a:t>現状の議論</a:t>
            </a:r>
            <a:r>
              <a:rPr kumimoji="1" lang="ja-JP" altLang="en-US" dirty="0"/>
              <a:t>点</a:t>
            </a:r>
            <a:endParaRPr kumimoji="1" lang="en-US" altLang="ja-JP" dirty="0"/>
          </a:p>
          <a:p>
            <a:r>
              <a:rPr lang="ja-JP" altLang="en-US" dirty="0"/>
              <a:t>情報群</a:t>
            </a:r>
            <a:r>
              <a:rPr lang="en-US" altLang="ja-JP" dirty="0"/>
              <a:t>B</a:t>
            </a:r>
            <a:r>
              <a:rPr lang="ja-JP" altLang="en-US" dirty="0"/>
              <a:t>の選別方法</a:t>
            </a:r>
            <a:endParaRPr lang="en-US" altLang="ja-JP" dirty="0"/>
          </a:p>
          <a:p>
            <a:r>
              <a:rPr lang="ja-JP" altLang="en-US" dirty="0"/>
              <a:t>情報群</a:t>
            </a:r>
            <a:r>
              <a:rPr lang="en-US" altLang="ja-JP" dirty="0"/>
              <a:t>B</a:t>
            </a:r>
            <a:r>
              <a:rPr lang="ja-JP" altLang="en-US" dirty="0"/>
              <a:t>に何を表示するのか</a:t>
            </a:r>
            <a:endParaRPr lang="en-US" altLang="ja-JP" dirty="0"/>
          </a:p>
          <a:p>
            <a:r>
              <a:rPr kumimoji="1" lang="ja-JP" altLang="en-US" dirty="0"/>
              <a:t>途中で中断した場合の方法</a:t>
            </a:r>
            <a:endParaRPr kumimoji="1" lang="en-US" altLang="ja-JP" dirty="0"/>
          </a:p>
          <a:p>
            <a:r>
              <a:rPr kumimoji="1" lang="ja-JP" altLang="en-US" dirty="0"/>
              <a:t>ユーザーがこの操作を行う回数</a:t>
            </a:r>
            <a:endParaRPr kumimoji="1" lang="en-US" altLang="ja-JP" dirty="0"/>
          </a:p>
          <a:p>
            <a:r>
              <a:rPr lang="ja-JP" altLang="en-US" dirty="0"/>
              <a:t>どのタイミングで行うか</a:t>
            </a:r>
            <a:r>
              <a:rPr lang="en-US" altLang="ja-JP" dirty="0"/>
              <a:t>(</a:t>
            </a:r>
            <a:r>
              <a:rPr lang="ja-JP" altLang="en-US" dirty="0"/>
              <a:t>アプリ起動時毎回？</a:t>
            </a:r>
            <a:r>
              <a:rPr lang="en-US" altLang="ja-JP" dirty="0"/>
              <a:t>)</a:t>
            </a:r>
          </a:p>
          <a:p>
            <a:endParaRPr lang="en-US" altLang="ja-JP" dirty="0"/>
          </a:p>
          <a:p>
            <a:r>
              <a:rPr lang="ja-JP" altLang="en-US" dirty="0"/>
              <a:t>マッチングアプリを使用したことないからその辺の操作がわからない</a:t>
            </a:r>
            <a:endParaRPr lang="en-US" altLang="ja-JP" dirty="0"/>
          </a:p>
          <a:p>
            <a:endParaRPr kumimoji="1" lang="ja-JP" altLang="en-US" dirty="0"/>
          </a:p>
        </p:txBody>
      </p:sp>
    </p:spTree>
    <p:extLst>
      <p:ext uri="{BB962C8B-B14F-4D97-AF65-F5344CB8AC3E}">
        <p14:creationId xmlns:p14="http://schemas.microsoft.com/office/powerpoint/2010/main" val="356818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F99B1D78-80B1-4812-A029-2E70C6F7A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01" y="143933"/>
            <a:ext cx="3330820" cy="6570133"/>
          </a:xfrm>
          <a:prstGeom prst="rect">
            <a:avLst/>
          </a:prstGeom>
        </p:spPr>
      </p:pic>
      <p:sp>
        <p:nvSpPr>
          <p:cNvPr id="9" name="正方形/長方形 8">
            <a:extLst>
              <a:ext uri="{FF2B5EF4-FFF2-40B4-BE49-F238E27FC236}">
                <a16:creationId xmlns:a16="http://schemas.microsoft.com/office/drawing/2014/main" id="{981C981D-DA8F-4EA4-A88E-4CF5BD4AA988}"/>
              </a:ext>
            </a:extLst>
          </p:cNvPr>
          <p:cNvSpPr/>
          <p:nvPr/>
        </p:nvSpPr>
        <p:spPr>
          <a:xfrm>
            <a:off x="10539647" y="1701800"/>
            <a:ext cx="889000" cy="2870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t>タリア</a:t>
            </a:r>
          </a:p>
        </p:txBody>
      </p:sp>
      <p:sp>
        <p:nvSpPr>
          <p:cNvPr id="10" name="正方形/長方形 9">
            <a:extLst>
              <a:ext uri="{FF2B5EF4-FFF2-40B4-BE49-F238E27FC236}">
                <a16:creationId xmlns:a16="http://schemas.microsoft.com/office/drawing/2014/main" id="{091F5522-E846-45C6-8F31-55A3EFA56135}"/>
              </a:ext>
            </a:extLst>
          </p:cNvPr>
          <p:cNvSpPr/>
          <p:nvPr/>
        </p:nvSpPr>
        <p:spPr>
          <a:xfrm>
            <a:off x="8370375" y="1701800"/>
            <a:ext cx="889000" cy="2870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ラーメ</a:t>
            </a:r>
            <a:endParaRPr kumimoji="1" lang="ja-JP" altLang="en-US" dirty="0"/>
          </a:p>
        </p:txBody>
      </p:sp>
      <p:sp>
        <p:nvSpPr>
          <p:cNvPr id="8" name="正方形/長方形 7">
            <a:extLst>
              <a:ext uri="{FF2B5EF4-FFF2-40B4-BE49-F238E27FC236}">
                <a16:creationId xmlns:a16="http://schemas.microsoft.com/office/drawing/2014/main" id="{5EB3D7FF-05B4-4108-8220-AB2D6C146862}"/>
              </a:ext>
            </a:extLst>
          </p:cNvPr>
          <p:cNvSpPr/>
          <p:nvPr/>
        </p:nvSpPr>
        <p:spPr>
          <a:xfrm>
            <a:off x="8814875" y="1507068"/>
            <a:ext cx="2169272" cy="32765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こってり</a:t>
            </a:r>
            <a:endParaRPr kumimoji="1" lang="ja-JP" altLang="en-US" dirty="0"/>
          </a:p>
        </p:txBody>
      </p:sp>
      <p:sp>
        <p:nvSpPr>
          <p:cNvPr id="11" name="正方形/長方形 10">
            <a:extLst>
              <a:ext uri="{FF2B5EF4-FFF2-40B4-BE49-F238E27FC236}">
                <a16:creationId xmlns:a16="http://schemas.microsoft.com/office/drawing/2014/main" id="{BB9D0B4B-5F95-4D73-BAE8-E69EDE48C508}"/>
              </a:ext>
            </a:extLst>
          </p:cNvPr>
          <p:cNvSpPr/>
          <p:nvPr/>
        </p:nvSpPr>
        <p:spPr>
          <a:xfrm>
            <a:off x="8378232"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B370215E-C4C4-4AA8-9C16-B9B1389F78DF}"/>
              </a:ext>
            </a:extLst>
          </p:cNvPr>
          <p:cNvSpPr/>
          <p:nvPr/>
        </p:nvSpPr>
        <p:spPr>
          <a:xfrm>
            <a:off x="9419234"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B53450B-4172-416F-9336-4033D7EA35FF}"/>
              </a:ext>
            </a:extLst>
          </p:cNvPr>
          <p:cNvSpPr/>
          <p:nvPr/>
        </p:nvSpPr>
        <p:spPr>
          <a:xfrm>
            <a:off x="10355131" y="5723468"/>
            <a:ext cx="1041002" cy="423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地図</a:t>
            </a:r>
            <a:endParaRPr kumimoji="1" lang="ja-JP" altLang="en-US" dirty="0"/>
          </a:p>
        </p:txBody>
      </p:sp>
      <p:sp>
        <p:nvSpPr>
          <p:cNvPr id="15" name="正方形/長方形 14">
            <a:extLst>
              <a:ext uri="{FF2B5EF4-FFF2-40B4-BE49-F238E27FC236}">
                <a16:creationId xmlns:a16="http://schemas.microsoft.com/office/drawing/2014/main" id="{BA25312E-EEAF-41F3-AE20-4B33F4801BE7}"/>
              </a:ext>
            </a:extLst>
          </p:cNvPr>
          <p:cNvSpPr/>
          <p:nvPr/>
        </p:nvSpPr>
        <p:spPr>
          <a:xfrm>
            <a:off x="8434777" y="1037168"/>
            <a:ext cx="2929467" cy="220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検索</a:t>
            </a:r>
            <a:endParaRPr kumimoji="1" lang="ja-JP" altLang="en-US" sz="1200" dirty="0"/>
          </a:p>
        </p:txBody>
      </p:sp>
      <p:cxnSp>
        <p:nvCxnSpPr>
          <p:cNvPr id="17" name="直線コネクタ 16">
            <a:extLst>
              <a:ext uri="{FF2B5EF4-FFF2-40B4-BE49-F238E27FC236}">
                <a16:creationId xmlns:a16="http://schemas.microsoft.com/office/drawing/2014/main" id="{615519DE-1C75-4581-814D-48059F8AF33C}"/>
              </a:ext>
            </a:extLst>
          </p:cNvPr>
          <p:cNvCxnSpPr/>
          <p:nvPr/>
        </p:nvCxnSpPr>
        <p:spPr>
          <a:xfrm>
            <a:off x="8806409" y="1037168"/>
            <a:ext cx="0" cy="22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CC285BC3-7742-4ADE-8984-497DD6CBE5BA}"/>
              </a:ext>
            </a:extLst>
          </p:cNvPr>
          <p:cNvPicPr>
            <a:picLocks noChangeAspect="1"/>
          </p:cNvPicPr>
          <p:nvPr/>
        </p:nvPicPr>
        <p:blipFill rotWithShape="1">
          <a:blip r:embed="rId3"/>
          <a:srcRect t="22031" b="9426"/>
          <a:stretch/>
        </p:blipFill>
        <p:spPr>
          <a:xfrm flipH="1">
            <a:off x="8497188" y="1071033"/>
            <a:ext cx="217087" cy="152405"/>
          </a:xfrm>
          <a:prstGeom prst="rect">
            <a:avLst/>
          </a:prstGeom>
        </p:spPr>
      </p:pic>
      <p:pic>
        <p:nvPicPr>
          <p:cNvPr id="23" name="グラフィックス 22" descr="信号">
            <a:extLst>
              <a:ext uri="{FF2B5EF4-FFF2-40B4-BE49-F238E27FC236}">
                <a16:creationId xmlns:a16="http://schemas.microsoft.com/office/drawing/2014/main" id="{5B914962-216C-4329-B648-C6EFF0E593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595" y="677336"/>
            <a:ext cx="220136" cy="220136"/>
          </a:xfrm>
          <a:prstGeom prst="rect">
            <a:avLst/>
          </a:prstGeom>
        </p:spPr>
      </p:pic>
      <p:pic>
        <p:nvPicPr>
          <p:cNvPr id="26" name="グラフィックス 25" descr="Wi-Fi">
            <a:extLst>
              <a:ext uri="{FF2B5EF4-FFF2-40B4-BE49-F238E27FC236}">
                <a16:creationId xmlns:a16="http://schemas.microsoft.com/office/drawing/2014/main" id="{0E9D3AC7-255E-439F-A75D-B69159C31B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49827" y="651939"/>
            <a:ext cx="284872" cy="284872"/>
          </a:xfrm>
          <a:prstGeom prst="rect">
            <a:avLst/>
          </a:prstGeom>
        </p:spPr>
      </p:pic>
      <p:pic>
        <p:nvPicPr>
          <p:cNvPr id="28" name="グラフィックス 27" descr="フル充電">
            <a:extLst>
              <a:ext uri="{FF2B5EF4-FFF2-40B4-BE49-F238E27FC236}">
                <a16:creationId xmlns:a16="http://schemas.microsoft.com/office/drawing/2014/main" id="{4EA6B72E-589B-43D2-8ADF-87AF720663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51633" y="651939"/>
            <a:ext cx="270930" cy="270930"/>
          </a:xfrm>
          <a:prstGeom prst="rect">
            <a:avLst/>
          </a:prstGeom>
        </p:spPr>
      </p:pic>
      <p:sp>
        <p:nvSpPr>
          <p:cNvPr id="29" name="テキスト ボックス 28">
            <a:extLst>
              <a:ext uri="{FF2B5EF4-FFF2-40B4-BE49-F238E27FC236}">
                <a16:creationId xmlns:a16="http://schemas.microsoft.com/office/drawing/2014/main" id="{B7A62373-8AE3-4089-BF57-94A9F54472B1}"/>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latin typeface="Bodoni MT Black" panose="02070A03080606020203" pitchFamily="18" charset="0"/>
                <a:ea typeface="BIZ UDPゴシック" panose="020B0400000000000000" pitchFamily="50" charset="-128"/>
              </a:rPr>
              <a:t>11:30</a:t>
            </a:r>
            <a:endParaRPr kumimoji="1" lang="ja-JP" altLang="en-US" sz="1000" dirty="0">
              <a:latin typeface="Bodoni MT Black" panose="02070A03080606020203" pitchFamily="18" charset="0"/>
              <a:ea typeface="BIZ UDPゴシック" panose="020B0400000000000000" pitchFamily="50" charset="-128"/>
            </a:endParaRPr>
          </a:p>
        </p:txBody>
      </p:sp>
      <p:pic>
        <p:nvPicPr>
          <p:cNvPr id="31" name="グラフィックス 30" descr="ユーザー">
            <a:extLst>
              <a:ext uri="{FF2B5EF4-FFF2-40B4-BE49-F238E27FC236}">
                <a16:creationId xmlns:a16="http://schemas.microsoft.com/office/drawing/2014/main" id="{FBE5390C-1B5C-43FC-9205-8D8CBC50FF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72208" y="5676903"/>
            <a:ext cx="516463" cy="516463"/>
          </a:xfrm>
          <a:prstGeom prst="rect">
            <a:avLst/>
          </a:prstGeom>
        </p:spPr>
      </p:pic>
      <p:pic>
        <p:nvPicPr>
          <p:cNvPr id="33" name="グラフィックス 32" descr="親指を立てるしぐさ">
            <a:extLst>
              <a:ext uri="{FF2B5EF4-FFF2-40B4-BE49-F238E27FC236}">
                <a16:creationId xmlns:a16="http://schemas.microsoft.com/office/drawing/2014/main" id="{62986092-31E7-43F8-B39C-89826762C7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75516" y="5706534"/>
            <a:ext cx="457200" cy="457200"/>
          </a:xfrm>
          <a:prstGeom prst="rect">
            <a:avLst/>
          </a:prstGeom>
        </p:spPr>
      </p:pic>
      <p:sp>
        <p:nvSpPr>
          <p:cNvPr id="34" name="テキスト ボックス 33">
            <a:extLst>
              <a:ext uri="{FF2B5EF4-FFF2-40B4-BE49-F238E27FC236}">
                <a16:creationId xmlns:a16="http://schemas.microsoft.com/office/drawing/2014/main" id="{F68616BD-CA49-432D-8549-433865C87516}"/>
              </a:ext>
            </a:extLst>
          </p:cNvPr>
          <p:cNvSpPr txBox="1"/>
          <p:nvPr/>
        </p:nvSpPr>
        <p:spPr>
          <a:xfrm>
            <a:off x="152399" y="190274"/>
            <a:ext cx="4580467" cy="461665"/>
          </a:xfrm>
          <a:prstGeom prst="rect">
            <a:avLst/>
          </a:prstGeom>
          <a:noFill/>
        </p:spPr>
        <p:txBody>
          <a:bodyPr wrap="square" rtlCol="0">
            <a:spAutoFit/>
          </a:bodyPr>
          <a:lstStyle/>
          <a:p>
            <a:r>
              <a:rPr kumimoji="1" lang="ja-JP" altLang="en-US" sz="2400" dirty="0"/>
              <a:t>基本画面①　左右にフリック</a:t>
            </a:r>
          </a:p>
        </p:txBody>
      </p:sp>
      <p:sp>
        <p:nvSpPr>
          <p:cNvPr id="35" name="テキスト ボックス 34">
            <a:extLst>
              <a:ext uri="{FF2B5EF4-FFF2-40B4-BE49-F238E27FC236}">
                <a16:creationId xmlns:a16="http://schemas.microsoft.com/office/drawing/2014/main" id="{14AE7F25-89CC-4EDE-8640-E3BD217FED17}"/>
              </a:ext>
            </a:extLst>
          </p:cNvPr>
          <p:cNvSpPr txBox="1"/>
          <p:nvPr/>
        </p:nvSpPr>
        <p:spPr>
          <a:xfrm>
            <a:off x="152400" y="794841"/>
            <a:ext cx="5420074" cy="1477328"/>
          </a:xfrm>
          <a:prstGeom prst="rect">
            <a:avLst/>
          </a:prstGeom>
          <a:noFill/>
        </p:spPr>
        <p:txBody>
          <a:bodyPr wrap="none" rtlCol="0">
            <a:spAutoFit/>
          </a:bodyPr>
          <a:lstStyle/>
          <a:p>
            <a:r>
              <a:rPr kumimoji="1" lang="ja-JP" altLang="en-US" dirty="0"/>
              <a:t>基本画面</a:t>
            </a:r>
            <a:r>
              <a:rPr kumimoji="1" lang="en-US" altLang="ja-JP" dirty="0"/>
              <a:t>:</a:t>
            </a:r>
          </a:p>
          <a:p>
            <a:r>
              <a:rPr lang="ja-JP" altLang="en-US" dirty="0"/>
              <a:t>左右にフリックで情報群</a:t>
            </a:r>
            <a:r>
              <a:rPr lang="en-US" altLang="ja-JP" dirty="0"/>
              <a:t>C</a:t>
            </a:r>
            <a:r>
              <a:rPr lang="ja-JP" altLang="en-US" dirty="0"/>
              <a:t>に追加したい情報を変更</a:t>
            </a:r>
            <a:endParaRPr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3174287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599</Words>
  <Application>Microsoft Office PowerPoint</Application>
  <PresentationFormat>ワイド画面</PresentationFormat>
  <Paragraphs>142</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BIZ UDPゴシック</vt:lpstr>
      <vt:lpstr>游ゴシック</vt:lpstr>
      <vt:lpstr>游ゴシック Light</vt:lpstr>
      <vt:lpstr>Arial</vt:lpstr>
      <vt:lpstr>Bodoni MT Black</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26</cp:revision>
  <dcterms:created xsi:type="dcterms:W3CDTF">2023-07-19T06:28:08Z</dcterms:created>
  <dcterms:modified xsi:type="dcterms:W3CDTF">2023-07-22T12:47:31Z</dcterms:modified>
</cp:coreProperties>
</file>