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6"/>
  </p:notesMasterIdLst>
  <p:sldIdLst>
    <p:sldId id="256" r:id="rId2"/>
    <p:sldId id="277" r:id="rId3"/>
    <p:sldId id="278" r:id="rId4"/>
    <p:sldId id="260" r:id="rId5"/>
    <p:sldId id="283" r:id="rId6"/>
    <p:sldId id="279" r:id="rId7"/>
    <p:sldId id="280" r:id="rId8"/>
    <p:sldId id="284" r:id="rId9"/>
    <p:sldId id="285" r:id="rId10"/>
    <p:sldId id="286" r:id="rId11"/>
    <p:sldId id="287" r:id="rId12"/>
    <p:sldId id="291" r:id="rId13"/>
    <p:sldId id="290" r:id="rId14"/>
    <p:sldId id="28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4C7631"/>
    <a:srgbClr val="4C7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FBCC-53A3-4962-850A-C92F63500658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68F2B-00B4-42F8-8326-C8FA2FF4A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29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15s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8F2B-00B4-42F8-8326-C8FA2FF4ADD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75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8F2B-00B4-42F8-8326-C8FA2FF4AD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0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8F2B-00B4-42F8-8326-C8FA2FF4ADD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0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15s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8F2B-00B4-42F8-8326-C8FA2FF4ADD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03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15s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8F2B-00B4-42F8-8326-C8FA2FF4ADD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93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15s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8F2B-00B4-42F8-8326-C8FA2FF4ADD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82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0D021-4030-491F-97B3-B2209650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0945"/>
            <a:ext cx="9144000" cy="858773"/>
          </a:xfrm>
        </p:spPr>
        <p:txBody>
          <a:bodyPr anchor="b">
            <a:normAutofit/>
          </a:bodyPr>
          <a:lstStyle>
            <a:lvl1pPr algn="l"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6F5A3E-C536-4637-B230-E7945C1FA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040517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2797E7-667D-4201-AEC8-F7098D90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812CAE-DA88-43BA-85E3-CF6E8AF6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357247-BB6F-40D3-BF08-3A3719A7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DF014A-C7CB-461B-AE0C-BCA3A39BAE3A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6">
                      <a:lumMod val="75000"/>
                    </a:schemeClr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6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9EBD56-0AE4-4483-B8DF-C3B28A8071F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FCA9E5C-9C2B-48C0-8567-8D8E2259F9A8}"/>
              </a:ext>
            </a:extLst>
          </p:cNvPr>
          <p:cNvCxnSpPr>
            <a:cxnSpLocks/>
          </p:cNvCxnSpPr>
          <p:nvPr userDrawn="1"/>
        </p:nvCxnSpPr>
        <p:spPr>
          <a:xfrm>
            <a:off x="731520" y="2910840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4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B2E83-AB98-42BD-B12B-3FFEC520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44ED08-0F9C-4D22-BF06-D0BB366D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300DF-2899-496A-BDDD-8C85C437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E6D70A-2D23-4A99-A089-4B55F17A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937382-62B1-4C24-BF1E-3158D2A2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22EFE1-B1F5-4AA7-808E-A42F9E5D9472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E29573B-5693-4418-AE04-5096C117A4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8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F5C94C-CB5E-48C4-964B-49565DE08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164B62-8DFD-46B9-BD0B-B2277B95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4D508F-D5B4-46DA-87D8-6ADC1736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450F8-CE1C-48C4-824A-DF31805F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1121AA-2974-48EA-9FFD-DE9E95EC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165B07-8BB4-4610-AFBD-6E1FEF2E7BAA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9D27622-E746-4794-BE8E-56DA84A2938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93608-4EAC-441D-8A22-717B1BFB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66D44-B713-4A77-8528-C0269E12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A7792D-3E3A-475A-B774-2A308047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DC7CD7-2341-4574-92DF-5D919A4B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0EEDC-889A-4D80-83D9-E8A7388A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20DEC5-AB4F-46C1-A1F7-2AD92E961585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6">
                      <a:lumMod val="75000"/>
                    </a:schemeClr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6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6B792CD-3D91-4055-80CE-7ED062CC1C0A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2CCA305-3E42-493C-8958-7E22457C4942}"/>
              </a:ext>
            </a:extLst>
          </p:cNvPr>
          <p:cNvCxnSpPr>
            <a:cxnSpLocks/>
          </p:cNvCxnSpPr>
          <p:nvPr userDrawn="1"/>
        </p:nvCxnSpPr>
        <p:spPr>
          <a:xfrm>
            <a:off x="731520" y="1050043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04A5E-5F2A-413E-97EF-AA20E5A9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27014C-A45C-42FC-97B1-109CA8F4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FCE9E-D91C-4955-ACAC-6DE4DE2B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7FEBF6-4B20-45E4-8D92-27D6D068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89B2BD-462A-42CE-85E1-29AE5E33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EBEEC4-0913-4339-8711-A10A6D0B1930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83F9D01-C22F-434C-8C14-7E600FF37D2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0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CDA57-AE59-4C80-BF87-274F9FEF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4B506D-FFE1-4C96-925E-508E254CD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6DCFA8-17A0-4DE3-91F4-26F0BDA6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000814-5A03-46BC-BA96-607D674D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B5BBD7-4F93-4AFA-A705-E01B1DD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6C29F5-3DB4-4FD6-947B-C7592BCA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01087D-9E08-43A5-A75C-809FD0E202AB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0BF5197-6920-430F-A34C-1C7A0D18D617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5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F70B2-DE36-46CF-9DB2-0EFBFA40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5875C5-B6A4-4651-A993-C3154165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D2EE8D-14BF-4B3F-AD09-8F7191CD1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C7917B-2CA3-422B-9116-36983000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6517BF-A48D-4A8C-91D2-43C5EFB62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4E096A-3A2B-42D3-90D4-3E8EC67C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18A33B-5CCA-409D-9193-667E44C9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4CE5C8-0CD5-429C-808D-C4D58ED4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9B4078-AB80-4D9C-813C-C38867736031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57AC4E2-841A-4A6A-A64D-7ED38A35B51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3F813-1880-4C8D-BAAC-03ECD39B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A2DC7A-2DA6-4607-93E9-0B94929E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EF2684-EC44-4D73-89E0-394025F4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BBFA98-4DB2-4AE3-A1A3-89CD8996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6CC193-B977-43C1-ABE3-AF890831A9E2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5A5C931-3D84-4DA3-82DC-72770E358A8C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9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FE10FE-2B76-48F5-B549-84DBB90E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9497D0-6F2C-400F-B1BE-C2A1C239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A71D22-EA4E-4943-81E5-E92CE635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F6BFA3-E51F-48B3-80BD-4C6AD49FF72A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C877348-7DA5-4BA2-BA38-D03B3FEC65D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2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090DD-A000-4109-8D0A-F7823125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52963D-FED7-4743-B8BE-05CDE294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7BE56A-B887-4902-928B-9EDC946C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5F4F0B-DDDB-4324-A0C8-ECF1B0CC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7EBA81-70A8-4EB7-9667-AE64BA86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4C5C0E-4007-4471-80C5-8D80BA69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9E3EF7-26C6-4205-ACF8-4B671CCF4B74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8BA993B-07AC-45E4-BF38-59B23D1F474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9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C4B36-BC5A-497F-ACCD-2875B207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5D2023-83EE-4D1C-9BD3-84AEA26C9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5646B9-84AF-4FFC-BFF5-6ACD1339A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38BD3-33AE-4363-B2AB-9091EF36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81742A-3B85-46B1-9830-F4C78561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335B04-31E7-4C2B-8F6A-1DAB7177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0CE45D-54E8-4D65-A7AB-93A6AB1BB221}"/>
              </a:ext>
            </a:extLst>
          </p:cNvPr>
          <p:cNvSpPr/>
          <p:nvPr userDrawn="1"/>
        </p:nvSpPr>
        <p:spPr>
          <a:xfrm>
            <a:off x="-109220" y="6187500"/>
            <a:ext cx="1894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NTUIM</a:t>
            </a:r>
            <a:endParaRPr lang="zh-TW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25E0128-DB85-4853-A203-CD4EC8D04B6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6630352"/>
            <a:ext cx="106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6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872737-5678-496E-93AF-E9748876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C15E7-E8B8-4925-BB58-312A6DC1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7920"/>
            <a:ext cx="10515600" cy="503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8FF84-26FD-4EAF-B8F7-23FFEEFC6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A327-A328-45F9-9604-564BD63D30B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45F71-9078-4D16-A66D-177F3948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42D4B2-5171-4DA9-9C9C-6E79CE6D6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C8F3-F6BF-4A67-8BDF-16D3C3CCD6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5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23dHJpWtGkk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A3732-E62C-4EBD-885C-061184A2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960" y="1593130"/>
            <a:ext cx="9144000" cy="131771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系統分析與設計期末報告</a:t>
            </a:r>
            <a:r>
              <a:rPr lang="en-US" altLang="zh-TW" sz="3600" dirty="0"/>
              <a:t> – </a:t>
            </a:r>
            <a:r>
              <a:rPr lang="zh-TW" altLang="en-US" sz="3600" dirty="0"/>
              <a:t>第</a:t>
            </a:r>
            <a:r>
              <a:rPr lang="en-US" altLang="zh-TW" sz="3600" dirty="0"/>
              <a:t>8</a:t>
            </a:r>
            <a:r>
              <a:rPr lang="zh-TW" altLang="en-US" sz="3600" dirty="0"/>
              <a:t>組</a:t>
            </a:r>
            <a:br>
              <a:rPr lang="en-US" altLang="zh-TW" sz="3600" dirty="0"/>
            </a:br>
            <a:r>
              <a:rPr lang="zh-TW" altLang="en-US" sz="3600" dirty="0"/>
              <a:t>家教</a:t>
            </a:r>
            <a:r>
              <a:rPr lang="zh-TW" altLang="zh-TW" sz="3600" dirty="0"/>
              <a:t>查詢網站</a:t>
            </a:r>
            <a:r>
              <a:rPr lang="zh-TW" altLang="en-US" sz="3600" dirty="0"/>
              <a:t>系統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70246C-DE61-484E-86C1-E635985E69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98879" y="3119278"/>
            <a:ext cx="3825607" cy="26970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B06705002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黃啟宏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B06705029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黃榮豐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B06705049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王松億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B06705058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劉品枘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5F61712-2521-47F2-84F1-16AA53D75178}"/>
              </a:ext>
            </a:extLst>
          </p:cNvPr>
          <p:cNvCxnSpPr>
            <a:cxnSpLocks/>
          </p:cNvCxnSpPr>
          <p:nvPr/>
        </p:nvCxnSpPr>
        <p:spPr>
          <a:xfrm>
            <a:off x="731520" y="2910840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4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59B7-87F9-4BD1-93AE-A495C3D9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接案功能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4F2EF5-9135-4B20-872E-C6A0466DD01B}"/>
              </a:ext>
            </a:extLst>
          </p:cNvPr>
          <p:cNvSpPr/>
          <p:nvPr/>
        </p:nvSpPr>
        <p:spPr>
          <a:xfrm>
            <a:off x="5072380" y="1584960"/>
            <a:ext cx="6837680" cy="4368800"/>
          </a:xfrm>
          <a:prstGeom prst="rect">
            <a:avLst/>
          </a:prstGeom>
          <a:noFill/>
          <a:ln w="38100">
            <a:solidFill>
              <a:srgbClr val="4C76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6FF5B2-55B5-4586-9CB4-1ADA46516C2D}"/>
              </a:ext>
            </a:extLst>
          </p:cNvPr>
          <p:cNvSpPr txBox="1"/>
          <p:nvPr/>
        </p:nvSpPr>
        <p:spPr>
          <a:xfrm>
            <a:off x="838200" y="2597308"/>
            <a:ext cx="4089400" cy="234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教師或學生會員進入網站首頁，點選查詢按鈕後，會跳轉進入案件瀏覽網頁。此時可以直接對各案件點擊接案按鈕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(accept)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對此案件進行接案。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9BA0C-6123-4544-9CA3-697C21E70AD1}"/>
              </a:ext>
            </a:extLst>
          </p:cNvPr>
          <p:cNvSpPr txBox="1"/>
          <p:nvPr/>
        </p:nvSpPr>
        <p:spPr>
          <a:xfrm>
            <a:off x="7515860" y="609344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接案功能活動圖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752812-8B6C-43D9-9033-71C8F02C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37" y="1905277"/>
            <a:ext cx="4104271" cy="37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0F8CB-720B-4761-8306-76AB20534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POC</a:t>
            </a:r>
            <a:r>
              <a:rPr lang="zh-TW" altLang="en-US" sz="3600" dirty="0"/>
              <a:t>開發展示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5E0366-BFBC-4586-B1FD-241F0679D9D8}"/>
              </a:ext>
            </a:extLst>
          </p:cNvPr>
          <p:cNvSpPr txBox="1"/>
          <p:nvPr/>
        </p:nvSpPr>
        <p:spPr>
          <a:xfrm>
            <a:off x="838200" y="308864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以家教老師作為主要使用者驗證可行性</a:t>
            </a:r>
          </a:p>
        </p:txBody>
      </p:sp>
      <p:pic>
        <p:nvPicPr>
          <p:cNvPr id="1026" name="Picture 2" descr="File:YouTube full-color icon (2017).svg - 维基百科，自由的百科全书">
            <a:hlinkClick r:id="rId2"/>
            <a:extLst>
              <a:ext uri="{FF2B5EF4-FFF2-40B4-BE49-F238E27FC236}">
                <a16:creationId xmlns:a16="http://schemas.microsoft.com/office/drawing/2014/main" id="{A4214AED-A574-43A4-8EDE-242A6354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37086"/>
            <a:ext cx="1371600" cy="9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6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0270246C-DE61-484E-86C1-E635985E69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98879" y="3119278"/>
            <a:ext cx="4706621" cy="26970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流程優化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介面改善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與第三方應用串接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5F61712-2521-47F2-84F1-16AA53D75178}"/>
              </a:ext>
            </a:extLst>
          </p:cNvPr>
          <p:cNvCxnSpPr>
            <a:cxnSpLocks/>
          </p:cNvCxnSpPr>
          <p:nvPr/>
        </p:nvCxnSpPr>
        <p:spPr>
          <a:xfrm>
            <a:off x="731520" y="2910840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標題 1">
            <a:extLst>
              <a:ext uri="{FF2B5EF4-FFF2-40B4-BE49-F238E27FC236}">
                <a16:creationId xmlns:a16="http://schemas.microsoft.com/office/drawing/2014/main" id="{27118787-379A-4A25-9A40-E67B27D3C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0945"/>
            <a:ext cx="9144000" cy="85877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未來展望</a:t>
            </a:r>
          </a:p>
        </p:txBody>
      </p:sp>
      <p:pic>
        <p:nvPicPr>
          <p:cNvPr id="1026" name="Picture 2" descr="Launch Png - Future Icon Black | Transparent PNG Download #3531629 ...">
            <a:extLst>
              <a:ext uri="{FF2B5EF4-FFF2-40B4-BE49-F238E27FC236}">
                <a16:creationId xmlns:a16="http://schemas.microsoft.com/office/drawing/2014/main" id="{81A147E4-AB8A-48B0-B585-D90644891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607" y="1720215"/>
            <a:ext cx="1911614" cy="238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 - Free social media icons">
            <a:extLst>
              <a:ext uri="{FF2B5EF4-FFF2-40B4-BE49-F238E27FC236}">
                <a16:creationId xmlns:a16="http://schemas.microsoft.com/office/drawing/2014/main" id="{CD92D682-6F2C-4EBF-837F-62528F0B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5134547"/>
            <a:ext cx="42386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icon icon">
            <a:extLst>
              <a:ext uri="{FF2B5EF4-FFF2-40B4-BE49-F238E27FC236}">
                <a16:creationId xmlns:a16="http://schemas.microsoft.com/office/drawing/2014/main" id="{C59E4CF4-264D-4023-A8FA-3E3C07206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03" y="5134547"/>
            <a:ext cx="42386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1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A3732-E62C-4EBD-885C-061184A2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960" y="1593130"/>
            <a:ext cx="9144000" cy="131771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系統分析與設計期末報告</a:t>
            </a:r>
            <a:r>
              <a:rPr lang="en-US" altLang="zh-TW" sz="3600" dirty="0"/>
              <a:t> – </a:t>
            </a:r>
            <a:r>
              <a:rPr lang="zh-TW" altLang="en-US" sz="3600" dirty="0"/>
              <a:t>第</a:t>
            </a:r>
            <a:r>
              <a:rPr lang="en-US" altLang="zh-TW" sz="3600" dirty="0"/>
              <a:t>8</a:t>
            </a:r>
            <a:r>
              <a:rPr lang="zh-TW" altLang="en-US" sz="3600" dirty="0"/>
              <a:t>組</a:t>
            </a:r>
            <a:br>
              <a:rPr lang="en-US" altLang="zh-TW" sz="3600" dirty="0"/>
            </a:br>
            <a:r>
              <a:rPr lang="zh-TW" altLang="en-US" sz="3600" dirty="0"/>
              <a:t>工作分配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70246C-DE61-484E-86C1-E635985E69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98879" y="3119278"/>
            <a:ext cx="4706621" cy="26970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黃啟宏：前端功能設計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書面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黃榮豐：資料庫設計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書面簡報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王松億：前端介面設計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劉品枘：後端設計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5F61712-2521-47F2-84F1-16AA53D75178}"/>
              </a:ext>
            </a:extLst>
          </p:cNvPr>
          <p:cNvCxnSpPr>
            <a:cxnSpLocks/>
          </p:cNvCxnSpPr>
          <p:nvPr/>
        </p:nvCxnSpPr>
        <p:spPr>
          <a:xfrm>
            <a:off x="731520" y="2910840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2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2">
            <a:extLst>
              <a:ext uri="{FF2B5EF4-FFF2-40B4-BE49-F238E27FC236}">
                <a16:creationId xmlns:a16="http://schemas.microsoft.com/office/drawing/2014/main" id="{AD1B92E5-E861-4A0C-88EF-57B5A3DBEF65}"/>
              </a:ext>
            </a:extLst>
          </p:cNvPr>
          <p:cNvSpPr txBox="1">
            <a:spLocks/>
          </p:cNvSpPr>
          <p:nvPr/>
        </p:nvSpPr>
        <p:spPr>
          <a:xfrm>
            <a:off x="943610" y="2822734"/>
            <a:ext cx="2265679" cy="888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3F508C4-FA98-43E5-B3E1-F10F5882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960" y="1593130"/>
            <a:ext cx="9144000" cy="131771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系統分析與設計期末報告</a:t>
            </a:r>
            <a:r>
              <a:rPr lang="en-US" altLang="zh-TW" sz="3600" dirty="0"/>
              <a:t> – </a:t>
            </a:r>
            <a:r>
              <a:rPr lang="zh-TW" altLang="en-US" sz="3600" dirty="0"/>
              <a:t>第</a:t>
            </a:r>
            <a:r>
              <a:rPr lang="en-US" altLang="zh-TW" sz="3600" dirty="0"/>
              <a:t>8</a:t>
            </a:r>
            <a:r>
              <a:rPr lang="zh-TW" altLang="en-US" sz="3600" dirty="0"/>
              <a:t>組</a:t>
            </a:r>
            <a:br>
              <a:rPr lang="en-US" altLang="zh-TW" sz="3600" dirty="0"/>
            </a:br>
            <a:r>
              <a:rPr lang="en-US" altLang="zh-TW" sz="3600" dirty="0"/>
              <a:t>END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48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A3732-E62C-4EBD-885C-061184A2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960" y="1593130"/>
            <a:ext cx="9144000" cy="131771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系統分析與設計期末報告</a:t>
            </a:r>
            <a:r>
              <a:rPr lang="en-US" altLang="zh-TW" sz="3600" dirty="0"/>
              <a:t> – </a:t>
            </a:r>
            <a:r>
              <a:rPr lang="zh-TW" altLang="en-US" sz="3600" dirty="0"/>
              <a:t>第</a:t>
            </a:r>
            <a:r>
              <a:rPr lang="en-US" altLang="zh-TW" sz="3600" dirty="0"/>
              <a:t>8</a:t>
            </a:r>
            <a:r>
              <a:rPr lang="zh-TW" altLang="en-US" sz="3600" dirty="0"/>
              <a:t>組</a:t>
            </a:r>
            <a:br>
              <a:rPr lang="en-US" altLang="zh-TW" sz="3600" dirty="0"/>
            </a:br>
            <a:r>
              <a:rPr lang="zh-TW" altLang="en-US" sz="3600" dirty="0"/>
              <a:t>家教</a:t>
            </a:r>
            <a:r>
              <a:rPr lang="zh-TW" altLang="zh-TW" sz="3600" dirty="0"/>
              <a:t>查詢網站</a:t>
            </a:r>
            <a:r>
              <a:rPr lang="zh-TW" altLang="en-US" sz="3600" dirty="0"/>
              <a:t>系統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70246C-DE61-484E-86C1-E635985E69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98880" y="3119278"/>
            <a:ext cx="4897120" cy="269705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需求回顧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使用者案例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系統功能需求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POC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開發展示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5F61712-2521-47F2-84F1-16AA53D75178}"/>
              </a:ext>
            </a:extLst>
          </p:cNvPr>
          <p:cNvCxnSpPr>
            <a:cxnSpLocks/>
          </p:cNvCxnSpPr>
          <p:nvPr/>
        </p:nvCxnSpPr>
        <p:spPr>
          <a:xfrm>
            <a:off x="731520" y="2910840"/>
            <a:ext cx="11460480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78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D1AEC-37EF-4F78-9CB9-EC97A77E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81" y="313604"/>
            <a:ext cx="10515600" cy="661035"/>
          </a:xfrm>
        </p:spPr>
        <p:txBody>
          <a:bodyPr/>
          <a:lstStyle/>
          <a:p>
            <a:r>
              <a:rPr lang="zh-TW" altLang="en-US" dirty="0"/>
              <a:t>需求回顧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6B08D8-AC26-4A80-A69F-E0E607A8163E}"/>
              </a:ext>
            </a:extLst>
          </p:cNvPr>
          <p:cNvGrpSpPr/>
          <p:nvPr/>
        </p:nvGrpSpPr>
        <p:grpSpPr>
          <a:xfrm>
            <a:off x="1132528" y="2460326"/>
            <a:ext cx="2849725" cy="2164743"/>
            <a:chOff x="1132528" y="1940561"/>
            <a:chExt cx="2849725" cy="2164743"/>
          </a:xfrm>
        </p:grpSpPr>
        <p:pic>
          <p:nvPicPr>
            <p:cNvPr id="4" name="Picture 2" descr="Search Icon Vector 图片、库存照片和矢量图| Shutterstock">
              <a:extLst>
                <a:ext uri="{FF2B5EF4-FFF2-40B4-BE49-F238E27FC236}">
                  <a16:creationId xmlns:a16="http://schemas.microsoft.com/office/drawing/2014/main" id="{AA9F662B-7E9B-4E6A-BFEC-B792765A2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64" t="21240" r="22923" b="34432"/>
            <a:stretch/>
          </p:blipFill>
          <p:spPr bwMode="auto">
            <a:xfrm>
              <a:off x="1925383" y="1940561"/>
              <a:ext cx="1264017" cy="1149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3D069F6-B5FF-4681-A503-34BD044908EF}"/>
                </a:ext>
              </a:extLst>
            </p:cNvPr>
            <p:cNvSpPr txBox="1"/>
            <p:nvPr/>
          </p:nvSpPr>
          <p:spPr>
            <a:xfrm>
              <a:off x="1132528" y="3146195"/>
              <a:ext cx="2849725" cy="95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台大學生尋找家教機會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賺取額外收入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6F857F8-9CC7-4D92-8FAE-C56660F06BFB}"/>
              </a:ext>
            </a:extLst>
          </p:cNvPr>
          <p:cNvGrpSpPr/>
          <p:nvPr/>
        </p:nvGrpSpPr>
        <p:grpSpPr>
          <a:xfrm>
            <a:off x="4453969" y="2233672"/>
            <a:ext cx="3340624" cy="2391397"/>
            <a:chOff x="4453969" y="1713907"/>
            <a:chExt cx="3340624" cy="2391397"/>
          </a:xfrm>
        </p:grpSpPr>
        <p:pic>
          <p:nvPicPr>
            <p:cNvPr id="11" name="Picture 4" descr="Complaint Icons - Download Free Vector Icons | Noun Project">
              <a:extLst>
                <a:ext uri="{FF2B5EF4-FFF2-40B4-BE49-F238E27FC236}">
                  <a16:creationId xmlns:a16="http://schemas.microsoft.com/office/drawing/2014/main" id="{4CE0CB64-B032-4B0A-8C30-5DF738FA8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136" y="1713907"/>
              <a:ext cx="1375726" cy="1375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91BBF0F-AF19-4169-B8D2-7E95D54D2ACD}"/>
                </a:ext>
              </a:extLst>
            </p:cNvPr>
            <p:cNvSpPr txBox="1"/>
            <p:nvPr/>
          </p:nvSpPr>
          <p:spPr>
            <a:xfrm>
              <a:off x="4453969" y="3146195"/>
              <a:ext cx="3340624" cy="95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對於現有家教網站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感到失望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AFA86B5-8F37-417E-B20A-A4F69B861768}"/>
              </a:ext>
            </a:extLst>
          </p:cNvPr>
          <p:cNvSpPr txBox="1">
            <a:spLocks/>
          </p:cNvSpPr>
          <p:nvPr/>
        </p:nvSpPr>
        <p:spPr>
          <a:xfrm>
            <a:off x="4425687" y="5480646"/>
            <a:ext cx="3340624" cy="635267"/>
          </a:xfrm>
          <a:prstGeom prst="rect">
            <a:avLst/>
          </a:prstGeom>
          <a:ln w="38100">
            <a:solidFill>
              <a:srgbClr val="4C763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zh-TW" sz="2400" b="1" dirty="0"/>
              <a:t>開發家教查詢網站</a:t>
            </a:r>
            <a:r>
              <a:rPr lang="zh-TW" altLang="en-US" sz="2400" b="1" dirty="0"/>
              <a:t>系統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F476E1F-BF8D-43D5-B541-DB47FE0B6F8A}"/>
              </a:ext>
            </a:extLst>
          </p:cNvPr>
          <p:cNvGrpSpPr/>
          <p:nvPr/>
        </p:nvGrpSpPr>
        <p:grpSpPr>
          <a:xfrm>
            <a:off x="8335196" y="2460326"/>
            <a:ext cx="2598821" cy="2168784"/>
            <a:chOff x="8335196" y="1940561"/>
            <a:chExt cx="2598821" cy="2168784"/>
          </a:xfrm>
        </p:grpSpPr>
        <p:pic>
          <p:nvPicPr>
            <p:cNvPr id="18" name="Picture 8" descr="History Clock Button Svg Png Icon Free Download (#72594 ...">
              <a:extLst>
                <a:ext uri="{FF2B5EF4-FFF2-40B4-BE49-F238E27FC236}">
                  <a16:creationId xmlns:a16="http://schemas.microsoft.com/office/drawing/2014/main" id="{99B4F1E8-784A-4465-8C0A-27E1C9882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2598" y="1940561"/>
              <a:ext cx="1264018" cy="12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2449B5-14F1-43BC-AFB2-C612582BDD8E}"/>
                </a:ext>
              </a:extLst>
            </p:cNvPr>
            <p:cNvSpPr/>
            <p:nvPr/>
          </p:nvSpPr>
          <p:spPr>
            <a:xfrm>
              <a:off x="8335196" y="3142798"/>
              <a:ext cx="2598821" cy="966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無法查詢或檢視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學生的學習歷程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箭號: ＞形 23">
            <a:extLst>
              <a:ext uri="{FF2B5EF4-FFF2-40B4-BE49-F238E27FC236}">
                <a16:creationId xmlns:a16="http://schemas.microsoft.com/office/drawing/2014/main" id="{9AD9FC3E-9FCC-4098-9D54-9ECD7AA43B1D}"/>
              </a:ext>
            </a:extLst>
          </p:cNvPr>
          <p:cNvSpPr/>
          <p:nvPr/>
        </p:nvSpPr>
        <p:spPr>
          <a:xfrm>
            <a:off x="1210177" y="1597874"/>
            <a:ext cx="7038522" cy="345899"/>
          </a:xfrm>
          <a:prstGeom prst="chevron">
            <a:avLst/>
          </a:prstGeom>
          <a:noFill/>
          <a:ln w="38100">
            <a:solidFill>
              <a:srgbClr val="4C7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場景</a:t>
            </a:r>
          </a:p>
        </p:txBody>
      </p:sp>
      <p:sp>
        <p:nvSpPr>
          <p:cNvPr id="25" name="箭號: ＞形 24">
            <a:extLst>
              <a:ext uri="{FF2B5EF4-FFF2-40B4-BE49-F238E27FC236}">
                <a16:creationId xmlns:a16="http://schemas.microsoft.com/office/drawing/2014/main" id="{E6343374-743E-4675-AC8B-2E8EB24CA774}"/>
              </a:ext>
            </a:extLst>
          </p:cNvPr>
          <p:cNvSpPr/>
          <p:nvPr/>
        </p:nvSpPr>
        <p:spPr>
          <a:xfrm>
            <a:off x="8248700" y="1597873"/>
            <a:ext cx="2685318" cy="345899"/>
          </a:xfrm>
          <a:prstGeom prst="chevron">
            <a:avLst/>
          </a:prstGeom>
          <a:noFill/>
          <a:ln w="38100">
            <a:solidFill>
              <a:srgbClr val="4C7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痛點</a:t>
            </a: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D29AD4FF-3B3D-43C1-821A-D80CD94AD9D0}"/>
              </a:ext>
            </a:extLst>
          </p:cNvPr>
          <p:cNvSpPr/>
          <p:nvPr/>
        </p:nvSpPr>
        <p:spPr>
          <a:xfrm>
            <a:off x="5911515" y="4773320"/>
            <a:ext cx="368969" cy="510139"/>
          </a:xfrm>
          <a:prstGeom prst="down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4C7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5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B9614-839A-493D-8403-F95B1832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使用者案例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0EE7B6-E4E0-42C1-BE11-4803BC060DA3}"/>
              </a:ext>
            </a:extLst>
          </p:cNvPr>
          <p:cNvSpPr txBox="1"/>
          <p:nvPr/>
        </p:nvSpPr>
        <p:spPr>
          <a:xfrm>
            <a:off x="838200" y="1166190"/>
            <a:ext cx="3878179" cy="520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重點使用者：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：尚未進行學生或教師註冊之不特定瀏覽網站群眾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學生客戶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：已註冊學生使用者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教師客戶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：已註冊教師使用者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學生會員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：已註冊並登入之學生使用者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教師會員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：已註冊並登入之教師使用者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後台系統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：包括管理者、家教查詢網站系統以及資料庫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F4C6AD-484E-4398-A85C-2CBF76A8A966}"/>
              </a:ext>
            </a:extLst>
          </p:cNvPr>
          <p:cNvSpPr/>
          <p:nvPr/>
        </p:nvSpPr>
        <p:spPr>
          <a:xfrm>
            <a:off x="4803005" y="1414913"/>
            <a:ext cx="7041681" cy="4708981"/>
          </a:xfrm>
          <a:prstGeom prst="rect">
            <a:avLst/>
          </a:prstGeom>
          <a:noFill/>
          <a:ln w="38100">
            <a:solidFill>
              <a:srgbClr val="4C76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CDEC58CD-1111-45CC-A883-4FC2EAA8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04" y="1435233"/>
            <a:ext cx="7041681" cy="4688661"/>
          </a:xfrm>
          <a:prstGeom prst="rect">
            <a:avLst/>
          </a:prstGeom>
        </p:spPr>
      </p:pic>
      <p:sp>
        <p:nvSpPr>
          <p:cNvPr id="95" name="文字方塊 94">
            <a:extLst>
              <a:ext uri="{FF2B5EF4-FFF2-40B4-BE49-F238E27FC236}">
                <a16:creationId xmlns:a16="http://schemas.microsoft.com/office/drawing/2014/main" id="{7A12950C-1C52-4C38-8CE5-F2B7F35989AC}"/>
              </a:ext>
            </a:extLst>
          </p:cNvPr>
          <p:cNvSpPr txBox="1"/>
          <p:nvPr/>
        </p:nvSpPr>
        <p:spPr>
          <a:xfrm>
            <a:off x="7348484" y="619475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使用者案例圖</a:t>
            </a:r>
          </a:p>
        </p:txBody>
      </p:sp>
    </p:spTree>
    <p:extLst>
      <p:ext uri="{BB962C8B-B14F-4D97-AF65-F5344CB8AC3E}">
        <p14:creationId xmlns:p14="http://schemas.microsoft.com/office/powerpoint/2010/main" val="11054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53102-0876-4516-B80D-6ED823497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系統功能需求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928715-2CE9-4F0C-B565-C5A5131E9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040516"/>
            <a:ext cx="9144000" cy="27303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註冊功能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登入功能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刊登功能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查詢功能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接案功能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8E74B7-2112-49E9-9480-434DC8F0AEFC}"/>
              </a:ext>
            </a:extLst>
          </p:cNvPr>
          <p:cNvSpPr/>
          <p:nvPr/>
        </p:nvSpPr>
        <p:spPr>
          <a:xfrm>
            <a:off x="4803005" y="1414913"/>
            <a:ext cx="7041681" cy="4708981"/>
          </a:xfrm>
          <a:prstGeom prst="rect">
            <a:avLst/>
          </a:prstGeom>
          <a:solidFill>
            <a:schemeClr val="bg1"/>
          </a:solidFill>
          <a:ln w="38100">
            <a:solidFill>
              <a:srgbClr val="4C76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D5C3D73-8BC5-4E71-91B7-0D3156C6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04" y="1435233"/>
            <a:ext cx="7041681" cy="468866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FA32B80-C05F-43E0-A5A8-0603FAB1415B}"/>
              </a:ext>
            </a:extLst>
          </p:cNvPr>
          <p:cNvSpPr txBox="1"/>
          <p:nvPr/>
        </p:nvSpPr>
        <p:spPr>
          <a:xfrm>
            <a:off x="7348484" y="619475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使用者案例圖</a:t>
            </a:r>
          </a:p>
        </p:txBody>
      </p:sp>
    </p:spTree>
    <p:extLst>
      <p:ext uri="{BB962C8B-B14F-4D97-AF65-F5344CB8AC3E}">
        <p14:creationId xmlns:p14="http://schemas.microsoft.com/office/powerpoint/2010/main" val="161216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0CA0C-6E12-42E2-8F20-536DE06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註冊功能</a:t>
            </a:r>
          </a:p>
        </p:txBody>
      </p:sp>
      <p:pic>
        <p:nvPicPr>
          <p:cNvPr id="4" name="內容版面配置區 3" descr="https://lh4.googleusercontent.com/XV-A0GM-WKqRJyXZLIgsZOF3jk9waTSStHHpQnz_7N6mf6jRkLGzhrBcMu2_8zF36C-BFQ63pjWcEecl6gfdBBpUGfYpW-RklnymIKqnn9th5nhYZptoLk7mZEb5uXpBnK6jL-1D">
            <a:extLst>
              <a:ext uri="{FF2B5EF4-FFF2-40B4-BE49-F238E27FC236}">
                <a16:creationId xmlns:a16="http://schemas.microsoft.com/office/drawing/2014/main" id="{E369157F-270D-4162-B91E-7B32BD298A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80" y="1584533"/>
            <a:ext cx="6837680" cy="43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C1168C-C40A-4CA1-BC59-DAB1B05FDE67}"/>
              </a:ext>
            </a:extLst>
          </p:cNvPr>
          <p:cNvSpPr txBox="1"/>
          <p:nvPr/>
        </p:nvSpPr>
        <p:spPr>
          <a:xfrm>
            <a:off x="838200" y="2458720"/>
            <a:ext cx="4089400" cy="234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一般客戶進入網站，在登入前必須先完成註冊。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在註冊會員之後才能進行教師註冊或是學生註冊，成為教師客戶或學生客戶。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D6555A-A07C-4C28-8A11-F519205A0744}"/>
              </a:ext>
            </a:extLst>
          </p:cNvPr>
          <p:cNvSpPr/>
          <p:nvPr/>
        </p:nvSpPr>
        <p:spPr>
          <a:xfrm>
            <a:off x="5072380" y="1584960"/>
            <a:ext cx="6837680" cy="4368800"/>
          </a:xfrm>
          <a:prstGeom prst="rect">
            <a:avLst/>
          </a:prstGeom>
          <a:noFill/>
          <a:ln w="38100">
            <a:solidFill>
              <a:srgbClr val="4C76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7242F8-4A84-452B-B3C4-2CCF8FA244F8}"/>
              </a:ext>
            </a:extLst>
          </p:cNvPr>
          <p:cNvSpPr txBox="1"/>
          <p:nvPr/>
        </p:nvSpPr>
        <p:spPr>
          <a:xfrm>
            <a:off x="7515860" y="609344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註冊功能活動圖</a:t>
            </a:r>
          </a:p>
        </p:txBody>
      </p:sp>
    </p:spTree>
    <p:extLst>
      <p:ext uri="{BB962C8B-B14F-4D97-AF65-F5344CB8AC3E}">
        <p14:creationId xmlns:p14="http://schemas.microsoft.com/office/powerpoint/2010/main" val="127097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59B7-87F9-4BD1-93AE-A495C3D9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登入功能</a:t>
            </a:r>
          </a:p>
        </p:txBody>
      </p:sp>
      <p:pic>
        <p:nvPicPr>
          <p:cNvPr id="4" name="內容版面配置區 3" descr="https://lh5.googleusercontent.com/PQAgQ3rQXvfIbhxfdXAaKU39GMlSI03G7QwTst_AQ2j8VOhzkxOBaiUdS_Ht1Cy2bJX3KOpR8yrkiCfgs2fzEeVZrYuwpjheY5JeLjDTFxCQmaars-KPYRwEnNShm-8QyRw3JJpd">
            <a:extLst>
              <a:ext uri="{FF2B5EF4-FFF2-40B4-BE49-F238E27FC236}">
                <a16:creationId xmlns:a16="http://schemas.microsoft.com/office/drawing/2014/main" id="{D23E69C2-056D-4B33-9573-4EF44FE7B6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940" y="2461409"/>
            <a:ext cx="4226559" cy="22491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44F2EF5-9135-4B20-872E-C6A0466DD01B}"/>
              </a:ext>
            </a:extLst>
          </p:cNvPr>
          <p:cNvSpPr/>
          <p:nvPr/>
        </p:nvSpPr>
        <p:spPr>
          <a:xfrm>
            <a:off x="5072380" y="1584960"/>
            <a:ext cx="6837680" cy="4368800"/>
          </a:xfrm>
          <a:prstGeom prst="rect">
            <a:avLst/>
          </a:prstGeom>
          <a:noFill/>
          <a:ln w="38100">
            <a:solidFill>
              <a:srgbClr val="4C76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6FF5B2-55B5-4586-9CB4-1ADA46516C2D}"/>
              </a:ext>
            </a:extLst>
          </p:cNvPr>
          <p:cNvSpPr txBox="1"/>
          <p:nvPr/>
        </p:nvSpPr>
        <p:spPr>
          <a:xfrm>
            <a:off x="838200" y="2828141"/>
            <a:ext cx="4089400" cy="188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教師或學生客戶進入網站後，使用登入功能進入網站首頁，網站會將帳號資訊從資料庫中提出以便進行操作。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4BE874-EB36-4224-AE00-A53FF41C6CE5}"/>
              </a:ext>
            </a:extLst>
          </p:cNvPr>
          <p:cNvSpPr txBox="1"/>
          <p:nvPr/>
        </p:nvSpPr>
        <p:spPr>
          <a:xfrm>
            <a:off x="7515860" y="609344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登入功能活動圖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7872C8-9215-42F3-A236-05327B2E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7" y="3759835"/>
            <a:ext cx="295275" cy="3143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3F1757-CA53-4BC6-A328-93855212D175}"/>
              </a:ext>
            </a:extLst>
          </p:cNvPr>
          <p:cNvSpPr/>
          <p:nvPr/>
        </p:nvSpPr>
        <p:spPr>
          <a:xfrm>
            <a:off x="8256343" y="3736584"/>
            <a:ext cx="252000" cy="384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4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59B7-87F9-4BD1-93AE-A495C3D9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刊登功能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4F2EF5-9135-4B20-872E-C6A0466DD01B}"/>
              </a:ext>
            </a:extLst>
          </p:cNvPr>
          <p:cNvSpPr/>
          <p:nvPr/>
        </p:nvSpPr>
        <p:spPr>
          <a:xfrm>
            <a:off x="5072380" y="1584960"/>
            <a:ext cx="6837680" cy="4368800"/>
          </a:xfrm>
          <a:prstGeom prst="rect">
            <a:avLst/>
          </a:prstGeom>
          <a:noFill/>
          <a:ln w="38100">
            <a:solidFill>
              <a:srgbClr val="4C76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6FF5B2-55B5-4586-9CB4-1ADA46516C2D}"/>
              </a:ext>
            </a:extLst>
          </p:cNvPr>
          <p:cNvSpPr txBox="1"/>
          <p:nvPr/>
        </p:nvSpPr>
        <p:spPr>
          <a:xfrm>
            <a:off x="838200" y="2828141"/>
            <a:ext cx="4089400" cy="188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教師或學生會員進入網站首頁，點選刊登按鈕，並且輸入必要資訊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時間、科目、地點、經驗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完成案件刊登。</a:t>
            </a:r>
          </a:p>
        </p:txBody>
      </p:sp>
      <p:pic>
        <p:nvPicPr>
          <p:cNvPr id="8" name="內容版面配置區 3" descr="https://lh3.googleusercontent.com/M9k7ew0Kpizhyh4gKMcSa2DEY5VKAxHQVLMqUsNZUc2OiXqYcsjZSlF1rNxmkFxvkEG3VtZ03jkgwhtNWGbDHxWVJC5EnISXT0EDHlVfL5N5CjmcSLCAu67OKYoQ3Njcqk_Sjfnw">
            <a:extLst>
              <a:ext uri="{FF2B5EF4-FFF2-40B4-BE49-F238E27FC236}">
                <a16:creationId xmlns:a16="http://schemas.microsoft.com/office/drawing/2014/main" id="{0E7EAB93-86AF-40A0-AD30-3F7CCBF32E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60" y="1621631"/>
            <a:ext cx="6733540" cy="42508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656AC63-5191-4511-A0AC-684D7A3AC920}"/>
              </a:ext>
            </a:extLst>
          </p:cNvPr>
          <p:cNvSpPr txBox="1"/>
          <p:nvPr/>
        </p:nvSpPr>
        <p:spPr>
          <a:xfrm>
            <a:off x="7515860" y="609344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刊登功能活動圖</a:t>
            </a:r>
          </a:p>
        </p:txBody>
      </p:sp>
    </p:spTree>
    <p:extLst>
      <p:ext uri="{BB962C8B-B14F-4D97-AF65-F5344CB8AC3E}">
        <p14:creationId xmlns:p14="http://schemas.microsoft.com/office/powerpoint/2010/main" val="272886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59B7-87F9-4BD1-93AE-A495C3D9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4F2EF5-9135-4B20-872E-C6A0466DD01B}"/>
              </a:ext>
            </a:extLst>
          </p:cNvPr>
          <p:cNvSpPr/>
          <p:nvPr/>
        </p:nvSpPr>
        <p:spPr>
          <a:xfrm>
            <a:off x="5072380" y="1584960"/>
            <a:ext cx="6837680" cy="4368800"/>
          </a:xfrm>
          <a:prstGeom prst="rect">
            <a:avLst/>
          </a:prstGeom>
          <a:noFill/>
          <a:ln w="38100">
            <a:solidFill>
              <a:srgbClr val="4C76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6FF5B2-55B5-4586-9CB4-1ADA46516C2D}"/>
              </a:ext>
            </a:extLst>
          </p:cNvPr>
          <p:cNvSpPr txBox="1"/>
          <p:nvPr/>
        </p:nvSpPr>
        <p:spPr>
          <a:xfrm>
            <a:off x="838200" y="2597307"/>
            <a:ext cx="4089400" cy="234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教師或學生會員進入網站首頁，點選查詢按鈕後，會跳轉進入案件瀏覽網頁，顯示所有案件列此登入帳戶之已成交案件列和瀏覽紀錄。</a:t>
            </a:r>
          </a:p>
        </p:txBody>
      </p:sp>
      <p:pic>
        <p:nvPicPr>
          <p:cNvPr id="9" name="內容版面配置區 3" descr="https://lh3.googleusercontent.com/amaqV4cX36EJsLUAN2JxV531bt_y9jewnBaBAao96hj5lPWF2FxjSUak4sZtFo_3AFg62nnw-V13k8vh7JJ5Aut57piPu8xJ3wySb94Q1AsCCzVZ1bsb64m1yheb18eEMWG1Yf2L">
            <a:extLst>
              <a:ext uri="{FF2B5EF4-FFF2-40B4-BE49-F238E27FC236}">
                <a16:creationId xmlns:a16="http://schemas.microsoft.com/office/drawing/2014/main" id="{2250FBE1-CE1A-484F-8A90-EEAD903CB4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7" y="2334659"/>
            <a:ext cx="6751517" cy="286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D5B7B63-0885-4482-9AC7-7A01B3224694}"/>
              </a:ext>
            </a:extLst>
          </p:cNvPr>
          <p:cNvSpPr txBox="1"/>
          <p:nvPr/>
        </p:nvSpPr>
        <p:spPr>
          <a:xfrm>
            <a:off x="7515860" y="6093440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查詢功能活動圖</a:t>
            </a:r>
          </a:p>
        </p:txBody>
      </p:sp>
    </p:spTree>
    <p:extLst>
      <p:ext uri="{BB962C8B-B14F-4D97-AF65-F5344CB8AC3E}">
        <p14:creationId xmlns:p14="http://schemas.microsoft.com/office/powerpoint/2010/main" val="16819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457</Words>
  <Application>Microsoft Office PowerPoint</Application>
  <PresentationFormat>寬螢幕</PresentationFormat>
  <Paragraphs>77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佈景主題</vt:lpstr>
      <vt:lpstr>系統分析與設計期末報告 – 第8組 家教查詢網站系統</vt:lpstr>
      <vt:lpstr>系統分析與設計期末報告 – 第8組 家教查詢網站系統</vt:lpstr>
      <vt:lpstr>需求回顧</vt:lpstr>
      <vt:lpstr>使用者案例</vt:lpstr>
      <vt:lpstr>系統功能需求</vt:lpstr>
      <vt:lpstr>註冊功能</vt:lpstr>
      <vt:lpstr>登入功能</vt:lpstr>
      <vt:lpstr>刊登功能</vt:lpstr>
      <vt:lpstr>查詢功能</vt:lpstr>
      <vt:lpstr>接案功能</vt:lpstr>
      <vt:lpstr>POC開發展示</vt:lpstr>
      <vt:lpstr>未來展望</vt:lpstr>
      <vt:lpstr>系統分析與設計期末報告 – 第8組 工作分配</vt:lpstr>
      <vt:lpstr>系統分析與設計期末報告 – 第8組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榮豐 黃</dc:creator>
  <cp:lastModifiedBy>黃啟宏</cp:lastModifiedBy>
  <cp:revision>70</cp:revision>
  <dcterms:created xsi:type="dcterms:W3CDTF">2020-03-24T13:52:10Z</dcterms:created>
  <dcterms:modified xsi:type="dcterms:W3CDTF">2020-06-11T09:28:34Z</dcterms:modified>
</cp:coreProperties>
</file>