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4" r:id="rId3"/>
    <p:sldId id="303" r:id="rId4"/>
    <p:sldId id="271" r:id="rId5"/>
    <p:sldId id="305" r:id="rId6"/>
    <p:sldId id="315" r:id="rId7"/>
    <p:sldId id="310" r:id="rId8"/>
    <p:sldId id="311" r:id="rId9"/>
    <p:sldId id="306" r:id="rId10"/>
    <p:sldId id="316" r:id="rId11"/>
    <p:sldId id="307" r:id="rId12"/>
    <p:sldId id="312" r:id="rId13"/>
    <p:sldId id="308" r:id="rId14"/>
    <p:sldId id="313" r:id="rId15"/>
    <p:sldId id="309" r:id="rId16"/>
    <p:sldId id="314" r:id="rId17"/>
    <p:sldId id="317" r:id="rId18"/>
    <p:sldId id="319" r:id="rId19"/>
    <p:sldId id="320" r:id="rId20"/>
    <p:sldId id="318" r:id="rId21"/>
    <p:sldId id="321" r:id="rId22"/>
    <p:sldId id="322" r:id="rId23"/>
    <p:sldId id="323" r:id="rId24"/>
    <p:sldId id="324" r:id="rId25"/>
    <p:sldId id="325" r:id="rId26"/>
    <p:sldId id="329" r:id="rId27"/>
    <p:sldId id="327" r:id="rId28"/>
    <p:sldId id="328" r:id="rId29"/>
    <p:sldId id="330" r:id="rId30"/>
    <p:sldId id="33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7838" autoAdjust="0"/>
  </p:normalViewPr>
  <p:slideViewPr>
    <p:cSldViewPr snapToGrid="0">
      <p:cViewPr varScale="1">
        <p:scale>
          <a:sx n="58" d="100"/>
          <a:sy n="58" d="100"/>
        </p:scale>
        <p:origin x="10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128E9-DD1C-46FE-BEAD-7842B436DCDC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B226-5661-4E64-B926-85F06E22D8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72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2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2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2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1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38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413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3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5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366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1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31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26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22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849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373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207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44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247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41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1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98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7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7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9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9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EF88-204B-4020-8FDF-886EDEFA1F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3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63749-0D31-41D6-8480-FE1C83CD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60B699-3F34-4679-98B6-9FDDCDCDD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96929-C198-423D-9140-037EEFFF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173F8-6391-4EEB-A7E1-C4C88419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FD561-7BDD-42B3-8124-99185DE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4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3B1DB-6B38-4827-A01C-DB772C80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3A6069-E18C-4E26-87FB-A5705C279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2F5A1E-DB0A-49AC-B20F-86A5A249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B81D5-9326-473F-A5A7-2D2C53C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08D21-FCC0-4880-B362-4E9BE21E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2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3E575B-C4EC-4E22-9352-20840B994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03E55C-A20A-41F2-8BC7-1B0B0536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05F6AF-FC6B-468C-923F-2CA29CD5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D6C63-52B5-4040-8497-EAD418A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837A8-C7ED-4CA3-8ECF-CCF1598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34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A0EB1-9425-4DAD-899D-92380874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75D0A-4C73-4C3B-9368-7375BEA5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C451C-8A4A-4D1C-82D8-D7AA565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6225BC-E834-49DB-BF2D-65420206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59061-BD69-4E72-946C-D3D8649B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3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46C55-60A5-49E5-973D-F96D4C94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5A552-99DA-4391-94FF-BD0CECC5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391DF0-D234-4AF1-B106-E3082104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4E3A8B-3830-44DA-A911-A7369A2A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B00D3-73A0-4F1B-9EED-C71CD8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F016-6CE0-465D-AE98-62CBCDE2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C5C1B-65FD-4B98-900C-E73A056B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C65588-D410-4E0C-92B5-1077D77A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E53A60-71CF-4692-BC46-F3F9A703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9F502D-5DA9-43F1-8494-4E1A1557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08813-6B87-4BFE-A3C1-C2BAF11C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77412-0C71-4D33-872F-32A479BC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173BFE-BACC-4DEB-A6C6-0CA796BC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0415CF-BE9F-4763-8681-09AF784F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1AD124-3DFD-4F37-BD6F-D1D02967C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351072-B95D-4A32-9F61-68A785E3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D2C40F-CB67-4A42-9043-B1B60C16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93F2C3-9D39-4BD4-8211-24262B98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57A366-8393-4FE4-973E-18EED280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2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71471-5E86-49E6-BCEB-373CD7B5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40E69-DD7A-4FF3-B263-CF2BBA2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6BB535-9585-4DB2-9F63-8CED864A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276734-95E6-444D-A1BA-8F2BF2D1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8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3B464D-AD3D-43E8-8553-C7FB890B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F8EB4C-C95D-4EC7-9623-067984C8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D94E7-9F31-41BB-97F5-2E0A394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7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46288-CD06-4F45-B5E4-B6195F2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B4D33-A9CC-43F1-BA37-943AB2BE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6AFC22-2150-4ECE-A674-482A0B55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E0B0F0-82EA-4C5E-B439-7EBF4A8D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2C6D5E-D96F-4707-B8B9-9B0C4F5F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D1AF0C-97C4-4939-AEE2-D38C5CD3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33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2FA8B-04F5-4040-A804-7FFCD4F8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2625DF-2D39-4E00-BE86-D6B6264B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0C7289-8606-48C0-9419-5EE9F464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4DAB2-5BD5-4EA0-890E-67425912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EEA94E-2805-48B6-95F7-2102CA51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11904-10D2-4570-B1C3-1258A792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C51E2C-3182-47E8-846A-1FB6B18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33DC9-A073-4616-832F-2772B6E1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D1DBA-39AB-4AEA-BA14-87CBBDFD4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A6DE-6740-4D15-826C-0ABC2D07E80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43A67-B6BB-4841-994C-68CA60FE9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6643F5-95C3-42B7-B057-8CF37261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76F2-824C-4318-96E1-4D49AF31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9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A3732-E62C-4EBD-885C-061184A2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60" y="1781097"/>
            <a:ext cx="9144000" cy="159092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愛文芒果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利用影像進行等級分類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5F61712-2521-47F2-84F1-16AA53D75178}"/>
              </a:ext>
            </a:extLst>
          </p:cNvPr>
          <p:cNvCxnSpPr>
            <a:cxnSpLocks/>
          </p:cNvCxnSpPr>
          <p:nvPr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標題 2">
            <a:extLst>
              <a:ext uri="{FF2B5EF4-FFF2-40B4-BE49-F238E27FC236}">
                <a16:creationId xmlns:a16="http://schemas.microsoft.com/office/drawing/2014/main" id="{137C62EC-C456-4506-ADB5-60A21560FBF6}"/>
              </a:ext>
            </a:extLst>
          </p:cNvPr>
          <p:cNvSpPr txBox="1">
            <a:spLocks/>
          </p:cNvSpPr>
          <p:nvPr/>
        </p:nvSpPr>
        <p:spPr>
          <a:xfrm>
            <a:off x="1198880" y="3119278"/>
            <a:ext cx="4162260" cy="290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13</a:t>
            </a: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B06705002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黃啟宏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B06705022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陳一慈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B06705034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吳禹辰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B06705042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陳旨鋒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07908B2-96E0-4995-9661-D6C1F0DD63AF}"/>
              </a:ext>
            </a:extLst>
          </p:cNvPr>
          <p:cNvSpPr txBox="1">
            <a:spLocks/>
          </p:cNvSpPr>
          <p:nvPr/>
        </p:nvSpPr>
        <p:spPr>
          <a:xfrm>
            <a:off x="8934394" y="5449010"/>
            <a:ext cx="3037840" cy="935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授課老師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李家岩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B5CC345-DE83-4344-9F89-0CF2AD7660B4}"/>
              </a:ext>
            </a:extLst>
          </p:cNvPr>
          <p:cNvSpPr txBox="1">
            <a:spLocks/>
          </p:cNvSpPr>
          <p:nvPr/>
        </p:nvSpPr>
        <p:spPr>
          <a:xfrm>
            <a:off x="8934394" y="4239219"/>
            <a:ext cx="3037840" cy="935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製造數據科學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84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目的為何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模擬果園真實情形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包含複雜背景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問號">
            <a:extLst>
              <a:ext uri="{FF2B5EF4-FFF2-40B4-BE49-F238E27FC236}">
                <a16:creationId xmlns:a16="http://schemas.microsoft.com/office/drawing/2014/main" id="{EA32E7C1-AAF1-41C9-8371-3B4E5FEC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7" y="2355552"/>
            <a:ext cx="2659380" cy="33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4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Cv2.resize()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224*224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9D07E4D-0363-40B6-89D6-E379056E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" y="418640"/>
            <a:ext cx="4986969" cy="37402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C2D3CD-48A0-42C9-949C-1755E1D2B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83" y="2187765"/>
            <a:ext cx="4213819" cy="4213819"/>
          </a:xfrm>
          <a:prstGeom prst="rect">
            <a:avLst/>
          </a:prstGeom>
        </p:spPr>
      </p:pic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7E228BF1-9E81-4908-9177-DD45A4F36088}"/>
              </a:ext>
            </a:extLst>
          </p:cNvPr>
          <p:cNvSpPr/>
          <p:nvPr/>
        </p:nvSpPr>
        <p:spPr>
          <a:xfrm rot="5400000">
            <a:off x="3448279" y="3723702"/>
            <a:ext cx="2181340" cy="3459296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52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物件偵測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0BBEE68-BE00-4793-B91E-8EF027EB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5" y="347948"/>
            <a:ext cx="4213819" cy="421381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927C1B-CB2E-400D-AC34-9E295B66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83" y="2231832"/>
            <a:ext cx="4213819" cy="4213819"/>
          </a:xfrm>
          <a:prstGeom prst="rect">
            <a:avLst/>
          </a:prstGeom>
        </p:spPr>
      </p:pic>
      <p:sp>
        <p:nvSpPr>
          <p:cNvPr id="5" name="箭號: 上彎 4">
            <a:extLst>
              <a:ext uri="{FF2B5EF4-FFF2-40B4-BE49-F238E27FC236}">
                <a16:creationId xmlns:a16="http://schemas.microsoft.com/office/drawing/2014/main" id="{33455423-7F42-4F11-9A79-73C496EFA1F9}"/>
              </a:ext>
            </a:extLst>
          </p:cNvPr>
          <p:cNvSpPr/>
          <p:nvPr/>
        </p:nvSpPr>
        <p:spPr>
          <a:xfrm rot="5400000">
            <a:off x="3663107" y="3938530"/>
            <a:ext cx="1751683" cy="3459296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3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536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資料增加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Keras.ImageDataGenerator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rotation_range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width_shift_range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height_shift_range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shear_range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zoom_range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horizontal_flip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4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: 上彎 2">
            <a:extLst>
              <a:ext uri="{FF2B5EF4-FFF2-40B4-BE49-F238E27FC236}">
                <a16:creationId xmlns:a16="http://schemas.microsoft.com/office/drawing/2014/main" id="{FC7302C1-5B41-4869-9858-19DCCBDA4FE6}"/>
              </a:ext>
            </a:extLst>
          </p:cNvPr>
          <p:cNvSpPr/>
          <p:nvPr/>
        </p:nvSpPr>
        <p:spPr>
          <a:xfrm rot="5400000">
            <a:off x="3619040" y="3894463"/>
            <a:ext cx="1839818" cy="3459296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369442-7EF7-43E3-A19D-1B036E08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1" y="170895"/>
            <a:ext cx="4213819" cy="42138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C0B1EC-26B7-4860-8E0D-9DD0AD1C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8136" y="2330201"/>
            <a:ext cx="4213819" cy="42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9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N*224*224*3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 30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71.9%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25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18C0F48-76CD-425F-9DA6-C63EBC57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6" y="103038"/>
            <a:ext cx="6086248" cy="66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問題描述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愛文芒果影像辨識正式賽的等級分類競賽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愛文芒果採收後依品質篩選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三等級，依序為出口用、內銷用、加工用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人工智慧共創平台">
            <a:extLst>
              <a:ext uri="{FF2B5EF4-FFF2-40B4-BE49-F238E27FC236}">
                <a16:creationId xmlns:a16="http://schemas.microsoft.com/office/drawing/2014/main" id="{0B21075A-7F45-414D-8D72-1855F8E6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55" y="3661599"/>
            <a:ext cx="3562445" cy="29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0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以傳統模型為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挑選決策樹模型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Extra Tree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67.7%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16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VGG16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443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tuning top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 25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71.6%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82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55DB93-D367-49CD-9DD5-7CDF318AA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41"/>
          <a:stretch/>
        </p:blipFill>
        <p:spPr>
          <a:xfrm>
            <a:off x="134567" y="181778"/>
            <a:ext cx="5961433" cy="44838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568EEF-6642-4FB6-A394-3C0F3DE04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98"/>
          <a:stretch/>
        </p:blipFill>
        <p:spPr>
          <a:xfrm>
            <a:off x="5941764" y="1013552"/>
            <a:ext cx="5710140" cy="5337672"/>
          </a:xfrm>
          <a:prstGeom prst="rect">
            <a:avLst/>
          </a:prstGeom>
        </p:spPr>
      </p:pic>
      <p:sp>
        <p:nvSpPr>
          <p:cNvPr id="8" name="左中括弧 7">
            <a:extLst>
              <a:ext uri="{FF2B5EF4-FFF2-40B4-BE49-F238E27FC236}">
                <a16:creationId xmlns:a16="http://schemas.microsoft.com/office/drawing/2014/main" id="{013CAA08-8583-44B1-B82D-4DA1D7F0EBE1}"/>
              </a:ext>
            </a:extLst>
          </p:cNvPr>
          <p:cNvSpPr/>
          <p:nvPr/>
        </p:nvSpPr>
        <p:spPr>
          <a:xfrm>
            <a:off x="5611258" y="3682388"/>
            <a:ext cx="330506" cy="1815029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F1284C-64E4-414D-BD8E-6C40E067E27F}"/>
              </a:ext>
            </a:extLst>
          </p:cNvPr>
          <p:cNvSpPr txBox="1"/>
          <p:nvPr/>
        </p:nvSpPr>
        <p:spPr>
          <a:xfrm>
            <a:off x="3144397" y="4813534"/>
            <a:ext cx="2643131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Model</a:t>
            </a:r>
          </a:p>
        </p:txBody>
      </p:sp>
    </p:spTree>
    <p:extLst>
      <p:ext uri="{BB962C8B-B14F-4D97-AF65-F5344CB8AC3E}">
        <p14:creationId xmlns:p14="http://schemas.microsoft.com/office/powerpoint/2010/main" val="2084290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VGG16 with YOLO, data augmentation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443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資料壓縮、物件偵測、資料增加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tuning top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 25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78.5%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Check Free Icon of Font Awesome Icons">
            <a:extLst>
              <a:ext uri="{FF2B5EF4-FFF2-40B4-BE49-F238E27FC236}">
                <a16:creationId xmlns:a16="http://schemas.microsoft.com/office/drawing/2014/main" id="{518371F1-AAC0-4874-84AA-CCCD5587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60" y="2488222"/>
            <a:ext cx="3009440" cy="30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5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19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各模型比較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A62D5AB-3CD8-4725-B735-FE702A32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12076"/>
              </p:ext>
            </p:extLst>
          </p:nvPr>
        </p:nvGraphicFramePr>
        <p:xfrm>
          <a:off x="838199" y="2270330"/>
          <a:ext cx="10515600" cy="3057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808950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136995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587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39966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13437996"/>
                    </a:ext>
                  </a:extLst>
                </a:gridCol>
              </a:tblGrid>
              <a:tr h="124904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Extra Tree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VGG16</a:t>
                      </a:r>
                    </a:p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(enhanced)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87853"/>
                  </a:ext>
                </a:extLst>
              </a:tr>
              <a:tr h="1808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71.9%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67.7%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71.6%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78.5%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7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7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各模型比較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01F5570-2792-475E-B635-010F116A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15766"/>
              </p:ext>
            </p:extLst>
          </p:nvPr>
        </p:nvGraphicFramePr>
        <p:xfrm>
          <a:off x="838197" y="2270328"/>
          <a:ext cx="10515600" cy="3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29611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9102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926333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0884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7363814"/>
                    </a:ext>
                  </a:extLst>
                </a:gridCol>
              </a:tblGrid>
              <a:tr h="114547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Extra Tree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VGG16</a:t>
                      </a:r>
                    </a:p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(enhanced)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97300"/>
                  </a:ext>
                </a:extLst>
              </a:tr>
              <a:tr h="114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準確率</a:t>
                      </a:r>
                      <a:endParaRPr lang="en-US" altLang="zh-TW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極高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2667"/>
                  </a:ext>
                </a:extLst>
              </a:tr>
              <a:tr h="114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效率</a:t>
                      </a:r>
                      <a:endParaRPr lang="en-US" altLang="zh-TW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極低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VGG16(enhanced):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0D781-70CA-4931-AF12-F97591CA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97" y="2270330"/>
            <a:ext cx="6022925" cy="4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VGG16(enhanced):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 Cross-Entropy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77DC8-096C-4A87-9887-3215AD621F53}"/>
              </a:ext>
            </a:extLst>
          </p:cNvPr>
          <p:cNvSpPr txBox="1"/>
          <p:nvPr/>
        </p:nvSpPr>
        <p:spPr>
          <a:xfrm>
            <a:off x="838199" y="2438258"/>
            <a:ext cx="10230853" cy="74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ECE6C4-2836-48F4-9AE3-C87E1761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64" y="2270330"/>
            <a:ext cx="6277191" cy="43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4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問題描述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農村人口流失導致人力短缺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篩果流程因保鮮期壓縮地極短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5780C2-1A08-4CFF-AB48-208E604E04AE}"/>
              </a:ext>
            </a:extLst>
          </p:cNvPr>
          <p:cNvSpPr txBox="1"/>
          <p:nvPr/>
        </p:nvSpPr>
        <p:spPr>
          <a:xfrm>
            <a:off x="838198" y="3898987"/>
            <a:ext cx="10230853" cy="22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建立影像辨識演算法模型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對愛文芒果影像進行三種等級分類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E5F05F80-8F4D-4BF8-ADA1-BE1E93D4C86A}"/>
              </a:ext>
            </a:extLst>
          </p:cNvPr>
          <p:cNvSpPr/>
          <p:nvPr/>
        </p:nvSpPr>
        <p:spPr>
          <a:xfrm>
            <a:off x="5832118" y="4747364"/>
            <a:ext cx="527764" cy="7502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453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多訓練一點模型做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套用其他網路架構，例如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arch Icon Vector 图片、库存照片和矢量图| Shutterstock">
            <a:extLst>
              <a:ext uri="{FF2B5EF4-FFF2-40B4-BE49-F238E27FC236}">
                <a16:creationId xmlns:a16="http://schemas.microsoft.com/office/drawing/2014/main" id="{E02EF731-7319-45A4-AD9F-91793E47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t="21240" r="22923" b="34432"/>
          <a:stretch/>
        </p:blipFill>
        <p:spPr bwMode="auto">
          <a:xfrm>
            <a:off x="8325016" y="2685901"/>
            <a:ext cx="2862839" cy="26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2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2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517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資料集包含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 Data)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(Validation Data)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這兩資料集均包含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影像圖檔（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各影像對應之等級標籤（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7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019843-0509-4066-916C-D9D2B136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44" y="1027906"/>
            <a:ext cx="4417056" cy="477616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4D8E4C6-8E11-40A6-B339-0CBB1E35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52" y="1641513"/>
            <a:ext cx="4986969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資料集分佈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 Data)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F3F62120-E69A-4438-AB9F-64DAE23D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7" y="3131109"/>
            <a:ext cx="5839686" cy="35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資料集分佈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(Validation Data)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FAAD7251-2050-4842-8447-626B41E5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50" y="3178460"/>
            <a:ext cx="5647099" cy="35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3CBB8-23CD-4EAA-8222-F1CA4D5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FDC32-0BA5-4F9D-9FF6-4C3713666E99}"/>
              </a:ext>
            </a:extLst>
          </p:cNvPr>
          <p:cNvSpPr txBox="1"/>
          <p:nvPr/>
        </p:nvSpPr>
        <p:spPr>
          <a:xfrm>
            <a:off x="838199" y="1529806"/>
            <a:ext cx="10230853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資料描述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32192D-6C83-4A00-86F2-573011D3B835}"/>
              </a:ext>
            </a:extLst>
          </p:cNvPr>
          <p:cNvCxnSpPr>
            <a:cxnSpLocks/>
          </p:cNvCxnSpPr>
          <p:nvPr/>
        </p:nvCxnSpPr>
        <p:spPr>
          <a:xfrm>
            <a:off x="731520" y="1360338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473</Words>
  <Application>Microsoft Office PowerPoint</Application>
  <PresentationFormat>寬螢幕</PresentationFormat>
  <Paragraphs>175</Paragraphs>
  <Slides>30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Office 佈景主題</vt:lpstr>
      <vt:lpstr>愛文芒果 利用影像進行等級分類 </vt:lpstr>
      <vt:lpstr>問題描述</vt:lpstr>
      <vt:lpstr>問題描述</vt:lpstr>
      <vt:lpstr>Outline</vt:lpstr>
      <vt:lpstr>資料描述</vt:lpstr>
      <vt:lpstr>PowerPoint 簡報</vt:lpstr>
      <vt:lpstr>資料描述</vt:lpstr>
      <vt:lpstr>資料描述</vt:lpstr>
      <vt:lpstr>Outline</vt:lpstr>
      <vt:lpstr>資料處理</vt:lpstr>
      <vt:lpstr>資料處理</vt:lpstr>
      <vt:lpstr>PowerPoint 簡報</vt:lpstr>
      <vt:lpstr>資料處理</vt:lpstr>
      <vt:lpstr>PowerPoint 簡報</vt:lpstr>
      <vt:lpstr>資料處理</vt:lpstr>
      <vt:lpstr>PowerPoint 簡報</vt:lpstr>
      <vt:lpstr>Outline</vt:lpstr>
      <vt:lpstr>建立模型</vt:lpstr>
      <vt:lpstr>PowerPoint 簡報</vt:lpstr>
      <vt:lpstr>建立模型</vt:lpstr>
      <vt:lpstr>建立模型</vt:lpstr>
      <vt:lpstr>PowerPoint 簡報</vt:lpstr>
      <vt:lpstr>建立模型</vt:lpstr>
      <vt:lpstr>Outline</vt:lpstr>
      <vt:lpstr>結果</vt:lpstr>
      <vt:lpstr>結果</vt:lpstr>
      <vt:lpstr>結果</vt:lpstr>
      <vt:lpstr>結果</vt:lpstr>
      <vt:lpstr>Outline</vt:lpstr>
      <vt:lpstr>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黃啟宏</dc:creator>
  <cp:lastModifiedBy>黃啟宏</cp:lastModifiedBy>
  <cp:revision>853</cp:revision>
  <dcterms:created xsi:type="dcterms:W3CDTF">2020-05-14T11:13:16Z</dcterms:created>
  <dcterms:modified xsi:type="dcterms:W3CDTF">2021-01-12T04:20:26Z</dcterms:modified>
</cp:coreProperties>
</file>