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71" r:id="rId3"/>
    <p:sldId id="278" r:id="rId4"/>
    <p:sldId id="279" r:id="rId5"/>
    <p:sldId id="277" r:id="rId6"/>
    <p:sldId id="280" r:id="rId7"/>
    <p:sldId id="285" r:id="rId8"/>
    <p:sldId id="286" r:id="rId9"/>
    <p:sldId id="287" r:id="rId10"/>
    <p:sldId id="288" r:id="rId11"/>
    <p:sldId id="281" r:id="rId12"/>
    <p:sldId id="289" r:id="rId13"/>
    <p:sldId id="282" r:id="rId14"/>
    <p:sldId id="299" r:id="rId15"/>
    <p:sldId id="293" r:id="rId16"/>
    <p:sldId id="294" r:id="rId17"/>
    <p:sldId id="300" r:id="rId18"/>
    <p:sldId id="301" r:id="rId19"/>
    <p:sldId id="302" r:id="rId20"/>
    <p:sldId id="303" r:id="rId21"/>
    <p:sldId id="295" r:id="rId22"/>
    <p:sldId id="304" r:id="rId23"/>
    <p:sldId id="305" r:id="rId24"/>
    <p:sldId id="306" r:id="rId25"/>
    <p:sldId id="307" r:id="rId26"/>
    <p:sldId id="308" r:id="rId27"/>
    <p:sldId id="309" r:id="rId28"/>
    <p:sldId id="310" r:id="rId29"/>
    <p:sldId id="318" r:id="rId30"/>
    <p:sldId id="319" r:id="rId31"/>
    <p:sldId id="320" r:id="rId32"/>
    <p:sldId id="321" r:id="rId33"/>
    <p:sldId id="322" r:id="rId34"/>
    <p:sldId id="323" r:id="rId35"/>
    <p:sldId id="324" r:id="rId36"/>
    <p:sldId id="296" r:id="rId37"/>
    <p:sldId id="297" r:id="rId38"/>
    <p:sldId id="298" r:id="rId39"/>
    <p:sldId id="283" r:id="rId40"/>
    <p:sldId id="325" r:id="rId41"/>
    <p:sldId id="326" r:id="rId42"/>
    <p:sldId id="327" r:id="rId43"/>
    <p:sldId id="328" r:id="rId44"/>
    <p:sldId id="329" r:id="rId45"/>
    <p:sldId id="330" r:id="rId46"/>
    <p:sldId id="331" r:id="rId47"/>
    <p:sldId id="332" r:id="rId48"/>
    <p:sldId id="333" r:id="rId49"/>
    <p:sldId id="334" r:id="rId50"/>
    <p:sldId id="335" r:id="rId51"/>
    <p:sldId id="284" r:id="rId52"/>
    <p:sldId id="336" r:id="rId53"/>
    <p:sldId id="337" r:id="rId54"/>
    <p:sldId id="338" r:id="rId5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7869E-FE01-4C73-99AB-2C0B9E582F54}" type="datetimeFigureOut">
              <a:rPr lang="zh-TW" altLang="en-US" smtClean="0"/>
              <a:t>2020/6/12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4A15F-A91F-4A30-8642-D6C2A07AFB45}" type="slidenum">
              <a:rPr lang="zh-TW" altLang="en-US" smtClean="0"/>
              <a:t>‹#›</a:t>
            </a:fld>
            <a:endParaRPr lang="zh-TW" altLang="en-US"/>
          </a:p>
        </p:txBody>
      </p:sp>
    </p:spTree>
    <p:extLst>
      <p:ext uri="{BB962C8B-B14F-4D97-AF65-F5344CB8AC3E}">
        <p14:creationId xmlns:p14="http://schemas.microsoft.com/office/powerpoint/2010/main" val="246851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15s</a:t>
            </a:r>
            <a:endParaRPr lang="zh-TW" altLang="en-US" dirty="0"/>
          </a:p>
        </p:txBody>
      </p:sp>
      <p:sp>
        <p:nvSpPr>
          <p:cNvPr id="4" name="投影片編號版面配置區 3"/>
          <p:cNvSpPr>
            <a:spLocks noGrp="1"/>
          </p:cNvSpPr>
          <p:nvPr>
            <p:ph type="sldNum" sz="quarter" idx="5"/>
          </p:nvPr>
        </p:nvSpPr>
        <p:spPr/>
        <p:txBody>
          <a:bodyPr/>
          <a:lstStyle/>
          <a:p>
            <a:fld id="{37268F2B-00B4-42F8-8326-C8FA2FF4ADDB}" type="slidenum">
              <a:rPr lang="zh-TW" altLang="en-US" smtClean="0"/>
              <a:t>1</a:t>
            </a:fld>
            <a:endParaRPr lang="zh-TW" altLang="en-US"/>
          </a:p>
        </p:txBody>
      </p:sp>
    </p:spTree>
    <p:extLst>
      <p:ext uri="{BB962C8B-B14F-4D97-AF65-F5344CB8AC3E}">
        <p14:creationId xmlns:p14="http://schemas.microsoft.com/office/powerpoint/2010/main" val="141175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10</a:t>
            </a:fld>
            <a:endParaRPr lang="zh-TW" altLang="en-US"/>
          </a:p>
        </p:txBody>
      </p:sp>
    </p:spTree>
    <p:extLst>
      <p:ext uri="{BB962C8B-B14F-4D97-AF65-F5344CB8AC3E}">
        <p14:creationId xmlns:p14="http://schemas.microsoft.com/office/powerpoint/2010/main" val="1952784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11</a:t>
            </a:fld>
            <a:endParaRPr lang="zh-TW" altLang="en-US"/>
          </a:p>
        </p:txBody>
      </p:sp>
    </p:spTree>
    <p:extLst>
      <p:ext uri="{BB962C8B-B14F-4D97-AF65-F5344CB8AC3E}">
        <p14:creationId xmlns:p14="http://schemas.microsoft.com/office/powerpoint/2010/main" val="1619099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12</a:t>
            </a:fld>
            <a:endParaRPr lang="zh-TW" altLang="en-US"/>
          </a:p>
        </p:txBody>
      </p:sp>
    </p:spTree>
    <p:extLst>
      <p:ext uri="{BB962C8B-B14F-4D97-AF65-F5344CB8AC3E}">
        <p14:creationId xmlns:p14="http://schemas.microsoft.com/office/powerpoint/2010/main" val="1597730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13</a:t>
            </a:fld>
            <a:endParaRPr lang="zh-TW" altLang="en-US"/>
          </a:p>
        </p:txBody>
      </p:sp>
    </p:spTree>
    <p:extLst>
      <p:ext uri="{BB962C8B-B14F-4D97-AF65-F5344CB8AC3E}">
        <p14:creationId xmlns:p14="http://schemas.microsoft.com/office/powerpoint/2010/main" val="499508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14</a:t>
            </a:fld>
            <a:endParaRPr lang="zh-TW" altLang="en-US"/>
          </a:p>
        </p:txBody>
      </p:sp>
    </p:spTree>
    <p:extLst>
      <p:ext uri="{BB962C8B-B14F-4D97-AF65-F5344CB8AC3E}">
        <p14:creationId xmlns:p14="http://schemas.microsoft.com/office/powerpoint/2010/main" val="3852587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15</a:t>
            </a:fld>
            <a:endParaRPr lang="zh-TW" altLang="en-US"/>
          </a:p>
        </p:txBody>
      </p:sp>
    </p:spTree>
    <p:extLst>
      <p:ext uri="{BB962C8B-B14F-4D97-AF65-F5344CB8AC3E}">
        <p14:creationId xmlns:p14="http://schemas.microsoft.com/office/powerpoint/2010/main" val="3975287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16</a:t>
            </a:fld>
            <a:endParaRPr lang="zh-TW" altLang="en-US"/>
          </a:p>
        </p:txBody>
      </p:sp>
    </p:spTree>
    <p:extLst>
      <p:ext uri="{BB962C8B-B14F-4D97-AF65-F5344CB8AC3E}">
        <p14:creationId xmlns:p14="http://schemas.microsoft.com/office/powerpoint/2010/main" val="1871291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17</a:t>
            </a:fld>
            <a:endParaRPr lang="zh-TW" altLang="en-US"/>
          </a:p>
        </p:txBody>
      </p:sp>
    </p:spTree>
    <p:extLst>
      <p:ext uri="{BB962C8B-B14F-4D97-AF65-F5344CB8AC3E}">
        <p14:creationId xmlns:p14="http://schemas.microsoft.com/office/powerpoint/2010/main" val="835681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18</a:t>
            </a:fld>
            <a:endParaRPr lang="zh-TW" altLang="en-US"/>
          </a:p>
        </p:txBody>
      </p:sp>
    </p:spTree>
    <p:extLst>
      <p:ext uri="{BB962C8B-B14F-4D97-AF65-F5344CB8AC3E}">
        <p14:creationId xmlns:p14="http://schemas.microsoft.com/office/powerpoint/2010/main" val="1167829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19</a:t>
            </a:fld>
            <a:endParaRPr lang="zh-TW" altLang="en-US"/>
          </a:p>
        </p:txBody>
      </p:sp>
    </p:spTree>
    <p:extLst>
      <p:ext uri="{BB962C8B-B14F-4D97-AF65-F5344CB8AC3E}">
        <p14:creationId xmlns:p14="http://schemas.microsoft.com/office/powerpoint/2010/main" val="607015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a:t>
            </a:fld>
            <a:endParaRPr lang="zh-TW" altLang="en-US"/>
          </a:p>
        </p:txBody>
      </p:sp>
    </p:spTree>
    <p:extLst>
      <p:ext uri="{BB962C8B-B14F-4D97-AF65-F5344CB8AC3E}">
        <p14:creationId xmlns:p14="http://schemas.microsoft.com/office/powerpoint/2010/main" val="768940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20</a:t>
            </a:fld>
            <a:endParaRPr lang="zh-TW" altLang="en-US"/>
          </a:p>
        </p:txBody>
      </p:sp>
    </p:spTree>
    <p:extLst>
      <p:ext uri="{BB962C8B-B14F-4D97-AF65-F5344CB8AC3E}">
        <p14:creationId xmlns:p14="http://schemas.microsoft.com/office/powerpoint/2010/main" val="3521120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21</a:t>
            </a:fld>
            <a:endParaRPr lang="zh-TW" altLang="en-US"/>
          </a:p>
        </p:txBody>
      </p:sp>
    </p:spTree>
    <p:extLst>
      <p:ext uri="{BB962C8B-B14F-4D97-AF65-F5344CB8AC3E}">
        <p14:creationId xmlns:p14="http://schemas.microsoft.com/office/powerpoint/2010/main" val="1390356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22</a:t>
            </a:fld>
            <a:endParaRPr lang="zh-TW" altLang="en-US"/>
          </a:p>
        </p:txBody>
      </p:sp>
    </p:spTree>
    <p:extLst>
      <p:ext uri="{BB962C8B-B14F-4D97-AF65-F5344CB8AC3E}">
        <p14:creationId xmlns:p14="http://schemas.microsoft.com/office/powerpoint/2010/main" val="2652968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23</a:t>
            </a:fld>
            <a:endParaRPr lang="zh-TW" altLang="en-US"/>
          </a:p>
        </p:txBody>
      </p:sp>
    </p:spTree>
    <p:extLst>
      <p:ext uri="{BB962C8B-B14F-4D97-AF65-F5344CB8AC3E}">
        <p14:creationId xmlns:p14="http://schemas.microsoft.com/office/powerpoint/2010/main" val="3974399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24</a:t>
            </a:fld>
            <a:endParaRPr lang="zh-TW" altLang="en-US"/>
          </a:p>
        </p:txBody>
      </p:sp>
    </p:spTree>
    <p:extLst>
      <p:ext uri="{BB962C8B-B14F-4D97-AF65-F5344CB8AC3E}">
        <p14:creationId xmlns:p14="http://schemas.microsoft.com/office/powerpoint/2010/main" val="3109217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25</a:t>
            </a:fld>
            <a:endParaRPr lang="zh-TW" altLang="en-US"/>
          </a:p>
        </p:txBody>
      </p:sp>
    </p:spTree>
    <p:extLst>
      <p:ext uri="{BB962C8B-B14F-4D97-AF65-F5344CB8AC3E}">
        <p14:creationId xmlns:p14="http://schemas.microsoft.com/office/powerpoint/2010/main" val="529036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26</a:t>
            </a:fld>
            <a:endParaRPr lang="zh-TW" altLang="en-US"/>
          </a:p>
        </p:txBody>
      </p:sp>
    </p:spTree>
    <p:extLst>
      <p:ext uri="{BB962C8B-B14F-4D97-AF65-F5344CB8AC3E}">
        <p14:creationId xmlns:p14="http://schemas.microsoft.com/office/powerpoint/2010/main" val="3013261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27</a:t>
            </a:fld>
            <a:endParaRPr lang="zh-TW" altLang="en-US"/>
          </a:p>
        </p:txBody>
      </p:sp>
    </p:spTree>
    <p:extLst>
      <p:ext uri="{BB962C8B-B14F-4D97-AF65-F5344CB8AC3E}">
        <p14:creationId xmlns:p14="http://schemas.microsoft.com/office/powerpoint/2010/main" val="1045577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28</a:t>
            </a:fld>
            <a:endParaRPr lang="zh-TW" altLang="en-US"/>
          </a:p>
        </p:txBody>
      </p:sp>
    </p:spTree>
    <p:extLst>
      <p:ext uri="{BB962C8B-B14F-4D97-AF65-F5344CB8AC3E}">
        <p14:creationId xmlns:p14="http://schemas.microsoft.com/office/powerpoint/2010/main" val="3349200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29</a:t>
            </a:fld>
            <a:endParaRPr lang="zh-TW" altLang="en-US"/>
          </a:p>
        </p:txBody>
      </p:sp>
    </p:spTree>
    <p:extLst>
      <p:ext uri="{BB962C8B-B14F-4D97-AF65-F5344CB8AC3E}">
        <p14:creationId xmlns:p14="http://schemas.microsoft.com/office/powerpoint/2010/main" val="411379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30s</a:t>
            </a:r>
            <a:endParaRPr lang="zh-TW" altLang="en-US" dirty="0"/>
          </a:p>
        </p:txBody>
      </p:sp>
      <p:sp>
        <p:nvSpPr>
          <p:cNvPr id="4" name="投影片編號版面配置區 3"/>
          <p:cNvSpPr>
            <a:spLocks noGrp="1"/>
          </p:cNvSpPr>
          <p:nvPr>
            <p:ph type="sldNum" sz="quarter" idx="5"/>
          </p:nvPr>
        </p:nvSpPr>
        <p:spPr/>
        <p:txBody>
          <a:bodyPr/>
          <a:lstStyle/>
          <a:p>
            <a:fld id="{37268F2B-00B4-42F8-8326-C8FA2FF4ADDB}" type="slidenum">
              <a:rPr lang="zh-TW" altLang="en-US" smtClean="0"/>
              <a:t>3</a:t>
            </a:fld>
            <a:endParaRPr lang="zh-TW" altLang="en-US"/>
          </a:p>
        </p:txBody>
      </p:sp>
    </p:spTree>
    <p:extLst>
      <p:ext uri="{BB962C8B-B14F-4D97-AF65-F5344CB8AC3E}">
        <p14:creationId xmlns:p14="http://schemas.microsoft.com/office/powerpoint/2010/main" val="2696203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30</a:t>
            </a:fld>
            <a:endParaRPr lang="zh-TW" altLang="en-US"/>
          </a:p>
        </p:txBody>
      </p:sp>
    </p:spTree>
    <p:extLst>
      <p:ext uri="{BB962C8B-B14F-4D97-AF65-F5344CB8AC3E}">
        <p14:creationId xmlns:p14="http://schemas.microsoft.com/office/powerpoint/2010/main" val="729382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31</a:t>
            </a:fld>
            <a:endParaRPr lang="zh-TW" altLang="en-US"/>
          </a:p>
        </p:txBody>
      </p:sp>
    </p:spTree>
    <p:extLst>
      <p:ext uri="{BB962C8B-B14F-4D97-AF65-F5344CB8AC3E}">
        <p14:creationId xmlns:p14="http://schemas.microsoft.com/office/powerpoint/2010/main" val="287608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32</a:t>
            </a:fld>
            <a:endParaRPr lang="zh-TW" altLang="en-US"/>
          </a:p>
        </p:txBody>
      </p:sp>
    </p:spTree>
    <p:extLst>
      <p:ext uri="{BB962C8B-B14F-4D97-AF65-F5344CB8AC3E}">
        <p14:creationId xmlns:p14="http://schemas.microsoft.com/office/powerpoint/2010/main" val="794778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33</a:t>
            </a:fld>
            <a:endParaRPr lang="zh-TW" altLang="en-US"/>
          </a:p>
        </p:txBody>
      </p:sp>
    </p:spTree>
    <p:extLst>
      <p:ext uri="{BB962C8B-B14F-4D97-AF65-F5344CB8AC3E}">
        <p14:creationId xmlns:p14="http://schemas.microsoft.com/office/powerpoint/2010/main" val="2688602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34</a:t>
            </a:fld>
            <a:endParaRPr lang="zh-TW" altLang="en-US"/>
          </a:p>
        </p:txBody>
      </p:sp>
    </p:spTree>
    <p:extLst>
      <p:ext uri="{BB962C8B-B14F-4D97-AF65-F5344CB8AC3E}">
        <p14:creationId xmlns:p14="http://schemas.microsoft.com/office/powerpoint/2010/main" val="550315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35</a:t>
            </a:fld>
            <a:endParaRPr lang="zh-TW" altLang="en-US"/>
          </a:p>
        </p:txBody>
      </p:sp>
    </p:spTree>
    <p:extLst>
      <p:ext uri="{BB962C8B-B14F-4D97-AF65-F5344CB8AC3E}">
        <p14:creationId xmlns:p14="http://schemas.microsoft.com/office/powerpoint/2010/main" val="1119907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36</a:t>
            </a:fld>
            <a:endParaRPr lang="zh-TW" altLang="en-US"/>
          </a:p>
        </p:txBody>
      </p:sp>
    </p:spTree>
    <p:extLst>
      <p:ext uri="{BB962C8B-B14F-4D97-AF65-F5344CB8AC3E}">
        <p14:creationId xmlns:p14="http://schemas.microsoft.com/office/powerpoint/2010/main" val="37861902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37</a:t>
            </a:fld>
            <a:endParaRPr lang="zh-TW" altLang="en-US"/>
          </a:p>
        </p:txBody>
      </p:sp>
    </p:spTree>
    <p:extLst>
      <p:ext uri="{BB962C8B-B14F-4D97-AF65-F5344CB8AC3E}">
        <p14:creationId xmlns:p14="http://schemas.microsoft.com/office/powerpoint/2010/main" val="2850571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38</a:t>
            </a:fld>
            <a:endParaRPr lang="zh-TW" altLang="en-US"/>
          </a:p>
        </p:txBody>
      </p:sp>
    </p:spTree>
    <p:extLst>
      <p:ext uri="{BB962C8B-B14F-4D97-AF65-F5344CB8AC3E}">
        <p14:creationId xmlns:p14="http://schemas.microsoft.com/office/powerpoint/2010/main" val="2646449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39</a:t>
            </a:fld>
            <a:endParaRPr lang="zh-TW" altLang="en-US"/>
          </a:p>
        </p:txBody>
      </p:sp>
    </p:spTree>
    <p:extLst>
      <p:ext uri="{BB962C8B-B14F-4D97-AF65-F5344CB8AC3E}">
        <p14:creationId xmlns:p14="http://schemas.microsoft.com/office/powerpoint/2010/main" val="13921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a:t>
            </a:fld>
            <a:endParaRPr lang="zh-TW" altLang="en-US"/>
          </a:p>
        </p:txBody>
      </p:sp>
    </p:spTree>
    <p:extLst>
      <p:ext uri="{BB962C8B-B14F-4D97-AF65-F5344CB8AC3E}">
        <p14:creationId xmlns:p14="http://schemas.microsoft.com/office/powerpoint/2010/main" val="728040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40</a:t>
            </a:fld>
            <a:endParaRPr lang="zh-TW" altLang="en-US"/>
          </a:p>
        </p:txBody>
      </p:sp>
    </p:spTree>
    <p:extLst>
      <p:ext uri="{BB962C8B-B14F-4D97-AF65-F5344CB8AC3E}">
        <p14:creationId xmlns:p14="http://schemas.microsoft.com/office/powerpoint/2010/main" val="3711828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41</a:t>
            </a:fld>
            <a:endParaRPr lang="zh-TW" altLang="en-US"/>
          </a:p>
        </p:txBody>
      </p:sp>
    </p:spTree>
    <p:extLst>
      <p:ext uri="{BB962C8B-B14F-4D97-AF65-F5344CB8AC3E}">
        <p14:creationId xmlns:p14="http://schemas.microsoft.com/office/powerpoint/2010/main" val="9112960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42</a:t>
            </a:fld>
            <a:endParaRPr lang="zh-TW" altLang="en-US"/>
          </a:p>
        </p:txBody>
      </p:sp>
    </p:spTree>
    <p:extLst>
      <p:ext uri="{BB962C8B-B14F-4D97-AF65-F5344CB8AC3E}">
        <p14:creationId xmlns:p14="http://schemas.microsoft.com/office/powerpoint/2010/main" val="866358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43</a:t>
            </a:fld>
            <a:endParaRPr lang="zh-TW" altLang="en-US"/>
          </a:p>
        </p:txBody>
      </p:sp>
    </p:spTree>
    <p:extLst>
      <p:ext uri="{BB962C8B-B14F-4D97-AF65-F5344CB8AC3E}">
        <p14:creationId xmlns:p14="http://schemas.microsoft.com/office/powerpoint/2010/main" val="3905141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44</a:t>
            </a:fld>
            <a:endParaRPr lang="zh-TW" altLang="en-US"/>
          </a:p>
        </p:txBody>
      </p:sp>
    </p:spTree>
    <p:extLst>
      <p:ext uri="{BB962C8B-B14F-4D97-AF65-F5344CB8AC3E}">
        <p14:creationId xmlns:p14="http://schemas.microsoft.com/office/powerpoint/2010/main" val="14066971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45</a:t>
            </a:fld>
            <a:endParaRPr lang="zh-TW" altLang="en-US"/>
          </a:p>
        </p:txBody>
      </p:sp>
    </p:spTree>
    <p:extLst>
      <p:ext uri="{BB962C8B-B14F-4D97-AF65-F5344CB8AC3E}">
        <p14:creationId xmlns:p14="http://schemas.microsoft.com/office/powerpoint/2010/main" val="172396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46</a:t>
            </a:fld>
            <a:endParaRPr lang="zh-TW" altLang="en-US"/>
          </a:p>
        </p:txBody>
      </p:sp>
    </p:spTree>
    <p:extLst>
      <p:ext uri="{BB962C8B-B14F-4D97-AF65-F5344CB8AC3E}">
        <p14:creationId xmlns:p14="http://schemas.microsoft.com/office/powerpoint/2010/main" val="388116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47</a:t>
            </a:fld>
            <a:endParaRPr lang="zh-TW" altLang="en-US"/>
          </a:p>
        </p:txBody>
      </p:sp>
    </p:spTree>
    <p:extLst>
      <p:ext uri="{BB962C8B-B14F-4D97-AF65-F5344CB8AC3E}">
        <p14:creationId xmlns:p14="http://schemas.microsoft.com/office/powerpoint/2010/main" val="4221803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48</a:t>
            </a:fld>
            <a:endParaRPr lang="zh-TW" altLang="en-US"/>
          </a:p>
        </p:txBody>
      </p:sp>
    </p:spTree>
    <p:extLst>
      <p:ext uri="{BB962C8B-B14F-4D97-AF65-F5344CB8AC3E}">
        <p14:creationId xmlns:p14="http://schemas.microsoft.com/office/powerpoint/2010/main" val="4559060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49</a:t>
            </a:fld>
            <a:endParaRPr lang="zh-TW" altLang="en-US"/>
          </a:p>
        </p:txBody>
      </p:sp>
    </p:spTree>
    <p:extLst>
      <p:ext uri="{BB962C8B-B14F-4D97-AF65-F5344CB8AC3E}">
        <p14:creationId xmlns:p14="http://schemas.microsoft.com/office/powerpoint/2010/main" val="2741859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5</a:t>
            </a:fld>
            <a:endParaRPr lang="zh-TW" altLang="en-US"/>
          </a:p>
        </p:txBody>
      </p:sp>
    </p:spTree>
    <p:extLst>
      <p:ext uri="{BB962C8B-B14F-4D97-AF65-F5344CB8AC3E}">
        <p14:creationId xmlns:p14="http://schemas.microsoft.com/office/powerpoint/2010/main" val="11232401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50</a:t>
            </a:fld>
            <a:endParaRPr lang="zh-TW" altLang="en-US"/>
          </a:p>
        </p:txBody>
      </p:sp>
    </p:spTree>
    <p:extLst>
      <p:ext uri="{BB962C8B-B14F-4D97-AF65-F5344CB8AC3E}">
        <p14:creationId xmlns:p14="http://schemas.microsoft.com/office/powerpoint/2010/main" val="9791515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51</a:t>
            </a:fld>
            <a:endParaRPr lang="zh-TW" altLang="en-US"/>
          </a:p>
        </p:txBody>
      </p:sp>
    </p:spTree>
    <p:extLst>
      <p:ext uri="{BB962C8B-B14F-4D97-AF65-F5344CB8AC3E}">
        <p14:creationId xmlns:p14="http://schemas.microsoft.com/office/powerpoint/2010/main" val="6878215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52</a:t>
            </a:fld>
            <a:endParaRPr lang="zh-TW" altLang="en-US"/>
          </a:p>
        </p:txBody>
      </p:sp>
    </p:spTree>
    <p:extLst>
      <p:ext uri="{BB962C8B-B14F-4D97-AF65-F5344CB8AC3E}">
        <p14:creationId xmlns:p14="http://schemas.microsoft.com/office/powerpoint/2010/main" val="22619445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53</a:t>
            </a:fld>
            <a:endParaRPr lang="zh-TW" altLang="en-US"/>
          </a:p>
        </p:txBody>
      </p:sp>
    </p:spTree>
    <p:extLst>
      <p:ext uri="{BB962C8B-B14F-4D97-AF65-F5344CB8AC3E}">
        <p14:creationId xmlns:p14="http://schemas.microsoft.com/office/powerpoint/2010/main" val="18137901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54</a:t>
            </a:fld>
            <a:endParaRPr lang="zh-TW" altLang="en-US"/>
          </a:p>
        </p:txBody>
      </p:sp>
    </p:spTree>
    <p:extLst>
      <p:ext uri="{BB962C8B-B14F-4D97-AF65-F5344CB8AC3E}">
        <p14:creationId xmlns:p14="http://schemas.microsoft.com/office/powerpoint/2010/main" val="347803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6</a:t>
            </a:fld>
            <a:endParaRPr lang="zh-TW" altLang="en-US"/>
          </a:p>
        </p:txBody>
      </p:sp>
    </p:spTree>
    <p:extLst>
      <p:ext uri="{BB962C8B-B14F-4D97-AF65-F5344CB8AC3E}">
        <p14:creationId xmlns:p14="http://schemas.microsoft.com/office/powerpoint/2010/main" val="383843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7</a:t>
            </a:fld>
            <a:endParaRPr lang="zh-TW" altLang="en-US"/>
          </a:p>
        </p:txBody>
      </p:sp>
    </p:spTree>
    <p:extLst>
      <p:ext uri="{BB962C8B-B14F-4D97-AF65-F5344CB8AC3E}">
        <p14:creationId xmlns:p14="http://schemas.microsoft.com/office/powerpoint/2010/main" val="1695064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8</a:t>
            </a:fld>
            <a:endParaRPr lang="zh-TW" altLang="en-US"/>
          </a:p>
        </p:txBody>
      </p:sp>
    </p:spTree>
    <p:extLst>
      <p:ext uri="{BB962C8B-B14F-4D97-AF65-F5344CB8AC3E}">
        <p14:creationId xmlns:p14="http://schemas.microsoft.com/office/powerpoint/2010/main" val="23920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利益相關者的顯著性取決於對他們在組織中的權力，合法性和緊迫性的評估。</a:t>
            </a:r>
          </a:p>
          <a:p>
            <a:endParaRPr lang="zh-TW" alt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權力</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是利益相關者施加意願的能力。</a:t>
            </a:r>
          </a:p>
          <a:p>
            <a:r>
              <a:rPr lang="zh-TW" altLang="en-US" sz="1200" b="0" i="0" kern="1200" dirty="0">
                <a:solidFill>
                  <a:schemeClr val="tx1"/>
                </a:solidFill>
                <a:effectLst/>
                <a:latin typeface="+mn-lt"/>
                <a:ea typeface="+mn-ea"/>
                <a:cs typeface="+mn-cs"/>
              </a:rPr>
              <a:t>緊急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需要立即採取行動。</a:t>
            </a:r>
          </a:p>
          <a:p>
            <a:r>
              <a:rPr lang="zh-TW" altLang="en-US" sz="1200" b="0" i="0" kern="1200" dirty="0">
                <a:solidFill>
                  <a:schemeClr val="tx1"/>
                </a:solidFill>
                <a:effectLst/>
                <a:latin typeface="+mn-lt"/>
                <a:ea typeface="+mn-ea"/>
                <a:cs typeface="+mn-cs"/>
              </a:rPr>
              <a:t>合法性</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評估他們的參與是否適當。</a:t>
            </a:r>
            <a:endParaRPr lang="zh-TW" altLang="en-US" dirty="0"/>
          </a:p>
        </p:txBody>
      </p:sp>
      <p:sp>
        <p:nvSpPr>
          <p:cNvPr id="4" name="投影片編號版面配置區 3"/>
          <p:cNvSpPr>
            <a:spLocks noGrp="1"/>
          </p:cNvSpPr>
          <p:nvPr>
            <p:ph type="sldNum" sz="quarter" idx="5"/>
          </p:nvPr>
        </p:nvSpPr>
        <p:spPr/>
        <p:txBody>
          <a:bodyPr/>
          <a:lstStyle/>
          <a:p>
            <a:fld id="{FA08EF88-204B-4020-8FDF-886EDEFA1FD9}" type="slidenum">
              <a:rPr lang="zh-TW" altLang="en-US" smtClean="0"/>
              <a:t>9</a:t>
            </a:fld>
            <a:endParaRPr lang="zh-TW" altLang="en-US"/>
          </a:p>
        </p:txBody>
      </p:sp>
    </p:spTree>
    <p:extLst>
      <p:ext uri="{BB962C8B-B14F-4D97-AF65-F5344CB8AC3E}">
        <p14:creationId xmlns:p14="http://schemas.microsoft.com/office/powerpoint/2010/main" val="2468664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88C465-5FB4-4CF1-B0B4-49EEF0E8FD2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1B92355-3A8B-4FDE-BD7E-886D36E65C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DD49D7E-B8F0-43D1-A594-565FF767504B}"/>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5" name="頁尾版面配置區 4">
            <a:extLst>
              <a:ext uri="{FF2B5EF4-FFF2-40B4-BE49-F238E27FC236}">
                <a16:creationId xmlns:a16="http://schemas.microsoft.com/office/drawing/2014/main" id="{7663909F-C27D-4CFD-9233-B7F28770CE0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3E148B-B93D-4B9F-9A23-95E85EEAF366}"/>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116127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F7CEA-C84D-4205-8EC7-AE8B7CAD56B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020A077-2DCC-42E0-8776-151F865539F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321A2D-29D9-40C0-B8DB-B8B287EB3DD8}"/>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5" name="頁尾版面配置區 4">
            <a:extLst>
              <a:ext uri="{FF2B5EF4-FFF2-40B4-BE49-F238E27FC236}">
                <a16:creationId xmlns:a16="http://schemas.microsoft.com/office/drawing/2014/main" id="{145F4CA8-C434-48B6-8A74-4F5CB2F4B7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E58338F-11F3-46FC-927D-E1400A3CC898}"/>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397577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E35400F-389B-469E-B34B-5F683062FB9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5F3C68C-45CA-4FA7-B7EB-8DBF82F76AA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275A16-F312-41A0-8158-4C8CD6639F6D}"/>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5" name="頁尾版面配置區 4">
            <a:extLst>
              <a:ext uri="{FF2B5EF4-FFF2-40B4-BE49-F238E27FC236}">
                <a16:creationId xmlns:a16="http://schemas.microsoft.com/office/drawing/2014/main" id="{45627113-505F-4B12-99E8-5FA39CACEE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660C39D-6141-45BE-8F2F-9009A971B858}"/>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197984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06C8B8-28C5-43F3-A450-516364A262C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DA18E12-43BC-4443-ADB9-F9A24D61E52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487806-A664-45F9-8E65-CBEF75C853BD}"/>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5" name="頁尾版面配置區 4">
            <a:extLst>
              <a:ext uri="{FF2B5EF4-FFF2-40B4-BE49-F238E27FC236}">
                <a16:creationId xmlns:a16="http://schemas.microsoft.com/office/drawing/2014/main" id="{3FFFA260-BDA6-4594-996D-7F4A80086DA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5E9241F-79A3-4549-B165-9D9BC77D821E}"/>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283738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00F30A-315C-4719-B6DD-2528E4EF201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412191C-0464-4B95-8067-5B01AE179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2C69178-E0B4-4BA9-A03E-860B5DB8D13D}"/>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5" name="頁尾版面配置區 4">
            <a:extLst>
              <a:ext uri="{FF2B5EF4-FFF2-40B4-BE49-F238E27FC236}">
                <a16:creationId xmlns:a16="http://schemas.microsoft.com/office/drawing/2014/main" id="{A4B22943-6062-467F-9AEE-72CE0042FCF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AFCB5DB-E4F2-4631-9B83-5B2133D3226D}"/>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372166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43001C-90A6-44D8-AF0F-8F4461175BB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56A7572-0375-4E4D-B44D-B520B503DE6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28D41DE-D4DE-4355-A23E-BB0400991BA7}"/>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204CC6A-36FF-4772-9F38-C694B59657B0}"/>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6" name="頁尾版面配置區 5">
            <a:extLst>
              <a:ext uri="{FF2B5EF4-FFF2-40B4-BE49-F238E27FC236}">
                <a16:creationId xmlns:a16="http://schemas.microsoft.com/office/drawing/2014/main" id="{097ED341-8335-4C28-A8F1-5CD192A026D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26619EF-3CDE-4179-82BB-883DC83FD4F8}"/>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248129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2A6338-371B-495A-94D1-A8A1B75E42D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A2C7DEB-0B8D-4A17-BDC0-25B25487D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2EADF38-FE89-4664-8EC7-1D9AD528A98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A93CEC9-F2D7-4143-AC20-3FE0E5B29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C65406A-4E6E-4C17-89A6-A1DEB448FCE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95FE901-D6EC-4BB0-B454-963E7507B237}"/>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8" name="頁尾版面配置區 7">
            <a:extLst>
              <a:ext uri="{FF2B5EF4-FFF2-40B4-BE49-F238E27FC236}">
                <a16:creationId xmlns:a16="http://schemas.microsoft.com/office/drawing/2014/main" id="{F3807A0B-7923-4D5D-A768-C863B8159B9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E230C17-5529-45D9-823F-22C891489F6A}"/>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265441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D7B28-782F-4773-81B6-B2E8BB7F6B7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FDA8EA7-159B-407D-A0D2-4A47A0D41A59}"/>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4" name="頁尾版面配置區 3">
            <a:extLst>
              <a:ext uri="{FF2B5EF4-FFF2-40B4-BE49-F238E27FC236}">
                <a16:creationId xmlns:a16="http://schemas.microsoft.com/office/drawing/2014/main" id="{C9175666-DB1F-436F-A6F2-753F200B24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7687491-7681-4300-9508-3F84E57ADCD8}"/>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396954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585CED1-D6A8-4F66-8607-5E6D50BB9A5A}"/>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3" name="頁尾版面配置區 2">
            <a:extLst>
              <a:ext uri="{FF2B5EF4-FFF2-40B4-BE49-F238E27FC236}">
                <a16:creationId xmlns:a16="http://schemas.microsoft.com/office/drawing/2014/main" id="{9688B0B6-F96B-4CE6-81BE-A567C903A23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37050B8-4E4B-4BBC-B2F6-0985F9DC7AB8}"/>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324631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DDBEDC-2E3F-4579-AE3F-920E5FA2910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C0229A0-8156-418B-9D98-84B9CE2C8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B065A6-A326-4B2E-9706-2ADDBB2C2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64B1B9C-A50C-4AAC-B4D1-1A1B2320E857}"/>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6" name="頁尾版面配置區 5">
            <a:extLst>
              <a:ext uri="{FF2B5EF4-FFF2-40B4-BE49-F238E27FC236}">
                <a16:creationId xmlns:a16="http://schemas.microsoft.com/office/drawing/2014/main" id="{80A9B3AE-FF7C-42FC-92D2-B50D82A4AD9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31A48D-81B8-49F8-9562-4C7B21CDAC26}"/>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186485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2C517F-143D-496B-8E76-7851B0443EE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ECBB365-DC63-47C2-8174-76946194A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2A5B6F8-7A9C-402B-9757-A9BD38C46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28F000E-5B22-4330-A0D2-CB718480F4B8}"/>
              </a:ext>
            </a:extLst>
          </p:cNvPr>
          <p:cNvSpPr>
            <a:spLocks noGrp="1"/>
          </p:cNvSpPr>
          <p:nvPr>
            <p:ph type="dt" sz="half" idx="10"/>
          </p:nvPr>
        </p:nvSpPr>
        <p:spPr/>
        <p:txBody>
          <a:bodyPr/>
          <a:lstStyle/>
          <a:p>
            <a:fld id="{7448FBFB-0B81-4778-9204-CE9227B396F9}" type="datetimeFigureOut">
              <a:rPr lang="zh-TW" altLang="en-US" smtClean="0"/>
              <a:t>2020/6/12</a:t>
            </a:fld>
            <a:endParaRPr lang="zh-TW" altLang="en-US"/>
          </a:p>
        </p:txBody>
      </p:sp>
      <p:sp>
        <p:nvSpPr>
          <p:cNvPr id="6" name="頁尾版面配置區 5">
            <a:extLst>
              <a:ext uri="{FF2B5EF4-FFF2-40B4-BE49-F238E27FC236}">
                <a16:creationId xmlns:a16="http://schemas.microsoft.com/office/drawing/2014/main" id="{F8A7F913-FB3D-4D32-B484-67BCA67BCB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358E8C-20CD-43E8-BD7B-F5CC8B79586B}"/>
              </a:ext>
            </a:extLst>
          </p:cNvPr>
          <p:cNvSpPr>
            <a:spLocks noGrp="1"/>
          </p:cNvSpPr>
          <p:nvPr>
            <p:ph type="sldNum" sz="quarter" idx="12"/>
          </p:nvPr>
        </p:nvSpPr>
        <p:spPr/>
        <p:txBody>
          <a:body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279371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DFF00F0-61FE-433C-90D0-696ECF7B9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1F147F-AB4B-45AC-AA90-896B9FC7E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A4099DC-D989-47F9-8D87-9ABF6BB4D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8FBFB-0B81-4778-9204-CE9227B396F9}" type="datetimeFigureOut">
              <a:rPr lang="zh-TW" altLang="en-US" smtClean="0"/>
              <a:t>2020/6/12</a:t>
            </a:fld>
            <a:endParaRPr lang="zh-TW" altLang="en-US"/>
          </a:p>
        </p:txBody>
      </p:sp>
      <p:sp>
        <p:nvSpPr>
          <p:cNvPr id="5" name="頁尾版面配置區 4">
            <a:extLst>
              <a:ext uri="{FF2B5EF4-FFF2-40B4-BE49-F238E27FC236}">
                <a16:creationId xmlns:a16="http://schemas.microsoft.com/office/drawing/2014/main" id="{3B3EA3CD-4660-4C13-9E47-13B3CCB0E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B6EAED3-2AEB-48AB-B014-6AA2CAF817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2696D-0DEB-4273-AAE8-559FD8F68695}" type="slidenum">
              <a:rPr lang="zh-TW" altLang="en-US" smtClean="0"/>
              <a:t>‹#›</a:t>
            </a:fld>
            <a:endParaRPr lang="zh-TW" altLang="en-US"/>
          </a:p>
        </p:txBody>
      </p:sp>
    </p:spTree>
    <p:extLst>
      <p:ext uri="{BB962C8B-B14F-4D97-AF65-F5344CB8AC3E}">
        <p14:creationId xmlns:p14="http://schemas.microsoft.com/office/powerpoint/2010/main" val="250046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7A3732-E62C-4EBD-885C-061184A259A4}"/>
              </a:ext>
            </a:extLst>
          </p:cNvPr>
          <p:cNvSpPr>
            <a:spLocks noGrp="1"/>
          </p:cNvSpPr>
          <p:nvPr>
            <p:ph type="ctrTitle"/>
          </p:nvPr>
        </p:nvSpPr>
        <p:spPr>
          <a:xfrm>
            <a:off x="1076960" y="1593130"/>
            <a:ext cx="9144000" cy="1317710"/>
          </a:xfrm>
        </p:spPr>
        <p:txBody>
          <a:bodyPr>
            <a:normAutofit/>
          </a:bodyPr>
          <a:lstStyle/>
          <a:p>
            <a:pPr algn="l"/>
            <a:r>
              <a:rPr lang="zh-TW" altLang="en-US" sz="3600" b="1" dirty="0">
                <a:latin typeface="微軟正黑體" panose="020B0604030504040204" pitchFamily="34" charset="-120"/>
                <a:ea typeface="微軟正黑體" panose="020B0604030504040204" pitchFamily="34" charset="-120"/>
              </a:rPr>
              <a:t>統計學習初論期末報告</a:t>
            </a:r>
            <a:r>
              <a:rPr lang="en-US" altLang="zh-TW" sz="3600" b="1" dirty="0">
                <a:latin typeface="微軟正黑體" panose="020B0604030504040204" pitchFamily="34" charset="-120"/>
                <a:ea typeface="微軟正黑體" panose="020B0604030504040204" pitchFamily="34" charset="-120"/>
              </a:rPr>
              <a:t> – </a:t>
            </a:r>
            <a:r>
              <a:rPr lang="zh-TW" altLang="en-US" sz="3600" b="1" dirty="0">
                <a:latin typeface="微軟正黑體" panose="020B0604030504040204" pitchFamily="34" charset="-120"/>
                <a:ea typeface="微軟正黑體" panose="020B0604030504040204" pitchFamily="34" charset="-120"/>
              </a:rPr>
              <a:t>第</a:t>
            </a:r>
            <a:r>
              <a:rPr lang="en-US" altLang="zh-TW" sz="3600" b="1" dirty="0">
                <a:latin typeface="微軟正黑體" panose="020B0604030504040204" pitchFamily="34" charset="-120"/>
                <a:ea typeface="微軟正黑體" panose="020B0604030504040204" pitchFamily="34" charset="-120"/>
              </a:rPr>
              <a:t>3</a:t>
            </a:r>
            <a:r>
              <a:rPr lang="zh-TW" altLang="en-US" sz="3600" b="1" dirty="0">
                <a:latin typeface="微軟正黑體" panose="020B0604030504040204" pitchFamily="34" charset="-120"/>
                <a:ea typeface="微軟正黑體" panose="020B0604030504040204" pitchFamily="34" charset="-120"/>
              </a:rPr>
              <a:t>組</a:t>
            </a:r>
            <a:br>
              <a:rPr lang="en-US" altLang="zh-TW" sz="3600" b="1" dirty="0">
                <a:latin typeface="微軟正黑體" panose="020B0604030504040204" pitchFamily="34" charset="-120"/>
                <a:ea typeface="微軟正黑體" panose="020B0604030504040204" pitchFamily="34" charset="-120"/>
              </a:rPr>
            </a:br>
            <a:r>
              <a:rPr lang="zh-TW" altLang="en-US" sz="3600" b="1" dirty="0">
                <a:latin typeface="微軟正黑體" panose="020B0604030504040204" pitchFamily="34" charset="-120"/>
                <a:ea typeface="微軟正黑體" panose="020B0604030504040204" pitchFamily="34" charset="-120"/>
              </a:rPr>
              <a:t>利用消費取向分析信用卡使用者是否會拖欠</a:t>
            </a:r>
          </a:p>
        </p:txBody>
      </p:sp>
      <p:sp>
        <p:nvSpPr>
          <p:cNvPr id="3" name="副標題 2">
            <a:extLst>
              <a:ext uri="{FF2B5EF4-FFF2-40B4-BE49-F238E27FC236}">
                <a16:creationId xmlns:a16="http://schemas.microsoft.com/office/drawing/2014/main" id="{0270246C-DE61-484E-86C1-E635985E694C}"/>
              </a:ext>
            </a:extLst>
          </p:cNvPr>
          <p:cNvSpPr>
            <a:spLocks noGrp="1"/>
          </p:cNvSpPr>
          <p:nvPr>
            <p:ph type="subTitle" idx="4294967295"/>
          </p:nvPr>
        </p:nvSpPr>
        <p:spPr>
          <a:xfrm>
            <a:off x="1198879" y="3119278"/>
            <a:ext cx="3825607" cy="2697053"/>
          </a:xfrm>
        </p:spPr>
        <p:txBody>
          <a:bodyPr>
            <a:noAutofit/>
          </a:bodyPr>
          <a:lstStyle/>
          <a:p>
            <a:pPr algn="l">
              <a:lnSpc>
                <a:spcPct val="150000"/>
              </a:lnSpc>
            </a:pPr>
            <a:r>
              <a:rPr lang="en-US" altLang="zh-TW" sz="2400" b="1" dirty="0">
                <a:latin typeface="微軟正黑體" panose="020B0604030504040204" pitchFamily="34" charset="-120"/>
                <a:ea typeface="微軟正黑體" panose="020B0604030504040204" pitchFamily="34" charset="-120"/>
              </a:rPr>
              <a:t>B06705002</a:t>
            </a:r>
            <a:r>
              <a:rPr lang="zh-TW" altLang="en-US" sz="2400" b="1" dirty="0">
                <a:latin typeface="微軟正黑體" panose="020B0604030504040204" pitchFamily="34" charset="-120"/>
                <a:ea typeface="微軟正黑體" panose="020B0604030504040204" pitchFamily="34" charset="-120"/>
              </a:rPr>
              <a:t> 黃啟宏</a:t>
            </a:r>
            <a:endParaRPr lang="en-US" altLang="zh-TW" sz="2400" b="1" dirty="0">
              <a:latin typeface="微軟正黑體" panose="020B0604030504040204" pitchFamily="34" charset="-120"/>
              <a:ea typeface="微軟正黑體" panose="020B0604030504040204" pitchFamily="34" charset="-120"/>
            </a:endParaRPr>
          </a:p>
          <a:p>
            <a:pPr>
              <a:lnSpc>
                <a:spcPct val="150000"/>
              </a:lnSpc>
            </a:pPr>
            <a:r>
              <a:rPr lang="en-US" altLang="zh-TW" sz="2400" b="1" dirty="0">
                <a:latin typeface="微軟正黑體" panose="020B0604030504040204" pitchFamily="34" charset="-120"/>
                <a:ea typeface="微軟正黑體" panose="020B0604030504040204" pitchFamily="34" charset="-120"/>
              </a:rPr>
              <a:t>B06705021</a:t>
            </a:r>
            <a:r>
              <a:rPr lang="zh-TW" altLang="en-US" sz="2400" b="1" dirty="0">
                <a:latin typeface="微軟正黑體" panose="020B0604030504040204" pitchFamily="34" charset="-120"/>
                <a:ea typeface="微軟正黑體" panose="020B0604030504040204" pitchFamily="34" charset="-120"/>
              </a:rPr>
              <a:t> 許亦佑</a:t>
            </a:r>
            <a:endParaRPr lang="en-US" altLang="zh-TW" sz="2400" b="1" dirty="0">
              <a:latin typeface="微軟正黑體" panose="020B0604030504040204" pitchFamily="34" charset="-120"/>
              <a:ea typeface="微軟正黑體" panose="020B0604030504040204" pitchFamily="34" charset="-120"/>
            </a:endParaRPr>
          </a:p>
          <a:p>
            <a:pPr>
              <a:lnSpc>
                <a:spcPct val="150000"/>
              </a:lnSpc>
            </a:pPr>
            <a:r>
              <a:rPr lang="en-US" altLang="zh-TW" sz="2400" b="1" dirty="0">
                <a:latin typeface="微軟正黑體" panose="020B0604030504040204" pitchFamily="34" charset="-120"/>
                <a:ea typeface="微軟正黑體" panose="020B0604030504040204" pitchFamily="34" charset="-120"/>
              </a:rPr>
              <a:t>B06705034 </a:t>
            </a:r>
            <a:r>
              <a:rPr lang="zh-TW" altLang="en-US" sz="2400" b="1" dirty="0">
                <a:latin typeface="微軟正黑體" panose="020B0604030504040204" pitchFamily="34" charset="-120"/>
                <a:ea typeface="微軟正黑體" panose="020B0604030504040204" pitchFamily="34" charset="-120"/>
              </a:rPr>
              <a:t>吳禹辰</a:t>
            </a:r>
            <a:endParaRPr lang="en-US" altLang="zh-TW" sz="2400" b="1" dirty="0">
              <a:latin typeface="微軟正黑體" panose="020B0604030504040204" pitchFamily="34" charset="-120"/>
              <a:ea typeface="微軟正黑體" panose="020B0604030504040204" pitchFamily="34" charset="-120"/>
            </a:endParaRPr>
          </a:p>
          <a:p>
            <a:pPr>
              <a:lnSpc>
                <a:spcPct val="150000"/>
              </a:lnSpc>
            </a:pPr>
            <a:r>
              <a:rPr lang="en-US" altLang="zh-TW" sz="2400" b="1" dirty="0">
                <a:latin typeface="微軟正黑體" panose="020B0604030504040204" pitchFamily="34" charset="-120"/>
                <a:ea typeface="微軟正黑體" panose="020B0604030504040204" pitchFamily="34" charset="-120"/>
              </a:rPr>
              <a:t>B06705049 </a:t>
            </a:r>
            <a:r>
              <a:rPr lang="zh-TW" altLang="en-US" sz="2400" b="1" dirty="0">
                <a:latin typeface="微軟正黑體" panose="020B0604030504040204" pitchFamily="34" charset="-120"/>
                <a:ea typeface="微軟正黑體" panose="020B0604030504040204" pitchFamily="34" charset="-120"/>
              </a:rPr>
              <a:t>王松億</a:t>
            </a:r>
            <a:endParaRPr lang="en-US" altLang="zh-TW" sz="2400" b="1" dirty="0">
              <a:latin typeface="微軟正黑體" panose="020B0604030504040204" pitchFamily="34" charset="-120"/>
              <a:ea typeface="微軟正黑體" panose="020B0604030504040204" pitchFamily="34" charset="-120"/>
            </a:endParaRPr>
          </a:p>
        </p:txBody>
      </p:sp>
      <p:cxnSp>
        <p:nvCxnSpPr>
          <p:cNvPr id="5" name="直線接點 4">
            <a:extLst>
              <a:ext uri="{FF2B5EF4-FFF2-40B4-BE49-F238E27FC236}">
                <a16:creationId xmlns:a16="http://schemas.microsoft.com/office/drawing/2014/main" id="{E5F61712-2521-47F2-84F1-16AA53D75178}"/>
              </a:ext>
            </a:extLst>
          </p:cNvPr>
          <p:cNvCxnSpPr>
            <a:cxnSpLocks/>
          </p:cNvCxnSpPr>
          <p:nvPr/>
        </p:nvCxnSpPr>
        <p:spPr>
          <a:xfrm>
            <a:off x="731520" y="2910840"/>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841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the data</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58301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此資料集中，總共有</a:t>
            </a:r>
            <a:r>
              <a:rPr lang="en-US" altLang="zh-TW" sz="2800" dirty="0">
                <a:latin typeface="微軟正黑體" panose="020B0604030504040204" pitchFamily="34" charset="-120"/>
                <a:ea typeface="微軟正黑體" panose="020B0604030504040204" pitchFamily="34" charset="-120"/>
              </a:rPr>
              <a:t>30000</a:t>
            </a:r>
            <a:r>
              <a:rPr lang="zh-TW" altLang="en-US" sz="2800" dirty="0">
                <a:latin typeface="微軟正黑體" panose="020B0604030504040204" pitchFamily="34" charset="-120"/>
                <a:ea typeface="微軟正黑體" panose="020B0604030504040204" pitchFamily="34" charset="-120"/>
              </a:rPr>
              <a:t>筆資料。</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我們想要分析的是使用者在下個月是否會拖欠，因此我們將</a:t>
            </a:r>
            <a:r>
              <a:rPr lang="en-US" altLang="zh-TW" sz="2800" dirty="0">
                <a:latin typeface="微軟正黑體" panose="020B0604030504040204" pitchFamily="34" charset="-120"/>
                <a:ea typeface="微軟正黑體" panose="020B0604030504040204" pitchFamily="34" charset="-120"/>
              </a:rPr>
              <a:t>default payment next month</a:t>
            </a:r>
            <a:r>
              <a:rPr lang="zh-TW" altLang="en-US" sz="2800" dirty="0">
                <a:latin typeface="微軟正黑體" panose="020B0604030504040204" pitchFamily="34" charset="-120"/>
                <a:ea typeface="微軟正黑體" panose="020B0604030504040204" pitchFamily="34" charset="-120"/>
              </a:rPr>
              <a:t>設為標籤，並將其餘欄位設成特徵。</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我們希望可以透過改量論文中的過程以取得最佳的結果，因此在資料分群上我們照著論文中的數量比將訓練資料和測試資料的數量設定為</a:t>
            </a:r>
            <a:r>
              <a:rPr lang="en-US" altLang="zh-TW" sz="2800" dirty="0">
                <a:latin typeface="微軟正黑體" panose="020B0604030504040204" pitchFamily="34" charset="-120"/>
                <a:ea typeface="微軟正黑體" panose="020B0604030504040204" pitchFamily="34" charset="-120"/>
              </a:rPr>
              <a:t>1</a:t>
            </a:r>
            <a:r>
              <a:rPr lang="zh-TW" altLang="en-US" sz="2800" dirty="0">
                <a:latin typeface="微軟正黑體" panose="020B0604030504040204" pitchFamily="34" charset="-120"/>
                <a:ea typeface="微軟正黑體" panose="020B0604030504040204" pitchFamily="34" charset="-120"/>
              </a:rPr>
              <a:t>比</a:t>
            </a:r>
            <a:r>
              <a:rPr lang="en-US" altLang="zh-TW" sz="2800" dirty="0">
                <a:latin typeface="微軟正黑體" panose="020B0604030504040204" pitchFamily="34" charset="-120"/>
                <a:ea typeface="微軟正黑體" panose="020B0604030504040204" pitchFamily="34" charset="-120"/>
              </a:rPr>
              <a:t>1</a:t>
            </a:r>
            <a:r>
              <a:rPr lang="zh-TW" altLang="en-US" sz="2800" dirty="0">
                <a:latin typeface="微軟正黑體" panose="020B0604030504040204" pitchFamily="34" charset="-120"/>
                <a:ea typeface="微軟正黑體" panose="020B0604030504040204" pitchFamily="34" charset="-120"/>
              </a:rPr>
              <a:t>。</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29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Outline</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82301" cy="5183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Frame the problem</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Get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the data</a:t>
            </a: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Prepare the data to better expose the underlying data patterns to Machine Learning algorithms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many different models and short-list the best ones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Fine-tune models and combine them into a great solution</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Present your solution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5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Prepare the data</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389119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SEX</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EDUCATION</a:t>
            </a:r>
            <a:r>
              <a:rPr lang="zh-TW" altLang="en-US" sz="2800" dirty="0">
                <a:latin typeface="微軟正黑體" panose="020B0604030504040204" pitchFamily="34" charset="-120"/>
                <a:ea typeface="微軟正黑體" panose="020B0604030504040204" pitchFamily="34" charset="-120"/>
              </a:rPr>
              <a:t>和</a:t>
            </a:r>
            <a:r>
              <a:rPr lang="en-US" altLang="zh-TW" sz="2800" dirty="0">
                <a:latin typeface="微軟正黑體" panose="020B0604030504040204" pitchFamily="34" charset="-120"/>
                <a:ea typeface="微軟正黑體" panose="020B0604030504040204" pitchFamily="34" charset="-120"/>
              </a:rPr>
              <a:t>MARRIAGE</a:t>
            </a:r>
            <a:r>
              <a:rPr lang="zh-TW" altLang="en-US" sz="2800" dirty="0">
                <a:latin typeface="微軟正黑體" panose="020B0604030504040204" pitchFamily="34" charset="-120"/>
                <a:ea typeface="微軟正黑體" panose="020B0604030504040204" pitchFamily="34" charset="-120"/>
              </a:rPr>
              <a:t>這三項特徵都屬於類別而不是屬於連續變數。因此我們認為，對其取虛擬變數能夠藉此檢驗不同屬性類型對因變數的作用，提高模型的精準度。</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對整個資料集的特徵進行標準化，希望每個特徵值可以對結果做出相近程度的貢獻，藉此提高模型的準確率。</a:t>
            </a: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96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Outline</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82301" cy="5183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Frame the problem</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Get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Prepare the data to better expose the underlying data patterns to Machine Learning algorithms</a:t>
            </a: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Explore many different models and short-list the best ones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Fine-tune models and combine them into a great solution</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Present your solution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13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453752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根據論文中的各種模型分別進行</a:t>
            </a:r>
            <a:r>
              <a:rPr lang="en-US" altLang="zh-TW" sz="2800" dirty="0">
                <a:latin typeface="微軟正黑體" panose="020B0604030504040204" pitchFamily="34" charset="-120"/>
                <a:ea typeface="微軟正黑體" panose="020B0604030504040204" pitchFamily="34" charset="-120"/>
              </a:rPr>
              <a:t>model training</a:t>
            </a: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比較以下四種論文中提到的指標來檢視預測準確度  </a:t>
            </a:r>
            <a:r>
              <a:rPr lang="en-US" altLang="zh-TW" sz="2800" dirty="0">
                <a:latin typeface="微軟正黑體" panose="020B0604030504040204" pitchFamily="34" charset="-120"/>
                <a:ea typeface="微軟正黑體" panose="020B0604030504040204" pitchFamily="34" charset="-120"/>
              </a:rPr>
              <a:t>: </a:t>
            </a:r>
          </a:p>
          <a:p>
            <a:pPr marL="514350" indent="-514350">
              <a:lnSpc>
                <a:spcPct val="150000"/>
              </a:lnSpc>
              <a:buFont typeface="+mj-lt"/>
              <a:buAutoNum type="arabicPeriod"/>
            </a:pPr>
            <a:r>
              <a:rPr lang="en-US" altLang="zh-TW" sz="2800" dirty="0">
                <a:latin typeface="微軟正黑體" panose="020B0604030504040204" pitchFamily="34" charset="-120"/>
                <a:ea typeface="微軟正黑體" panose="020B0604030504040204" pitchFamily="34" charset="-120"/>
              </a:rPr>
              <a:t>Cumulative Gain Curve</a:t>
            </a:r>
          </a:p>
          <a:p>
            <a:pPr marL="514350" indent="-514350">
              <a:lnSpc>
                <a:spcPct val="150000"/>
              </a:lnSpc>
              <a:buFont typeface="+mj-lt"/>
              <a:buAutoNum type="arabicPeriod"/>
            </a:pPr>
            <a:r>
              <a:rPr lang="en-US" altLang="zh-TW" sz="2800" dirty="0">
                <a:latin typeface="微軟正黑體" panose="020B0604030504040204" pitchFamily="34" charset="-120"/>
                <a:ea typeface="微軟正黑體" panose="020B0604030504040204" pitchFamily="34" charset="-120"/>
              </a:rPr>
              <a:t>Sorting Smoothing Method(SSM)</a:t>
            </a:r>
          </a:p>
          <a:p>
            <a:pPr marL="514350" indent="-514350">
              <a:lnSpc>
                <a:spcPct val="150000"/>
              </a:lnSpc>
              <a:buFont typeface="+mj-lt"/>
              <a:buAutoNum type="arabicPeriod"/>
            </a:pPr>
            <a:r>
              <a:rPr lang="en-US" altLang="zh-TW" sz="2800" dirty="0">
                <a:latin typeface="微軟正黑體" panose="020B0604030504040204" pitchFamily="34" charset="-120"/>
                <a:ea typeface="微軟正黑體" panose="020B0604030504040204" pitchFamily="34" charset="-120"/>
              </a:rPr>
              <a:t>ROC curve </a:t>
            </a:r>
          </a:p>
          <a:p>
            <a:pPr marL="514350" indent="-514350">
              <a:lnSpc>
                <a:spcPct val="150000"/>
              </a:lnSpc>
              <a:buFont typeface="+mj-lt"/>
              <a:buAutoNum type="arabicPeriod"/>
            </a:pPr>
            <a:r>
              <a:rPr lang="en-US" altLang="zh-TW" sz="2800" dirty="0">
                <a:latin typeface="微軟正黑體" panose="020B0604030504040204" pitchFamily="34" charset="-120"/>
                <a:ea typeface="微軟正黑體" panose="020B0604030504040204" pitchFamily="34" charset="-120"/>
              </a:rPr>
              <a:t>Error Rate</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5922519"/>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Cumulative Gain Curve</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X</a:t>
            </a:r>
            <a:r>
              <a:rPr lang="zh-TW" altLang="en-US" sz="2800" dirty="0">
                <a:latin typeface="微軟正黑體" panose="020B0604030504040204" pitchFamily="34" charset="-120"/>
                <a:ea typeface="微軟正黑體" panose="020B0604030504040204" pitchFamily="34" charset="-120"/>
              </a:rPr>
              <a:t>軸為</a:t>
            </a:r>
            <a:r>
              <a:rPr lang="en-US" altLang="zh-TW" sz="2800" dirty="0">
                <a:latin typeface="微軟正黑體" panose="020B0604030504040204" pitchFamily="34" charset="-120"/>
                <a:ea typeface="微軟正黑體" panose="020B0604030504040204" pitchFamily="34" charset="-120"/>
              </a:rPr>
              <a:t>test data</a:t>
            </a:r>
            <a:r>
              <a:rPr lang="zh-TW" altLang="en-US" sz="2800" dirty="0">
                <a:latin typeface="微軟正黑體" panose="020B0604030504040204" pitchFamily="34" charset="-120"/>
                <a:ea typeface="微軟正黑體" panose="020B0604030504040204" pitchFamily="34" charset="-120"/>
              </a:rPr>
              <a:t>數量的比例，</a:t>
            </a:r>
            <a:r>
              <a:rPr lang="en-US" altLang="zh-TW" sz="2800" dirty="0">
                <a:latin typeface="微軟正黑體" panose="020B0604030504040204" pitchFamily="34" charset="-120"/>
                <a:ea typeface="微軟正黑體" panose="020B0604030504040204" pitchFamily="34" charset="-120"/>
              </a:rPr>
              <a:t>Y</a:t>
            </a:r>
            <a:r>
              <a:rPr lang="zh-TW" altLang="en-US" sz="2800" dirty="0">
                <a:latin typeface="微軟正黑體" panose="020B0604030504040204" pitchFamily="34" charset="-120"/>
                <a:ea typeface="微軟正黑體" panose="020B0604030504040204" pitchFamily="34" charset="-120"/>
              </a:rPr>
              <a:t>軸則為經過挑選後達到目標的比例。</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此圖有三條曲線，分別為</a:t>
            </a:r>
            <a:r>
              <a:rPr lang="en-US" altLang="zh-TW" sz="2800" dirty="0">
                <a:latin typeface="微軟正黑體" panose="020B0604030504040204" pitchFamily="34" charset="-120"/>
                <a:ea typeface="微軟正黑體" panose="020B0604030504040204" pitchFamily="34" charset="-120"/>
              </a:rPr>
              <a:t>Baseline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Class 0</a:t>
            </a:r>
            <a:r>
              <a:rPr lang="zh-TW" altLang="en-US" sz="2800" dirty="0">
                <a:latin typeface="微軟正黑體" panose="020B0604030504040204" pitchFamily="34" charset="-120"/>
                <a:ea typeface="微軟正黑體" panose="020B0604030504040204" pitchFamily="34" charset="-120"/>
              </a:rPr>
              <a:t>和</a:t>
            </a:r>
            <a:r>
              <a:rPr lang="en-US" altLang="zh-TW" sz="2800" dirty="0">
                <a:latin typeface="微軟正黑體" panose="020B0604030504040204" pitchFamily="34" charset="-120"/>
                <a:ea typeface="微軟正黑體" panose="020B0604030504040204" pitchFamily="34" charset="-120"/>
              </a:rPr>
              <a:t>Class 1</a:t>
            </a:r>
            <a:r>
              <a:rPr lang="zh-TW" altLang="en-US" sz="2800" dirty="0">
                <a:latin typeface="微軟正黑體" panose="020B0604030504040204" pitchFamily="34" charset="-120"/>
                <a:ea typeface="微軟正黑體" panose="020B0604030504040204" pitchFamily="34" charset="-120"/>
              </a:rPr>
              <a:t>。</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a:lnSpc>
                <a:spcPct val="150000"/>
              </a:lnSpc>
            </a:pPr>
            <a:r>
              <a:rPr lang="en-US" altLang="zh-TW" sz="2800" dirty="0">
                <a:latin typeface="微軟正黑體" panose="020B0604030504040204" pitchFamily="34" charset="-120"/>
                <a:ea typeface="微軟正黑體" panose="020B0604030504040204" pitchFamily="34" charset="-120"/>
              </a:rPr>
              <a:t>Baseline</a:t>
            </a:r>
            <a:r>
              <a:rPr lang="zh-TW" altLang="en-US" sz="2800" dirty="0">
                <a:latin typeface="微軟正黑體" panose="020B0604030504040204" pitchFamily="34" charset="-120"/>
                <a:ea typeface="微軟正黑體" panose="020B0604030504040204" pitchFamily="34" charset="-120"/>
              </a:rPr>
              <a:t>代表的是沒有採用模型，隨機從群體挑選出此百分比的人之中，結果的</a:t>
            </a:r>
            <a:r>
              <a:rPr lang="en-US" altLang="zh-TW" sz="2800" dirty="0">
                <a:latin typeface="微軟正黑體" panose="020B0604030504040204" pitchFamily="34" charset="-120"/>
                <a:ea typeface="微軟正黑體" panose="020B0604030504040204" pitchFamily="34" charset="-120"/>
              </a:rPr>
              <a:t>class</a:t>
            </a:r>
            <a:r>
              <a:rPr lang="zh-TW" altLang="en-US" sz="2800" dirty="0">
                <a:latin typeface="微軟正黑體" panose="020B0604030504040204" pitchFamily="34" charset="-120"/>
                <a:ea typeface="微軟正黑體" panose="020B0604030504040204" pitchFamily="34" charset="-120"/>
              </a:rPr>
              <a:t>為</a:t>
            </a:r>
            <a:r>
              <a:rPr lang="en-US" altLang="zh-TW" sz="2800" dirty="0">
                <a:latin typeface="微軟正黑體" panose="020B0604030504040204" pitchFamily="34" charset="-120"/>
                <a:ea typeface="微軟正黑體" panose="020B0604030504040204" pitchFamily="34" charset="-120"/>
              </a:rPr>
              <a:t>X</a:t>
            </a:r>
            <a:r>
              <a:rPr lang="zh-TW" altLang="en-US" sz="2800" dirty="0">
                <a:latin typeface="微軟正黑體" panose="020B0604030504040204" pitchFamily="34" charset="-120"/>
                <a:ea typeface="微軟正黑體" panose="020B0604030504040204" pitchFamily="34" charset="-120"/>
              </a:rPr>
              <a:t>的人佔整個群體</a:t>
            </a:r>
            <a:r>
              <a:rPr lang="en-US" altLang="zh-TW" sz="2800" dirty="0">
                <a:latin typeface="微軟正黑體" panose="020B0604030504040204" pitchFamily="34" charset="-120"/>
                <a:ea typeface="微軟正黑體" panose="020B0604030504040204" pitchFamily="34" charset="-120"/>
              </a:rPr>
              <a:t>class</a:t>
            </a:r>
            <a:r>
              <a:rPr lang="zh-TW" altLang="en-US" sz="2800" dirty="0">
                <a:latin typeface="微軟正黑體" panose="020B0604030504040204" pitchFamily="34" charset="-120"/>
                <a:ea typeface="微軟正黑體" panose="020B0604030504040204" pitchFamily="34" charset="-120"/>
              </a:rPr>
              <a:t>為</a:t>
            </a:r>
            <a:r>
              <a:rPr lang="en-US" altLang="zh-TW" sz="2800" dirty="0">
                <a:latin typeface="微軟正黑體" panose="020B0604030504040204" pitchFamily="34" charset="-120"/>
                <a:ea typeface="微軟正黑體" panose="020B0604030504040204" pitchFamily="34" charset="-120"/>
              </a:rPr>
              <a:t>X</a:t>
            </a:r>
            <a:r>
              <a:rPr lang="zh-TW" altLang="en-US" sz="2800" dirty="0">
                <a:latin typeface="微軟正黑體" panose="020B0604030504040204" pitchFamily="34" charset="-120"/>
                <a:ea typeface="微軟正黑體" panose="020B0604030504040204" pitchFamily="34" charset="-120"/>
              </a:rPr>
              <a:t>的比例，因此為斜率為</a:t>
            </a:r>
            <a:r>
              <a:rPr lang="en-US" altLang="zh-TW" sz="2800" dirty="0">
                <a:latin typeface="微軟正黑體" panose="020B0604030504040204" pitchFamily="34" charset="-120"/>
                <a:ea typeface="微軟正黑體" panose="020B0604030504040204" pitchFamily="34" charset="-120"/>
              </a:rPr>
              <a:t>1</a:t>
            </a:r>
            <a:r>
              <a:rPr lang="zh-TW" altLang="en-US" sz="2800" dirty="0">
                <a:latin typeface="微軟正黑體" panose="020B0604030504040204" pitchFamily="34" charset="-120"/>
                <a:ea typeface="微軟正黑體" panose="020B0604030504040204" pitchFamily="34" charset="-120"/>
              </a:rPr>
              <a:t>之直線</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隨機</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Class 0</a:t>
            </a:r>
            <a:r>
              <a:rPr lang="zh-TW" altLang="en-US" sz="2800" dirty="0">
                <a:latin typeface="微軟正黑體" panose="020B0604030504040204" pitchFamily="34" charset="-120"/>
                <a:ea typeface="微軟正黑體" panose="020B0604030504040204" pitchFamily="34" charset="-120"/>
              </a:rPr>
              <a:t>和</a:t>
            </a:r>
            <a:r>
              <a:rPr lang="en-US" altLang="zh-TW" sz="2800" dirty="0">
                <a:latin typeface="微軟正黑體" panose="020B0604030504040204" pitchFamily="34" charset="-120"/>
                <a:ea typeface="微軟正黑體" panose="020B0604030504040204" pitchFamily="34" charset="-120"/>
              </a:rPr>
              <a:t>Class 1</a:t>
            </a:r>
            <a:r>
              <a:rPr lang="zh-TW" altLang="en-US" sz="2800" dirty="0">
                <a:latin typeface="微軟正黑體" panose="020B0604030504040204" pitchFamily="34" charset="-120"/>
                <a:ea typeface="微軟正黑體" panose="020B0604030504040204" pitchFamily="34" charset="-120"/>
              </a:rPr>
              <a:t>則各代表著採用此模型後各百分比之下的目標達成率。</a:t>
            </a: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4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KNN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52D0BE67-D185-4FC6-9F36-2DAFE41FB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019" y="2219905"/>
            <a:ext cx="6557962" cy="463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7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a:latin typeface="微軟正黑體" panose="020B0604030504040204" pitchFamily="34" charset="-120"/>
                <a:ea typeface="微軟正黑體" panose="020B0604030504040204" pitchFamily="34" charset="-120"/>
              </a:rPr>
              <a:t>Logistic</a:t>
            </a:r>
            <a:endParaRPr lang="en-US" altLang="zh-TW" sz="3200"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ADAFA512-7964-418D-89E0-4B75F49BE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019" y="2222264"/>
            <a:ext cx="6557962" cy="458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609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a:latin typeface="微軟正黑體" panose="020B0604030504040204" pitchFamily="34" charset="-120"/>
                <a:ea typeface="微軟正黑體" panose="020B0604030504040204" pitchFamily="34" charset="-120"/>
              </a:rPr>
              <a:t>Discriminant Analysis</a:t>
            </a:r>
            <a:endParaRPr lang="en-US" altLang="zh-TW" sz="3200"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6C721E5A-06EA-436F-A3C8-D419E5413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499" y="2267360"/>
            <a:ext cx="6817002" cy="459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0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Naive Bayesian Classifier</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E017C53C-80BB-45CE-949A-E2C0B7330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551" y="2270330"/>
            <a:ext cx="6418898" cy="450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41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Outline</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82301" cy="5183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Frame the problem</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Get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Prepare the data to better expose the underlying data patterns to Machine Learning algorithms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many different models and short-list the best ones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Fine-tune models and combine them into a great solution</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Present your solution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82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Decision Tree</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59DB6D2F-886E-4920-B0B4-7A7AB041C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476" y="2270330"/>
            <a:ext cx="6471047" cy="457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15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4629857"/>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Cumulative Gain Curve</a:t>
            </a:r>
            <a:endParaRPr lang="en-US" altLang="zh-TW" sz="32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Class 1</a:t>
            </a:r>
            <a:r>
              <a:rPr lang="zh-TW" altLang="en-US" sz="2800" dirty="0">
                <a:latin typeface="微軟正黑體" panose="020B0604030504040204" pitchFamily="34" charset="-120"/>
                <a:ea typeface="微軟正黑體" panose="020B0604030504040204" pitchFamily="34" charset="-120"/>
              </a:rPr>
              <a:t>和</a:t>
            </a:r>
            <a:r>
              <a:rPr lang="en-US" altLang="zh-TW" sz="2800" dirty="0">
                <a:latin typeface="微軟正黑體" panose="020B0604030504040204" pitchFamily="34" charset="-120"/>
                <a:ea typeface="微軟正黑體" panose="020B0604030504040204" pitchFamily="34" charset="-120"/>
              </a:rPr>
              <a:t>class 0</a:t>
            </a:r>
            <a:r>
              <a:rPr lang="zh-TW" altLang="en-US" sz="2800" dirty="0">
                <a:latin typeface="微軟正黑體" panose="020B0604030504040204" pitchFamily="34" charset="-120"/>
                <a:ea typeface="微軟正黑體" panose="020B0604030504040204" pitchFamily="34" charset="-120"/>
              </a:rPr>
              <a:t>離</a:t>
            </a:r>
            <a:r>
              <a:rPr lang="en-US" altLang="zh-TW" sz="2800" dirty="0">
                <a:latin typeface="微軟正黑體" panose="020B0604030504040204" pitchFamily="34" charset="-120"/>
                <a:ea typeface="微軟正黑體" panose="020B0604030504040204" pitchFamily="34" charset="-120"/>
              </a:rPr>
              <a:t>Baseline</a:t>
            </a:r>
            <a:r>
              <a:rPr lang="zh-TW" altLang="en-US" sz="2800" dirty="0">
                <a:latin typeface="微軟正黑體" panose="020B0604030504040204" pitchFamily="34" charset="-120"/>
                <a:ea typeface="微軟正黑體" panose="020B0604030504040204" pitchFamily="34" charset="-120"/>
              </a:rPr>
              <a:t>越遠的模型，將會是越好的模型</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可以更精準的定位目標</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a:t>
            </a:r>
            <a:endParaRPr lang="en-US" altLang="zh-TW" sz="2800" dirty="0">
              <a:latin typeface="微軟正黑體" panose="020B0604030504040204" pitchFamily="34" charset="-120"/>
              <a:ea typeface="微軟正黑體" panose="020B0604030504040204" pitchFamily="34" charset="-120"/>
            </a:endParaRPr>
          </a:p>
          <a:p>
            <a:pPr>
              <a:lnSpc>
                <a:spcPct val="150000"/>
              </a:lnSpc>
            </a:pPr>
            <a:endParaRPr lang="zh-TW" altLang="en-US"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我們可以知道，在此指標中，</a:t>
            </a:r>
            <a:r>
              <a:rPr lang="en-US" altLang="zh-TW" sz="2800" dirty="0">
                <a:latin typeface="微軟正黑體" panose="020B0604030504040204" pitchFamily="34" charset="-120"/>
                <a:ea typeface="微軟正黑體" panose="020B0604030504040204" pitchFamily="34" charset="-120"/>
              </a:rPr>
              <a:t>Discriminant Analysis</a:t>
            </a:r>
            <a:r>
              <a:rPr lang="zh-TW" altLang="en-US" sz="2800" dirty="0">
                <a:latin typeface="微軟正黑體" panose="020B0604030504040204" pitchFamily="34" charset="-120"/>
                <a:ea typeface="微軟正黑體" panose="020B0604030504040204" pitchFamily="34" charset="-120"/>
              </a:rPr>
              <a:t>表現較好。</a:t>
            </a:r>
          </a:p>
          <a:p>
            <a:pPr marL="457200" indent="-457200">
              <a:lnSpc>
                <a:spcPct val="150000"/>
              </a:lnSpc>
              <a:buFont typeface="Arial" panose="020B0604020202020204" pitchFamily="34" charset="0"/>
              <a:buChar char="•"/>
            </a:pPr>
            <a:endParaRPr lang="zh-TW" altLang="en-US"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502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5276188"/>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Sorting Smoothing Method(SSM)</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X</a:t>
            </a:r>
            <a:r>
              <a:rPr lang="zh-TW" altLang="en-US" sz="2800" dirty="0">
                <a:latin typeface="微軟正黑體" panose="020B0604030504040204" pitchFamily="34" charset="-120"/>
                <a:ea typeface="微軟正黑體" panose="020B0604030504040204" pitchFamily="34" charset="-120"/>
              </a:rPr>
              <a:t>軸為預測會拖欠的概率，</a:t>
            </a:r>
            <a:r>
              <a:rPr lang="en-US" altLang="zh-TW" sz="2800" dirty="0">
                <a:latin typeface="微軟正黑體" panose="020B0604030504040204" pitchFamily="34" charset="-120"/>
                <a:ea typeface="微軟正黑體" panose="020B0604030504040204" pitchFamily="34" charset="-120"/>
              </a:rPr>
              <a:t>Y</a:t>
            </a:r>
            <a:r>
              <a:rPr lang="zh-TW" altLang="en-US" sz="2800" dirty="0">
                <a:latin typeface="微軟正黑體" panose="020B0604030504040204" pitchFamily="34" charset="-120"/>
                <a:ea typeface="微軟正黑體" panose="020B0604030504040204" pitchFamily="34" charset="-120"/>
              </a:rPr>
              <a:t>軸為估計的真實拖欠概率</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利用</a:t>
            </a:r>
            <a:r>
              <a:rPr lang="en-US" altLang="zh-TW" sz="2800" dirty="0">
                <a:latin typeface="微軟正黑體" panose="020B0604030504040204" pitchFamily="34" charset="-120"/>
                <a:ea typeface="微軟正黑體" panose="020B0604030504040204" pitchFamily="34" charset="-120"/>
              </a:rPr>
              <a:t>SSM</a:t>
            </a:r>
            <a:r>
              <a:rPr lang="zh-TW" altLang="en-US" sz="2800" dirty="0">
                <a:latin typeface="微軟正黑體" panose="020B0604030504040204" pitchFamily="34" charset="-120"/>
                <a:ea typeface="微軟正黑體" panose="020B0604030504040204" pitchFamily="34" charset="-120"/>
              </a:rPr>
              <a:t>算出</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a:lnSpc>
                <a:spcPct val="150000"/>
              </a:lnSpc>
            </a:pPr>
            <a:r>
              <a:rPr lang="zh-TW" altLang="en-US" sz="2800" dirty="0">
                <a:latin typeface="微軟正黑體" panose="020B0604030504040204" pitchFamily="34" charset="-120"/>
                <a:ea typeface="微軟正黑體" panose="020B0604030504040204" pitchFamily="34" charset="-120"/>
              </a:rPr>
              <a:t>首先，我們在利用各種模型預測會拖欠的概率後，以此為基準對這些資料進行從小到大的排序。接著，對每筆資料的真實數據前後各</a:t>
            </a:r>
            <a:r>
              <a:rPr lang="en-US" altLang="zh-TW" sz="2800" dirty="0">
                <a:latin typeface="微軟正黑體" panose="020B0604030504040204" pitchFamily="34" charset="-120"/>
                <a:ea typeface="微軟正黑體" panose="020B0604030504040204" pitchFamily="34" charset="-120"/>
              </a:rPr>
              <a:t>50</a:t>
            </a:r>
            <a:r>
              <a:rPr lang="zh-TW" altLang="en-US" sz="2800" dirty="0">
                <a:latin typeface="微軟正黑體" panose="020B0604030504040204" pitchFamily="34" charset="-120"/>
                <a:ea typeface="微軟正黑體" panose="020B0604030504040204" pitchFamily="34" charset="-120"/>
              </a:rPr>
              <a:t>筆取平均值，作為此筆資料的真實拖欠概率，作為判斷比較模型好壞的基準。</a:t>
            </a: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07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KNN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5362" name="Picture 2">
            <a:extLst>
              <a:ext uri="{FF2B5EF4-FFF2-40B4-BE49-F238E27FC236}">
                <a16:creationId xmlns:a16="http://schemas.microsoft.com/office/drawing/2014/main" id="{09FE8C2E-AE8D-474F-B287-4240DBF82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870" y="2270330"/>
            <a:ext cx="6450259" cy="455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135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a:latin typeface="微軟正黑體" panose="020B0604030504040204" pitchFamily="34" charset="-120"/>
                <a:ea typeface="微軟正黑體" panose="020B0604030504040204" pitchFamily="34" charset="-120"/>
              </a:rPr>
              <a:t>Logistic</a:t>
            </a:r>
            <a:endParaRPr lang="en-US" altLang="zh-TW" sz="3200"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4338" name="Picture 2">
            <a:extLst>
              <a:ext uri="{FF2B5EF4-FFF2-40B4-BE49-F238E27FC236}">
                <a16:creationId xmlns:a16="http://schemas.microsoft.com/office/drawing/2014/main" id="{BAF88CB1-5CDF-4D00-943D-B33D5DF35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400" y="2270330"/>
            <a:ext cx="6499199" cy="458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670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a:latin typeface="微軟正黑體" panose="020B0604030504040204" pitchFamily="34" charset="-120"/>
                <a:ea typeface="微軟正黑體" panose="020B0604030504040204" pitchFamily="34" charset="-120"/>
              </a:rPr>
              <a:t>Discriminant Analysis</a:t>
            </a:r>
            <a:endParaRPr lang="en-US" altLang="zh-TW" sz="3200"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3314" name="Picture 2">
            <a:extLst>
              <a:ext uri="{FF2B5EF4-FFF2-40B4-BE49-F238E27FC236}">
                <a16:creationId xmlns:a16="http://schemas.microsoft.com/office/drawing/2014/main" id="{3131F9F5-87EF-4560-9F79-133AB5379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118" y="2228169"/>
            <a:ext cx="6481763" cy="462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025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Naive Bayesian Classifier</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2290" name="Picture 2">
            <a:extLst>
              <a:ext uri="{FF2B5EF4-FFF2-40B4-BE49-F238E27FC236}">
                <a16:creationId xmlns:a16="http://schemas.microsoft.com/office/drawing/2014/main" id="{F7905175-CB4F-4AA6-80A5-63196931F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39" y="2276475"/>
            <a:ext cx="6417921"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681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Decision Tree</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BE29E6C0-FDB0-4998-A159-E964E449D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409" y="2270330"/>
            <a:ext cx="6403181" cy="459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060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5276188"/>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Sorting Smoothing Method(SSM)</a:t>
                </a:r>
                <a:endParaRPr lang="en-US" altLang="zh-TW" sz="32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14:m>
                  <m:oMath xmlns:m="http://schemas.openxmlformats.org/officeDocument/2006/math">
                    <m:sSup>
                      <m:sSupPr>
                        <m:ctrlPr>
                          <a:rPr lang="en-US" altLang="zh-TW" sz="2800" i="1" smtClean="0">
                            <a:latin typeface="Cambria Math" panose="02040503050406030204" pitchFamily="18" charset="0"/>
                            <a:ea typeface="微軟正黑體" panose="020B0604030504040204" pitchFamily="34" charset="-120"/>
                          </a:rPr>
                        </m:ctrlPr>
                      </m:sSupPr>
                      <m:e>
                        <m:r>
                          <a:rPr lang="en-US" altLang="zh-TW" sz="2800" b="0" i="1" smtClean="0">
                            <a:latin typeface="Cambria Math" panose="02040503050406030204" pitchFamily="18" charset="0"/>
                            <a:ea typeface="微軟正黑體" panose="020B0604030504040204" pitchFamily="34" charset="-120"/>
                          </a:rPr>
                          <m:t>𝑅</m:t>
                        </m:r>
                      </m:e>
                      <m:sup>
                        <m:r>
                          <a:rPr lang="en-US" altLang="zh-TW" sz="2800" b="0" i="1" smtClean="0">
                            <a:latin typeface="Cambria Math" panose="02040503050406030204" pitchFamily="18" charset="0"/>
                            <a:ea typeface="微軟正黑體" panose="020B0604030504040204" pitchFamily="34" charset="-120"/>
                          </a:rPr>
                          <m:t>2</m:t>
                        </m:r>
                      </m:sup>
                    </m:sSup>
                  </m:oMath>
                </a14:m>
                <a:r>
                  <a:rPr lang="zh-TW" altLang="en-US" sz="2800" dirty="0">
                    <a:latin typeface="微軟正黑體" panose="020B0604030504040204" pitchFamily="34" charset="-120"/>
                    <a:ea typeface="微軟正黑體" panose="020B0604030504040204" pitchFamily="34" charset="-120"/>
                  </a:rPr>
                  <a:t>為解釋力，當</a:t>
                </a:r>
                <a14:m>
                  <m:oMath xmlns:m="http://schemas.openxmlformats.org/officeDocument/2006/math">
                    <m:sSup>
                      <m:sSupPr>
                        <m:ctrlPr>
                          <a:rPr lang="en-US" altLang="zh-TW" sz="2800" i="1" smtClean="0">
                            <a:latin typeface="Cambria Math" panose="02040503050406030204" pitchFamily="18" charset="0"/>
                            <a:ea typeface="微軟正黑體" panose="020B0604030504040204" pitchFamily="34" charset="-120"/>
                          </a:rPr>
                        </m:ctrlPr>
                      </m:sSupPr>
                      <m:e>
                        <m:r>
                          <a:rPr lang="en-US" altLang="zh-TW" sz="2800" b="0" i="1" smtClean="0">
                            <a:latin typeface="Cambria Math" panose="02040503050406030204" pitchFamily="18" charset="0"/>
                            <a:ea typeface="微軟正黑體" panose="020B0604030504040204" pitchFamily="34" charset="-120"/>
                          </a:rPr>
                          <m:t>𝑅</m:t>
                        </m:r>
                      </m:e>
                      <m:sup>
                        <m:r>
                          <a:rPr lang="en-US" altLang="zh-TW" sz="2800" b="0" i="1" smtClean="0">
                            <a:latin typeface="Cambria Math" panose="02040503050406030204" pitchFamily="18" charset="0"/>
                            <a:ea typeface="微軟正黑體" panose="020B0604030504040204" pitchFamily="34" charset="-120"/>
                          </a:rPr>
                          <m:t>2</m:t>
                        </m:r>
                      </m:sup>
                    </m:sSup>
                  </m:oMath>
                </a14:m>
                <a:r>
                  <a:rPr lang="zh-TW" altLang="en-US" sz="2800" dirty="0">
                    <a:latin typeface="微軟正黑體" panose="020B0604030504040204" pitchFamily="34" charset="-120"/>
                    <a:ea typeface="微軟正黑體" panose="020B0604030504040204" pitchFamily="34" charset="-120"/>
                  </a:rPr>
                  <a:t>越高，且當預測拖欠概率越接近於估計真實拖欠概率時</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斜率為</a:t>
                </a:r>
                <a:r>
                  <a:rPr lang="en-US" altLang="zh-TW" sz="2800" dirty="0">
                    <a:latin typeface="微軟正黑體" panose="020B0604030504040204" pitchFamily="34" charset="-120"/>
                    <a:ea typeface="微軟正黑體" panose="020B0604030504040204" pitchFamily="34" charset="-120"/>
                  </a:rPr>
                  <a:t>1)</a:t>
                </a:r>
                <a:r>
                  <a:rPr lang="zh-TW" altLang="en-US" sz="2800" dirty="0">
                    <a:latin typeface="微軟正黑體" panose="020B0604030504040204" pitchFamily="34" charset="-120"/>
                    <a:ea typeface="微軟正黑體" panose="020B0604030504040204" pitchFamily="34" charset="-120"/>
                  </a:rPr>
                  <a:t>，我們判斷此模型的精確度較高。</a:t>
                </a:r>
                <a:endParaRPr lang="en-US" altLang="zh-TW" sz="2800" dirty="0">
                  <a:latin typeface="微軟正黑體" panose="020B0604030504040204" pitchFamily="34" charset="-120"/>
                  <a:ea typeface="微軟正黑體" panose="020B0604030504040204" pitchFamily="34" charset="-120"/>
                </a:endParaRPr>
              </a:p>
              <a:p>
                <a:pPr>
                  <a:lnSpc>
                    <a:spcPct val="150000"/>
                  </a:lnSpc>
                </a:pPr>
                <a:endParaRPr lang="zh-TW" altLang="en-US"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Discriminant Analysis</a:t>
                </a:r>
                <a:r>
                  <a:rPr lang="zh-TW" altLang="en-US" sz="2800" dirty="0">
                    <a:latin typeface="微軟正黑體" panose="020B0604030504040204" pitchFamily="34" charset="-120"/>
                    <a:ea typeface="微軟正黑體" panose="020B0604030504040204" pitchFamily="34" charset="-120"/>
                  </a:rPr>
                  <a:t>的解釋力較高，且預測拖欠概率越相當接近於估計真實拖欠概率，因此判斷</a:t>
                </a:r>
                <a:r>
                  <a:rPr lang="en-US" altLang="zh-TW" sz="2800" dirty="0">
                    <a:latin typeface="微軟正黑體" panose="020B0604030504040204" pitchFamily="34" charset="-120"/>
                    <a:ea typeface="微軟正黑體" panose="020B0604030504040204" pitchFamily="34" charset="-120"/>
                  </a:rPr>
                  <a:t>Discriminant Analysis</a:t>
                </a:r>
                <a:r>
                  <a:rPr lang="zh-TW" altLang="en-US" sz="2800" dirty="0">
                    <a:latin typeface="微軟正黑體" panose="020B0604030504040204" pitchFamily="34" charset="-120"/>
                    <a:ea typeface="微軟正黑體" panose="020B0604030504040204" pitchFamily="34" charset="-120"/>
                  </a:rPr>
                  <a:t>的精確度較高。</a:t>
                </a: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mc:Choice>
        <mc:Fallback xmlns="">
          <p:sp>
            <p:nvSpPr>
              <p:cNvPr id="11" name="文字方塊 10">
                <a:extLst>
                  <a:ext uri="{FF2B5EF4-FFF2-40B4-BE49-F238E27FC236}">
                    <a16:creationId xmlns:a16="http://schemas.microsoft.com/office/drawing/2014/main" id="{875FDC32-0BA5-4F9D-9FF6-4C3713666E99}"/>
                  </a:ext>
                </a:extLst>
              </p:cNvPr>
              <p:cNvSpPr txBox="1">
                <a:spLocks noRot="1" noChangeAspect="1" noMove="1" noResize="1" noEditPoints="1" noAdjustHandles="1" noChangeArrowheads="1" noChangeShapeType="1" noTextEdit="1"/>
              </p:cNvSpPr>
              <p:nvPr/>
            </p:nvSpPr>
            <p:spPr>
              <a:xfrm>
                <a:off x="838199" y="1529806"/>
                <a:ext cx="10730949" cy="5276188"/>
              </a:xfrm>
              <a:prstGeom prst="rect">
                <a:avLst/>
              </a:prstGeom>
              <a:blipFill>
                <a:blip r:embed="rId3"/>
                <a:stretch>
                  <a:fillRect l="-1420" r="-511"/>
                </a:stretch>
              </a:blipFill>
            </p:spPr>
            <p:txBody>
              <a:bodyPr/>
              <a:lstStyle/>
              <a:p>
                <a:r>
                  <a:rPr lang="zh-TW" altLang="en-US">
                    <a:noFill/>
                  </a:rPr>
                  <a:t> </a:t>
                </a:r>
              </a:p>
            </p:txBody>
          </p:sp>
        </mc:Fallback>
      </mc:AlternateContent>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83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200" y="1529806"/>
            <a:ext cx="10730949" cy="3983526"/>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ROC curve </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X</a:t>
            </a:r>
            <a:r>
              <a:rPr lang="zh-TW" altLang="en-US" sz="2800" dirty="0">
                <a:latin typeface="微軟正黑體" panose="020B0604030504040204" pitchFamily="34" charset="-120"/>
                <a:ea typeface="微軟正黑體" panose="020B0604030504040204" pitchFamily="34" charset="-120"/>
              </a:rPr>
              <a:t>軸為偽陽性的概率，</a:t>
            </a:r>
            <a:r>
              <a:rPr lang="en-US" altLang="zh-TW" sz="2800" dirty="0">
                <a:latin typeface="微軟正黑體" panose="020B0604030504040204" pitchFamily="34" charset="-120"/>
                <a:ea typeface="微軟正黑體" panose="020B0604030504040204" pitchFamily="34" charset="-120"/>
              </a:rPr>
              <a:t>Y</a:t>
            </a:r>
            <a:r>
              <a:rPr lang="zh-TW" altLang="en-US" sz="2800" dirty="0">
                <a:latin typeface="微軟正黑體" panose="020B0604030504040204" pitchFamily="34" charset="-120"/>
                <a:ea typeface="微軟正黑體" panose="020B0604030504040204" pitchFamily="34" charset="-120"/>
              </a:rPr>
              <a:t>軸為真陽性的概率。</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a:lnSpc>
                <a:spcPct val="150000"/>
              </a:lnSpc>
            </a:pPr>
            <a:r>
              <a:rPr lang="en-US" altLang="zh-TW" sz="2800" dirty="0">
                <a:latin typeface="微軟正黑體" panose="020B0604030504040204" pitchFamily="34" charset="-120"/>
                <a:ea typeface="微軟正黑體" panose="020B0604030504040204" pitchFamily="34" charset="-120"/>
              </a:rPr>
              <a:t>ROC</a:t>
            </a:r>
            <a:r>
              <a:rPr lang="zh-TW" altLang="en-US" sz="2800" dirty="0">
                <a:latin typeface="微軟正黑體" panose="020B0604030504040204" pitchFamily="34" charset="-120"/>
                <a:ea typeface="微軟正黑體" panose="020B0604030504040204" pitchFamily="34" charset="-120"/>
              </a:rPr>
              <a:t>是坐標圖式的分析工具，離左上角越近的點預測準確率越高。</a:t>
            </a:r>
            <a:r>
              <a:rPr lang="en-US" altLang="zh-TW" sz="2800" dirty="0">
                <a:latin typeface="微軟正黑體" panose="020B0604030504040204" pitchFamily="34" charset="-120"/>
                <a:ea typeface="微軟正黑體" panose="020B0604030504040204" pitchFamily="34" charset="-120"/>
              </a:rPr>
              <a:t>AUC</a:t>
            </a:r>
            <a:r>
              <a:rPr lang="zh-TW" altLang="en-US" sz="2800" dirty="0">
                <a:latin typeface="微軟正黑體" panose="020B0604030504040204" pitchFamily="34" charset="-120"/>
                <a:ea typeface="微軟正黑體" panose="020B0604030504040204" pitchFamily="34" charset="-120"/>
              </a:rPr>
              <a:t>為</a:t>
            </a:r>
            <a:r>
              <a:rPr lang="en-US" altLang="zh-TW" sz="2800" dirty="0">
                <a:latin typeface="微軟正黑體" panose="020B0604030504040204" pitchFamily="34" charset="-120"/>
                <a:ea typeface="微軟正黑體" panose="020B0604030504040204" pitchFamily="34" charset="-120"/>
              </a:rPr>
              <a:t>ROC</a:t>
            </a:r>
            <a:r>
              <a:rPr lang="zh-TW" altLang="en-US" sz="2800" dirty="0">
                <a:latin typeface="微軟正黑體" panose="020B0604030504040204" pitchFamily="34" charset="-120"/>
                <a:ea typeface="微軟正黑體" panose="020B0604030504040204" pitchFamily="34" charset="-120"/>
              </a:rPr>
              <a:t>曲線下方的面積，為正確判斷陽性樣本的值高於陰性樣本之機率 </a:t>
            </a:r>
            <a:r>
              <a:rPr lang="en-US" altLang="zh-TW" sz="2800" dirty="0">
                <a:latin typeface="微軟正黑體" panose="020B0604030504040204" pitchFamily="34" charset="-120"/>
                <a:ea typeface="微軟正黑體" panose="020B0604030504040204" pitchFamily="34" charset="-120"/>
              </a:rPr>
              <a:t>(AUC</a:t>
            </a:r>
            <a:r>
              <a:rPr lang="zh-TW" altLang="en-US" sz="2800" dirty="0">
                <a:latin typeface="微軟正黑體" panose="020B0604030504040204" pitchFamily="34" charset="-120"/>
                <a:ea typeface="微軟正黑體" panose="020B0604030504040204" pitchFamily="34" charset="-120"/>
              </a:rPr>
              <a:t>值越大，正確率越高</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80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群組 19">
            <a:extLst>
              <a:ext uri="{FF2B5EF4-FFF2-40B4-BE49-F238E27FC236}">
                <a16:creationId xmlns:a16="http://schemas.microsoft.com/office/drawing/2014/main" id="{986B08D8-AC26-4A80-A69F-E0E607A8163E}"/>
              </a:ext>
            </a:extLst>
          </p:cNvPr>
          <p:cNvGrpSpPr/>
          <p:nvPr/>
        </p:nvGrpSpPr>
        <p:grpSpPr>
          <a:xfrm>
            <a:off x="1132528" y="2460326"/>
            <a:ext cx="2849725" cy="2164743"/>
            <a:chOff x="1132528" y="1940561"/>
            <a:chExt cx="2849725" cy="2164743"/>
          </a:xfrm>
        </p:grpSpPr>
        <p:pic>
          <p:nvPicPr>
            <p:cNvPr id="4" name="Picture 2" descr="Search Icon Vector 图片、库存照片和矢量图| Shutterstock">
              <a:extLst>
                <a:ext uri="{FF2B5EF4-FFF2-40B4-BE49-F238E27FC236}">
                  <a16:creationId xmlns:a16="http://schemas.microsoft.com/office/drawing/2014/main" id="{AA9F662B-7E9B-4E6A-BFEC-B792765A20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64" t="21240" r="22923" b="34432"/>
            <a:stretch/>
          </p:blipFill>
          <p:spPr bwMode="auto">
            <a:xfrm>
              <a:off x="1925383" y="1940561"/>
              <a:ext cx="1264017" cy="1149072"/>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23D069F6-B5FF-4681-A503-34BD044908EF}"/>
                </a:ext>
              </a:extLst>
            </p:cNvPr>
            <p:cNvSpPr txBox="1"/>
            <p:nvPr/>
          </p:nvSpPr>
          <p:spPr>
            <a:xfrm>
              <a:off x="1132528" y="3146195"/>
              <a:ext cx="2849725" cy="959109"/>
            </a:xfrm>
            <a:prstGeom prst="rect">
              <a:avLst/>
            </a:prstGeom>
            <a:noFill/>
          </p:spPr>
          <p:txBody>
            <a:bodyPr wrap="square" rtlCol="0">
              <a:spAutoFit/>
            </a:bodyPr>
            <a:lstStyle/>
            <a:p>
              <a:pPr algn="ctr">
                <a:lnSpc>
                  <a:spcPct val="150000"/>
                </a:lnSpc>
              </a:pPr>
              <a:r>
                <a:rPr lang="zh-TW" altLang="en-US" sz="2000" b="1" dirty="0">
                  <a:latin typeface="微軟正黑體" panose="020B0604030504040204" pitchFamily="34" charset="-120"/>
                  <a:ea typeface="微軟正黑體" panose="020B0604030504040204" pitchFamily="34" charset="-120"/>
                </a:rPr>
                <a:t>銀行給予使用者</a:t>
              </a:r>
              <a:endParaRPr lang="en-US" altLang="zh-TW" sz="2000" b="1" dirty="0">
                <a:latin typeface="微軟正黑體" panose="020B0604030504040204" pitchFamily="34" charset="-120"/>
                <a:ea typeface="微軟正黑體" panose="020B0604030504040204" pitchFamily="34" charset="-120"/>
              </a:endParaRPr>
            </a:p>
            <a:p>
              <a:pPr algn="ctr">
                <a:lnSpc>
                  <a:spcPct val="150000"/>
                </a:lnSpc>
              </a:pPr>
              <a:r>
                <a:rPr lang="zh-TW" altLang="en-US" sz="2000" b="1" dirty="0">
                  <a:latin typeface="微軟正黑體" panose="020B0604030504040204" pitchFamily="34" charset="-120"/>
                  <a:ea typeface="微軟正黑體" panose="020B0604030504040204" pitchFamily="34" charset="-120"/>
                </a:rPr>
                <a:t>相同的額度</a:t>
              </a:r>
              <a:endParaRPr lang="en-US" altLang="zh-TW" sz="2000" b="1" dirty="0">
                <a:latin typeface="微軟正黑體" panose="020B0604030504040204" pitchFamily="34" charset="-120"/>
                <a:ea typeface="微軟正黑體" panose="020B0604030504040204" pitchFamily="34" charset="-120"/>
              </a:endParaRPr>
            </a:p>
          </p:txBody>
        </p:sp>
      </p:grpSp>
      <p:grpSp>
        <p:nvGrpSpPr>
          <p:cNvPr id="21" name="群組 20">
            <a:extLst>
              <a:ext uri="{FF2B5EF4-FFF2-40B4-BE49-F238E27FC236}">
                <a16:creationId xmlns:a16="http://schemas.microsoft.com/office/drawing/2014/main" id="{E6F857F8-9CC7-4D92-8FAE-C56660F06BFB}"/>
              </a:ext>
            </a:extLst>
          </p:cNvPr>
          <p:cNvGrpSpPr/>
          <p:nvPr/>
        </p:nvGrpSpPr>
        <p:grpSpPr>
          <a:xfrm>
            <a:off x="4453969" y="2233672"/>
            <a:ext cx="3340624" cy="2391397"/>
            <a:chOff x="4453969" y="1713907"/>
            <a:chExt cx="3340624" cy="2391397"/>
          </a:xfrm>
        </p:grpSpPr>
        <p:pic>
          <p:nvPicPr>
            <p:cNvPr id="11" name="Picture 4" descr="Complaint Icons - Download Free Vector Icons | Noun Project">
              <a:extLst>
                <a:ext uri="{FF2B5EF4-FFF2-40B4-BE49-F238E27FC236}">
                  <a16:creationId xmlns:a16="http://schemas.microsoft.com/office/drawing/2014/main" id="{4CE0CB64-B032-4B0A-8C30-5DF738FA85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136" y="1713907"/>
              <a:ext cx="1375726" cy="1375726"/>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C91BBF0F-AF19-4169-B8D2-7E95D54D2ACD}"/>
                </a:ext>
              </a:extLst>
            </p:cNvPr>
            <p:cNvSpPr txBox="1"/>
            <p:nvPr/>
          </p:nvSpPr>
          <p:spPr>
            <a:xfrm>
              <a:off x="4453969" y="3146195"/>
              <a:ext cx="3340624" cy="959109"/>
            </a:xfrm>
            <a:prstGeom prst="rect">
              <a:avLst/>
            </a:prstGeom>
            <a:noFill/>
          </p:spPr>
          <p:txBody>
            <a:bodyPr wrap="square" rtlCol="0">
              <a:spAutoFit/>
            </a:bodyPr>
            <a:lstStyle/>
            <a:p>
              <a:pPr algn="ctr">
                <a:lnSpc>
                  <a:spcPct val="150000"/>
                </a:lnSpc>
              </a:pPr>
              <a:r>
                <a:rPr lang="zh-TW" altLang="en-US" sz="2000" b="1" dirty="0">
                  <a:latin typeface="微軟正黑體" panose="020B0604030504040204" pitchFamily="34" charset="-120"/>
                  <a:ea typeface="微軟正黑體" panose="020B0604030504040204" pitchFamily="34" charset="-120"/>
                </a:rPr>
                <a:t>沒有償還能力的使用者</a:t>
              </a:r>
              <a:endParaRPr lang="en-US" altLang="zh-TW" sz="2000" b="1" dirty="0">
                <a:latin typeface="微軟正黑體" panose="020B0604030504040204" pitchFamily="34" charset="-120"/>
                <a:ea typeface="微軟正黑體" panose="020B0604030504040204" pitchFamily="34" charset="-120"/>
              </a:endParaRPr>
            </a:p>
            <a:p>
              <a:pPr algn="ctr">
                <a:lnSpc>
                  <a:spcPct val="150000"/>
                </a:lnSpc>
              </a:pPr>
              <a:r>
                <a:rPr lang="zh-TW" altLang="en-US" sz="2000" b="1" dirty="0">
                  <a:latin typeface="微軟正黑體" panose="020B0604030504040204" pitchFamily="34" charset="-120"/>
                  <a:ea typeface="微軟正黑體" panose="020B0604030504040204" pitchFamily="34" charset="-120"/>
                </a:rPr>
                <a:t>將會有拖欠付款的行為</a:t>
              </a:r>
              <a:endParaRPr lang="en-US" altLang="zh-TW" sz="2000" b="1" dirty="0">
                <a:latin typeface="微軟正黑體" panose="020B0604030504040204" pitchFamily="34" charset="-120"/>
                <a:ea typeface="微軟正黑體" panose="020B0604030504040204" pitchFamily="34" charset="-120"/>
              </a:endParaRPr>
            </a:p>
          </p:txBody>
        </p:sp>
      </p:grpSp>
      <p:sp>
        <p:nvSpPr>
          <p:cNvPr id="13" name="內容版面配置區 2">
            <a:extLst>
              <a:ext uri="{FF2B5EF4-FFF2-40B4-BE49-F238E27FC236}">
                <a16:creationId xmlns:a16="http://schemas.microsoft.com/office/drawing/2014/main" id="{CAFA86B5-8F37-417E-B20A-A4F69B861768}"/>
              </a:ext>
            </a:extLst>
          </p:cNvPr>
          <p:cNvSpPr txBox="1">
            <a:spLocks/>
          </p:cNvSpPr>
          <p:nvPr/>
        </p:nvSpPr>
        <p:spPr>
          <a:xfrm>
            <a:off x="1862478" y="5431710"/>
            <a:ext cx="8467042" cy="1116298"/>
          </a:xfrm>
          <a:prstGeom prst="rect">
            <a:avLst/>
          </a:prstGeom>
          <a:ln w="38100">
            <a:solidFill>
              <a:srgbClr val="4C763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TW" altLang="en-US" sz="2400" b="1" dirty="0"/>
              <a:t>分析信用卡使用者在下個月是否會拖欠，</a:t>
            </a:r>
            <a:endParaRPr lang="en-US" altLang="zh-TW" sz="2400" b="1" dirty="0"/>
          </a:p>
          <a:p>
            <a:pPr marL="0" indent="0" algn="ctr">
              <a:buNone/>
            </a:pPr>
            <a:r>
              <a:rPr lang="zh-TW" altLang="en-US" sz="2400" b="1" dirty="0"/>
              <a:t>進而讓銀行可以判斷是否給予不同的使用者不同的信用卡額度</a:t>
            </a:r>
          </a:p>
        </p:txBody>
      </p:sp>
      <p:grpSp>
        <p:nvGrpSpPr>
          <p:cNvPr id="22" name="群組 21">
            <a:extLst>
              <a:ext uri="{FF2B5EF4-FFF2-40B4-BE49-F238E27FC236}">
                <a16:creationId xmlns:a16="http://schemas.microsoft.com/office/drawing/2014/main" id="{3F476E1F-BF8D-43D5-B541-DB47FE0B6F8A}"/>
              </a:ext>
            </a:extLst>
          </p:cNvPr>
          <p:cNvGrpSpPr/>
          <p:nvPr/>
        </p:nvGrpSpPr>
        <p:grpSpPr>
          <a:xfrm>
            <a:off x="8335196" y="2460326"/>
            <a:ext cx="2598821" cy="2161346"/>
            <a:chOff x="8335196" y="1940561"/>
            <a:chExt cx="2598821" cy="2161346"/>
          </a:xfrm>
        </p:grpSpPr>
        <p:pic>
          <p:nvPicPr>
            <p:cNvPr id="18" name="Picture 8" descr="History Clock Button Svg Png Icon Free Download (#72594 ...">
              <a:extLst>
                <a:ext uri="{FF2B5EF4-FFF2-40B4-BE49-F238E27FC236}">
                  <a16:creationId xmlns:a16="http://schemas.microsoft.com/office/drawing/2014/main" id="{99B4F1E8-784A-4465-8C0A-27E1C9882D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2598" y="1940561"/>
              <a:ext cx="1264018" cy="1202237"/>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792449B5-14F1-43BC-AFB2-C612582BDD8E}"/>
                </a:ext>
              </a:extLst>
            </p:cNvPr>
            <p:cNvSpPr/>
            <p:nvPr/>
          </p:nvSpPr>
          <p:spPr>
            <a:xfrm>
              <a:off x="8335196" y="3142798"/>
              <a:ext cx="2598821" cy="959109"/>
            </a:xfrm>
            <a:prstGeom prst="rect">
              <a:avLst/>
            </a:prstGeom>
          </p:spPr>
          <p:txBody>
            <a:bodyPr wrap="square">
              <a:spAutoFit/>
            </a:bodyPr>
            <a:lstStyle/>
            <a:p>
              <a:pPr algn="ctr">
                <a:lnSpc>
                  <a:spcPct val="150000"/>
                </a:lnSpc>
              </a:pPr>
              <a:r>
                <a:rPr lang="zh-TW" altLang="en-US" sz="2000" b="1" dirty="0">
                  <a:latin typeface="微軟正黑體" panose="020B0604030504040204" pitchFamily="34" charset="-120"/>
                  <a:ea typeface="微軟正黑體" panose="020B0604030504040204" pitchFamily="34" charset="-120"/>
                </a:rPr>
                <a:t>無法區別是否為具有</a:t>
              </a:r>
              <a:endParaRPr lang="en-US" altLang="zh-TW" sz="2000" b="1" dirty="0">
                <a:latin typeface="微軟正黑體" panose="020B0604030504040204" pitchFamily="34" charset="-120"/>
                <a:ea typeface="微軟正黑體" panose="020B0604030504040204" pitchFamily="34" charset="-120"/>
              </a:endParaRPr>
            </a:p>
            <a:p>
              <a:pPr algn="ctr">
                <a:lnSpc>
                  <a:spcPct val="150000"/>
                </a:lnSpc>
              </a:pPr>
              <a:r>
                <a:rPr lang="zh-TW" altLang="en-US" sz="2000" b="1" dirty="0">
                  <a:latin typeface="微軟正黑體" panose="020B0604030504040204" pitchFamily="34" charset="-120"/>
                  <a:ea typeface="微軟正黑體" panose="020B0604030504040204" pitchFamily="34" charset="-120"/>
                </a:rPr>
                <a:t>償還能力的使用者</a:t>
              </a:r>
              <a:endParaRPr lang="en-US" altLang="zh-TW" b="1" dirty="0">
                <a:latin typeface="微軟正黑體" panose="020B0604030504040204" pitchFamily="34" charset="-120"/>
                <a:ea typeface="微軟正黑體" panose="020B0604030504040204" pitchFamily="34" charset="-120"/>
              </a:endParaRPr>
            </a:p>
          </p:txBody>
        </p:sp>
      </p:grpSp>
      <p:sp>
        <p:nvSpPr>
          <p:cNvPr id="24" name="箭號: ＞形 23">
            <a:extLst>
              <a:ext uri="{FF2B5EF4-FFF2-40B4-BE49-F238E27FC236}">
                <a16:creationId xmlns:a16="http://schemas.microsoft.com/office/drawing/2014/main" id="{9AD9FC3E-9FCC-4098-9D54-9ECD7AA43B1D}"/>
              </a:ext>
            </a:extLst>
          </p:cNvPr>
          <p:cNvSpPr/>
          <p:nvPr/>
        </p:nvSpPr>
        <p:spPr>
          <a:xfrm>
            <a:off x="1210177" y="1597874"/>
            <a:ext cx="7038522" cy="345899"/>
          </a:xfrm>
          <a:prstGeom prst="chevron">
            <a:avLst/>
          </a:prstGeom>
          <a:noFill/>
          <a:ln w="38100">
            <a:solidFill>
              <a:srgbClr val="4C7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微軟正黑體" panose="020B0604030504040204" pitchFamily="34" charset="-120"/>
                <a:ea typeface="微軟正黑體" panose="020B0604030504040204" pitchFamily="34" charset="-120"/>
              </a:rPr>
              <a:t>場景</a:t>
            </a:r>
          </a:p>
        </p:txBody>
      </p:sp>
      <p:sp>
        <p:nvSpPr>
          <p:cNvPr id="25" name="箭號: ＞形 24">
            <a:extLst>
              <a:ext uri="{FF2B5EF4-FFF2-40B4-BE49-F238E27FC236}">
                <a16:creationId xmlns:a16="http://schemas.microsoft.com/office/drawing/2014/main" id="{E6343374-743E-4675-AC8B-2E8EB24CA774}"/>
              </a:ext>
            </a:extLst>
          </p:cNvPr>
          <p:cNvSpPr/>
          <p:nvPr/>
        </p:nvSpPr>
        <p:spPr>
          <a:xfrm>
            <a:off x="8248700" y="1597873"/>
            <a:ext cx="2685318" cy="345899"/>
          </a:xfrm>
          <a:prstGeom prst="chevron">
            <a:avLst/>
          </a:prstGeom>
          <a:noFill/>
          <a:ln w="38100">
            <a:solidFill>
              <a:srgbClr val="4C7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微軟正黑體" panose="020B0604030504040204" pitchFamily="34" charset="-120"/>
                <a:ea typeface="微軟正黑體" panose="020B0604030504040204" pitchFamily="34" charset="-120"/>
              </a:rPr>
              <a:t>痛點</a:t>
            </a:r>
          </a:p>
        </p:txBody>
      </p:sp>
      <p:sp>
        <p:nvSpPr>
          <p:cNvPr id="27" name="箭號: 向下 26">
            <a:extLst>
              <a:ext uri="{FF2B5EF4-FFF2-40B4-BE49-F238E27FC236}">
                <a16:creationId xmlns:a16="http://schemas.microsoft.com/office/drawing/2014/main" id="{D29AD4FF-3B3D-43C1-821A-D80CD94AD9D0}"/>
              </a:ext>
            </a:extLst>
          </p:cNvPr>
          <p:cNvSpPr/>
          <p:nvPr/>
        </p:nvSpPr>
        <p:spPr>
          <a:xfrm>
            <a:off x="5911515" y="4773320"/>
            <a:ext cx="368969" cy="510139"/>
          </a:xfrm>
          <a:prstGeom prst="downArrow">
            <a:avLst>
              <a:gd name="adj1" fmla="val 50000"/>
              <a:gd name="adj2" fmla="val 50000"/>
            </a:avLst>
          </a:prstGeom>
          <a:noFill/>
          <a:ln w="38100">
            <a:solidFill>
              <a:srgbClr val="4C7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接點 15">
            <a:extLst>
              <a:ext uri="{FF2B5EF4-FFF2-40B4-BE49-F238E27FC236}">
                <a16:creationId xmlns:a16="http://schemas.microsoft.com/office/drawing/2014/main" id="{B80FDCBC-E270-4ADA-B57D-739B8C847947}"/>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
        <p:nvSpPr>
          <p:cNvPr id="23" name="標題 1">
            <a:extLst>
              <a:ext uri="{FF2B5EF4-FFF2-40B4-BE49-F238E27FC236}">
                <a16:creationId xmlns:a16="http://schemas.microsoft.com/office/drawing/2014/main" id="{B8250172-F694-4F5E-85B6-F692288047CA}"/>
              </a:ext>
            </a:extLst>
          </p:cNvPr>
          <p:cNvSpPr>
            <a:spLocks noGrp="1"/>
          </p:cNvSpPr>
          <p:nvPr>
            <p:ph type="title"/>
          </p:nvPr>
        </p:nvSpPr>
        <p:spPr>
          <a:xfrm>
            <a:off x="838200" y="365125"/>
            <a:ext cx="10515600" cy="1325563"/>
          </a:xfrm>
        </p:spPr>
        <p:txBody>
          <a:bodyPr/>
          <a:lstStyle/>
          <a:p>
            <a:r>
              <a:rPr lang="en-US" altLang="zh-TW" b="1" dirty="0">
                <a:latin typeface="微軟正黑體" panose="020B0604030504040204" pitchFamily="34" charset="-120"/>
                <a:ea typeface="微軟正黑體" panose="020B0604030504040204" pitchFamily="34" charset="-120"/>
              </a:rPr>
              <a:t>Frame the problem</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1153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animBg="1"/>
      <p:bldP spid="25"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KNN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20482" name="Picture 2">
            <a:extLst>
              <a:ext uri="{FF2B5EF4-FFF2-40B4-BE49-F238E27FC236}">
                <a16:creationId xmlns:a16="http://schemas.microsoft.com/office/drawing/2014/main" id="{9F3525EA-94B9-4D6C-8AC7-DADFE280E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494" y="2270330"/>
            <a:ext cx="5815012" cy="449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310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a:latin typeface="微軟正黑體" panose="020B0604030504040204" pitchFamily="34" charset="-120"/>
                <a:ea typeface="微軟正黑體" panose="020B0604030504040204" pitchFamily="34" charset="-120"/>
              </a:rPr>
              <a:t>Logistic</a:t>
            </a:r>
            <a:endParaRPr lang="en-US" altLang="zh-TW" sz="3200"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9458" name="Picture 2">
            <a:extLst>
              <a:ext uri="{FF2B5EF4-FFF2-40B4-BE49-F238E27FC236}">
                <a16:creationId xmlns:a16="http://schemas.microsoft.com/office/drawing/2014/main" id="{0ABB701E-19D4-4547-9595-04461AA4D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052" y="2270330"/>
            <a:ext cx="5819895" cy="458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331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a:latin typeface="微軟正黑體" panose="020B0604030504040204" pitchFamily="34" charset="-120"/>
                <a:ea typeface="微軟正黑體" panose="020B0604030504040204" pitchFamily="34" charset="-120"/>
              </a:rPr>
              <a:t>Discriminant Analysis</a:t>
            </a:r>
            <a:endParaRPr lang="en-US" altLang="zh-TW" sz="3200"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8434" name="Picture 2">
            <a:extLst>
              <a:ext uri="{FF2B5EF4-FFF2-40B4-BE49-F238E27FC236}">
                <a16:creationId xmlns:a16="http://schemas.microsoft.com/office/drawing/2014/main" id="{D62CEA11-7F9F-4593-A8B1-2848F505E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2270330"/>
            <a:ext cx="6076950" cy="453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750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Naive Bayesian Classifier</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7410" name="Picture 2">
            <a:extLst>
              <a:ext uri="{FF2B5EF4-FFF2-40B4-BE49-F238E27FC236}">
                <a16:creationId xmlns:a16="http://schemas.microsoft.com/office/drawing/2014/main" id="{AA94F3BD-4DB4-465D-AC40-9F545C256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1330" y="2266950"/>
            <a:ext cx="5889339"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897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Decision Tree</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6386" name="Picture 2">
            <a:extLst>
              <a:ext uri="{FF2B5EF4-FFF2-40B4-BE49-F238E27FC236}">
                <a16:creationId xmlns:a16="http://schemas.microsoft.com/office/drawing/2014/main" id="{D24A8A63-B6DC-4FC2-A7D3-915CEC840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437" y="2270330"/>
            <a:ext cx="5953125" cy="455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453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4629857"/>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ROC curve </a:t>
                </a:r>
                <a:endParaRPr lang="en-US" altLang="zh-TW" sz="32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14:m>
                  <m:oMath xmlns:m="http://schemas.openxmlformats.org/officeDocument/2006/math">
                    <m:r>
                      <a:rPr lang="zh-TW" altLang="en-US" sz="2800" i="1">
                        <a:latin typeface="Cambria Math" panose="02040503050406030204" pitchFamily="18" charset="0"/>
                        <a:ea typeface="微軟正黑體" panose="020B0604030504040204" pitchFamily="34" charset="-120"/>
                      </a:rPr>
                      <m:t>利用</m:t>
                    </m:r>
                    <m:r>
                      <m:rPr>
                        <m:sty m:val="p"/>
                      </m:rPr>
                      <a:rPr lang="en-US" altLang="zh-TW" sz="2800" i="0">
                        <a:latin typeface="Cambria Math" panose="02040503050406030204" pitchFamily="18" charset="0"/>
                        <a:ea typeface="微軟正黑體" panose="020B0604030504040204" pitchFamily="34" charset="-120"/>
                      </a:rPr>
                      <m:t>AUC</m:t>
                    </m:r>
                    <m:r>
                      <a:rPr lang="zh-TW" altLang="en-US" sz="2800" i="1">
                        <a:latin typeface="Cambria Math" panose="02040503050406030204" pitchFamily="18" charset="0"/>
                        <a:ea typeface="微軟正黑體" panose="020B0604030504040204" pitchFamily="34" charset="-120"/>
                      </a:rPr>
                      <m:t>大小比較模型的好壞</m:t>
                    </m:r>
                  </m:oMath>
                </a14:m>
                <a:endParaRPr lang="en-US" altLang="zh-TW" sz="2800" dirty="0">
                  <a:latin typeface="微軟正黑體" panose="020B0604030504040204" pitchFamily="34" charset="-120"/>
                  <a:ea typeface="微軟正黑體" panose="020B0604030504040204" pitchFamily="34" charset="-120"/>
                </a:endParaRPr>
              </a:p>
              <a:p>
                <a:pPr>
                  <a:lnSpc>
                    <a:spcPct val="150000"/>
                  </a:lnSpc>
                </a:pPr>
                <a:endParaRPr lang="zh-TW" altLang="en-US"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我們得知，</a:t>
                </a:r>
                <a:r>
                  <a:rPr lang="en-US" altLang="zh-TW" sz="2800" dirty="0">
                    <a:latin typeface="微軟正黑體" panose="020B0604030504040204" pitchFamily="34" charset="-120"/>
                    <a:ea typeface="微軟正黑體" panose="020B0604030504040204" pitchFamily="34" charset="-120"/>
                  </a:rPr>
                  <a:t>Discriminant Analysis</a:t>
                </a:r>
                <a:r>
                  <a:rPr lang="zh-TW" altLang="en-US" sz="2800" dirty="0">
                    <a:latin typeface="微軟正黑體" panose="020B0604030504040204" pitchFamily="34" charset="-120"/>
                    <a:ea typeface="微軟正黑體" panose="020B0604030504040204" pitchFamily="34" charset="-120"/>
                  </a:rPr>
                  <a:t>和</a:t>
                </a:r>
                <a:r>
                  <a:rPr lang="en-US" altLang="zh-TW" sz="2800" dirty="0">
                    <a:latin typeface="微軟正黑體" panose="020B0604030504040204" pitchFamily="34" charset="-120"/>
                    <a:ea typeface="微軟正黑體" panose="020B0604030504040204" pitchFamily="34" charset="-120"/>
                  </a:rPr>
                  <a:t>Decision Tree</a:t>
                </a:r>
                <a:r>
                  <a:rPr lang="zh-TW" altLang="en-US" sz="2800" dirty="0">
                    <a:latin typeface="微軟正黑體" panose="020B0604030504040204" pitchFamily="34" charset="-120"/>
                    <a:ea typeface="微軟正黑體" panose="020B0604030504040204" pitchFamily="34" charset="-120"/>
                  </a:rPr>
                  <a:t>的</a:t>
                </a:r>
                <a:r>
                  <a:rPr lang="en-US" altLang="zh-TW" sz="2800" dirty="0">
                    <a:latin typeface="微軟正黑體" panose="020B0604030504040204" pitchFamily="34" charset="-120"/>
                    <a:ea typeface="微軟正黑體" panose="020B0604030504040204" pitchFamily="34" charset="-120"/>
                  </a:rPr>
                  <a:t>AUC</a:t>
                </a:r>
                <a:r>
                  <a:rPr lang="zh-TW" altLang="en-US" sz="2800" dirty="0">
                    <a:latin typeface="微軟正黑體" panose="020B0604030504040204" pitchFamily="34" charset="-120"/>
                    <a:ea typeface="微軟正黑體" panose="020B0604030504040204" pitchFamily="34" charset="-120"/>
                  </a:rPr>
                  <a:t>較高，模型表現較好。</a:t>
                </a:r>
              </a:p>
              <a:p>
                <a:pPr marL="457200" indent="-457200">
                  <a:lnSpc>
                    <a:spcPct val="150000"/>
                  </a:lnSpc>
                  <a:buFont typeface="Arial" panose="020B0604020202020204" pitchFamily="34" charset="0"/>
                  <a:buChar char="•"/>
                </a:pPr>
                <a:endParaRPr lang="zh-TW" altLang="en-US"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mc:Choice>
        <mc:Fallback xmlns="">
          <p:sp>
            <p:nvSpPr>
              <p:cNvPr id="11" name="文字方塊 10">
                <a:extLst>
                  <a:ext uri="{FF2B5EF4-FFF2-40B4-BE49-F238E27FC236}">
                    <a16:creationId xmlns:a16="http://schemas.microsoft.com/office/drawing/2014/main" id="{875FDC32-0BA5-4F9D-9FF6-4C3713666E99}"/>
                  </a:ext>
                </a:extLst>
              </p:cNvPr>
              <p:cNvSpPr txBox="1">
                <a:spLocks noRot="1" noChangeAspect="1" noMove="1" noResize="1" noEditPoints="1" noAdjustHandles="1" noChangeArrowheads="1" noChangeShapeType="1" noTextEdit="1"/>
              </p:cNvSpPr>
              <p:nvPr/>
            </p:nvSpPr>
            <p:spPr>
              <a:xfrm>
                <a:off x="838199" y="1529806"/>
                <a:ext cx="10730949" cy="4629857"/>
              </a:xfrm>
              <a:prstGeom prst="rect">
                <a:avLst/>
              </a:prstGeom>
              <a:blipFill>
                <a:blip r:embed="rId3"/>
                <a:stretch>
                  <a:fillRect l="-1420" r="-681"/>
                </a:stretch>
              </a:blipFill>
            </p:spPr>
            <p:txBody>
              <a:bodyPr/>
              <a:lstStyle/>
              <a:p>
                <a:r>
                  <a:rPr lang="zh-TW" altLang="en-US">
                    <a:noFill/>
                  </a:rPr>
                  <a:t> </a:t>
                </a:r>
              </a:p>
            </p:txBody>
          </p:sp>
        </mc:Fallback>
      </mc:AlternateContent>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410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2690865"/>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Error Rate</a:t>
            </a: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利用模型預測出拖欠機率，若是大於</a:t>
            </a:r>
            <a:r>
              <a:rPr lang="en-US" altLang="zh-TW" sz="2800" dirty="0">
                <a:latin typeface="微軟正黑體" panose="020B0604030504040204" pitchFamily="34" charset="-120"/>
                <a:ea typeface="微軟正黑體" panose="020B0604030504040204" pitchFamily="34" charset="-120"/>
              </a:rPr>
              <a:t>0.5</a:t>
            </a:r>
            <a:r>
              <a:rPr lang="zh-TW" altLang="en-US" sz="2800" dirty="0">
                <a:latin typeface="微軟正黑體" panose="020B0604030504040204" pitchFamily="34" charset="-120"/>
                <a:ea typeface="微軟正黑體" panose="020B0604030504040204" pitchFamily="34" charset="-120"/>
              </a:rPr>
              <a:t>則視為</a:t>
            </a:r>
            <a:r>
              <a:rPr lang="en-US" altLang="zh-TW" sz="2800" dirty="0">
                <a:latin typeface="微軟正黑體" panose="020B0604030504040204" pitchFamily="34" charset="-120"/>
                <a:ea typeface="微軟正黑體" panose="020B0604030504040204" pitchFamily="34" charset="-120"/>
              </a:rPr>
              <a:t>1</a:t>
            </a:r>
            <a:r>
              <a:rPr lang="zh-TW" altLang="en-US" sz="2800" dirty="0">
                <a:latin typeface="微軟正黑體" panose="020B0604030504040204" pitchFamily="34" charset="-120"/>
                <a:ea typeface="微軟正黑體" panose="020B0604030504040204" pitchFamily="34" charset="-120"/>
              </a:rPr>
              <a:t>，小於</a:t>
            </a:r>
            <a:r>
              <a:rPr lang="en-US" altLang="zh-TW" sz="2800" dirty="0">
                <a:latin typeface="微軟正黑體" panose="020B0604030504040204" pitchFamily="34" charset="-120"/>
                <a:ea typeface="微軟正黑體" panose="020B0604030504040204" pitchFamily="34" charset="-120"/>
              </a:rPr>
              <a:t>0.5</a:t>
            </a:r>
            <a:r>
              <a:rPr lang="zh-TW" altLang="en-US" sz="2800" dirty="0">
                <a:latin typeface="微軟正黑體" panose="020B0604030504040204" pitchFamily="34" charset="-120"/>
                <a:ea typeface="微軟正黑體" panose="020B0604030504040204" pitchFamily="34" charset="-120"/>
              </a:rPr>
              <a:t>視為</a:t>
            </a:r>
            <a:r>
              <a:rPr lang="en-US" altLang="zh-TW" sz="2800" dirty="0">
                <a:latin typeface="微軟正黑體" panose="020B0604030504040204" pitchFamily="34" charset="-120"/>
                <a:ea typeface="微軟正黑體" panose="020B0604030504040204" pitchFamily="34" charset="-120"/>
              </a:rPr>
              <a:t>0</a:t>
            </a:r>
            <a:r>
              <a:rPr lang="zh-TW" altLang="en-US" sz="2800" dirty="0">
                <a:latin typeface="微軟正黑體" panose="020B0604030504040204" pitchFamily="34" charset="-120"/>
                <a:ea typeface="微軟正黑體" panose="020B0604030504040204" pitchFamily="34" charset="-120"/>
              </a:rPr>
              <a:t>。接著，和真實數據做對比，計算錯誤率。</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05A09F24-ACF7-4967-98B2-6621B2898771}"/>
              </a:ext>
            </a:extLst>
          </p:cNvPr>
          <p:cNvPicPr>
            <a:picLocks noChangeAspect="1"/>
          </p:cNvPicPr>
          <p:nvPr/>
        </p:nvPicPr>
        <p:blipFill>
          <a:blip r:embed="rId3"/>
          <a:stretch>
            <a:fillRect/>
          </a:stretch>
        </p:blipFill>
        <p:spPr>
          <a:xfrm>
            <a:off x="1333500" y="3505200"/>
            <a:ext cx="9525000" cy="3295650"/>
          </a:xfrm>
          <a:prstGeom prst="rect">
            <a:avLst/>
          </a:prstGeom>
        </p:spPr>
      </p:pic>
    </p:spTree>
    <p:extLst>
      <p:ext uri="{BB962C8B-B14F-4D97-AF65-F5344CB8AC3E}">
        <p14:creationId xmlns:p14="http://schemas.microsoft.com/office/powerpoint/2010/main" val="199410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204453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Error Rate</a:t>
            </a: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從上述結果可以得知</a:t>
            </a:r>
            <a:r>
              <a:rPr lang="en-US" altLang="zh-TW" sz="2800" dirty="0">
                <a:latin typeface="微軟正黑體" panose="020B0604030504040204" pitchFamily="34" charset="-120"/>
                <a:ea typeface="微軟正黑體" panose="020B0604030504040204" pitchFamily="34" charset="-120"/>
              </a:rPr>
              <a:t>Logistic</a:t>
            </a:r>
            <a:r>
              <a:rPr lang="zh-TW" altLang="en-US" sz="2800" dirty="0">
                <a:latin typeface="微軟正黑體" panose="020B0604030504040204" pitchFamily="34" charset="-120"/>
                <a:ea typeface="微軟正黑體" panose="020B0604030504040204" pitchFamily="34" charset="-120"/>
              </a:rPr>
              <a:t>和</a:t>
            </a:r>
            <a:r>
              <a:rPr lang="en-US" altLang="zh-TW" sz="2800" dirty="0">
                <a:latin typeface="微軟正黑體" panose="020B0604030504040204" pitchFamily="34" charset="-120"/>
                <a:ea typeface="微軟正黑體" panose="020B0604030504040204" pitchFamily="34" charset="-120"/>
              </a:rPr>
              <a:t>Discriminant Analysis</a:t>
            </a:r>
            <a:r>
              <a:rPr lang="zh-TW" altLang="en-US" sz="2800" dirty="0">
                <a:latin typeface="微軟正黑體" panose="020B0604030504040204" pitchFamily="34" charset="-120"/>
                <a:ea typeface="微軟正黑體" panose="020B0604030504040204" pitchFamily="34" charset="-120"/>
              </a:rPr>
              <a:t>模型表現的比較好。</a:t>
            </a: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35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models</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3983526"/>
          </a:xfrm>
          <a:prstGeom prst="rect">
            <a:avLst/>
          </a:prstGeom>
          <a:noFill/>
        </p:spPr>
        <p:txBody>
          <a:bodyPr wrap="square" rtlCol="0">
            <a:spAutoFit/>
          </a:bodyPr>
          <a:lstStyle/>
          <a:p>
            <a:pPr>
              <a:lnSpc>
                <a:spcPct val="150000"/>
              </a:lnSpc>
            </a:pPr>
            <a:r>
              <a:rPr lang="zh-TW" altLang="en-US" sz="3200" b="1" dirty="0">
                <a:latin typeface="微軟正黑體" panose="020B0604030504040204" pitchFamily="34" charset="-120"/>
                <a:ea typeface="微軟正黑體" panose="020B0604030504040204" pitchFamily="34" charset="-120"/>
              </a:rPr>
              <a:t>結論</a:t>
            </a:r>
            <a:endParaRPr lang="en-US" altLang="zh-TW" sz="3200" b="1"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Discriminant Analysis</a:t>
            </a:r>
            <a:r>
              <a:rPr lang="zh-TW" altLang="en-US" sz="2800" dirty="0">
                <a:latin typeface="微軟正黑體" panose="020B0604030504040204" pitchFamily="34" charset="-120"/>
                <a:ea typeface="微軟正黑體" panose="020B0604030504040204" pitchFamily="34" charset="-120"/>
              </a:rPr>
              <a:t>模型在各項指標表現上均為最優秀。</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我們會接著進行更多資料處理和其他模型分析，嘗試得出更好的結果。</a:t>
            </a: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25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Outline</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82301" cy="5183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Frame the problem</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Get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Prepare the data to better expose the underlying data patterns to Machine Learning algorithms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many different models and short-list the best ones</a:t>
            </a: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Fine-tune models and combine them into a great solution</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Present your solution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169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Outline</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82301" cy="5183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Frame the problem</a:t>
            </a: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Get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Prepare the data to better expose the underlying data patterns to Machine Learning algorithms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many different models and short-list the best ones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Fine-tune models and combine them into a great solution</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Present your solution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52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195220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首先，我們試著嘗試了其餘的模型。我們首先採用</a:t>
            </a:r>
            <a:r>
              <a:rPr lang="en-US" altLang="zh-TW" sz="2800" b="1" dirty="0">
                <a:latin typeface="微軟正黑體" panose="020B0604030504040204" pitchFamily="34" charset="-120"/>
                <a:ea typeface="微軟正黑體" panose="020B0604030504040204" pitchFamily="34" charset="-120"/>
              </a:rPr>
              <a:t>Random Forest</a:t>
            </a:r>
            <a:r>
              <a:rPr lang="zh-TW" altLang="en-US" sz="2800" dirty="0">
                <a:latin typeface="微軟正黑體" panose="020B0604030504040204" pitchFamily="34" charset="-120"/>
                <a:ea typeface="微軟正黑體" panose="020B0604030504040204" pitchFamily="34" charset="-120"/>
              </a:rPr>
              <a:t>，並使用原始資料對其進行</a:t>
            </a:r>
            <a:r>
              <a:rPr lang="en-US" altLang="zh-TW" sz="2800" dirty="0">
                <a:latin typeface="微軟正黑體" panose="020B0604030504040204" pitchFamily="34" charset="-120"/>
                <a:ea typeface="微軟正黑體" panose="020B0604030504040204" pitchFamily="34" charset="-120"/>
              </a:rPr>
              <a:t>model training</a:t>
            </a:r>
            <a:r>
              <a:rPr lang="zh-TW" altLang="en-US" sz="2800" dirty="0">
                <a:latin typeface="微軟正黑體" panose="020B0604030504040204" pitchFamily="34" charset="-120"/>
                <a:ea typeface="微軟正黑體" panose="020B0604030504040204" pitchFamily="34" charset="-120"/>
              </a:rPr>
              <a:t>，也同時用前述的四項指標檢視預測準確度。</a:t>
            </a: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169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Random Forest - Cumulative Gain Curve </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AC1032A-9370-4991-8144-165F41C38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462" y="2270330"/>
            <a:ext cx="6315075" cy="449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851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E320688C-F49C-4994-B12A-F3175B2D43B2}"/>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Random Forest - Sorting Smoothing Method(SSM) </a:t>
            </a:r>
          </a:p>
        </p:txBody>
      </p:sp>
      <p:pic>
        <p:nvPicPr>
          <p:cNvPr id="2050" name="Picture 2">
            <a:extLst>
              <a:ext uri="{FF2B5EF4-FFF2-40B4-BE49-F238E27FC236}">
                <a16:creationId xmlns:a16="http://schemas.microsoft.com/office/drawing/2014/main" id="{BF63D5B3-0300-4987-9180-1AA8B3145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693" y="2270330"/>
            <a:ext cx="6424613" cy="447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643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40356FC9-0CE1-4417-A9F2-2161B04F1E5D}"/>
              </a:ext>
            </a:extLst>
          </p:cNvPr>
          <p:cNvSpPr txBox="1"/>
          <p:nvPr/>
        </p:nvSpPr>
        <p:spPr>
          <a:xfrm>
            <a:off x="838199" y="1529806"/>
            <a:ext cx="10730949" cy="740524"/>
          </a:xfrm>
          <a:prstGeom prst="rect">
            <a:avLst/>
          </a:prstGeom>
          <a:noFill/>
        </p:spPr>
        <p:txBody>
          <a:bodyPr wrap="square" rtlCol="0">
            <a:spAutoFit/>
          </a:bodyPr>
          <a:lstStyle/>
          <a:p>
            <a:pPr>
              <a:lnSpc>
                <a:spcPct val="150000"/>
              </a:lnSpc>
            </a:pPr>
            <a:r>
              <a:rPr lang="en-US" altLang="zh-TW" sz="3200" b="1" dirty="0">
                <a:latin typeface="微軟正黑體" panose="020B0604030504040204" pitchFamily="34" charset="-120"/>
                <a:ea typeface="微軟正黑體" panose="020B0604030504040204" pitchFamily="34" charset="-120"/>
              </a:rPr>
              <a:t>Random Forest – ROC Curve &amp; Error Rate </a:t>
            </a:r>
          </a:p>
        </p:txBody>
      </p:sp>
      <p:sp>
        <p:nvSpPr>
          <p:cNvPr id="4" name="文字方塊 3">
            <a:extLst>
              <a:ext uri="{FF2B5EF4-FFF2-40B4-BE49-F238E27FC236}">
                <a16:creationId xmlns:a16="http://schemas.microsoft.com/office/drawing/2014/main" id="{9A40743B-1EE9-41DD-8FDC-D4CF56B5D671}"/>
              </a:ext>
            </a:extLst>
          </p:cNvPr>
          <p:cNvSpPr txBox="1"/>
          <p:nvPr/>
        </p:nvSpPr>
        <p:spPr>
          <a:xfrm>
            <a:off x="7543799" y="3762375"/>
            <a:ext cx="4333875" cy="1077218"/>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Error Rate:	</a:t>
            </a:r>
          </a:p>
          <a:p>
            <a:r>
              <a:rPr lang="en-US" altLang="zh-TW" sz="3200" dirty="0">
                <a:latin typeface="微軟正黑體" panose="020B0604030504040204" pitchFamily="34" charset="-120"/>
                <a:ea typeface="微軟正黑體" panose="020B0604030504040204" pitchFamily="34" charset="-120"/>
              </a:rPr>
              <a:t>	0.181</a:t>
            </a:r>
          </a:p>
        </p:txBody>
      </p:sp>
      <p:pic>
        <p:nvPicPr>
          <p:cNvPr id="3074" name="Picture 2">
            <a:extLst>
              <a:ext uri="{FF2B5EF4-FFF2-40B4-BE49-F238E27FC236}">
                <a16:creationId xmlns:a16="http://schemas.microsoft.com/office/drawing/2014/main" id="{D0FF3B3C-3794-4273-AFB2-7CB7D029F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8" y="2270330"/>
            <a:ext cx="5604181" cy="436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850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5183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Random Forest</a:t>
            </a:r>
            <a:r>
              <a:rPr lang="zh-TW" altLang="en-US" sz="2800" dirty="0">
                <a:latin typeface="微軟正黑體" panose="020B0604030504040204" pitchFamily="34" charset="-120"/>
                <a:ea typeface="微軟正黑體" panose="020B0604030504040204" pitchFamily="34" charset="-120"/>
              </a:rPr>
              <a:t>模型雖然看似精準，但我們仍然希望能夠更加客觀地對資料進行分析。</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因此，我們首先對類別項的特徵進行生成虛擬變數</a:t>
            </a:r>
            <a:r>
              <a:rPr lang="en-US" altLang="zh-TW" sz="2800" dirty="0">
                <a:latin typeface="微軟正黑體" panose="020B0604030504040204" pitchFamily="34" charset="-120"/>
                <a:ea typeface="微軟正黑體" panose="020B0604030504040204" pitchFamily="34" charset="-120"/>
              </a:rPr>
              <a:t>(dummy variable)</a:t>
            </a:r>
            <a:r>
              <a:rPr lang="zh-TW" altLang="en-US" sz="2800" dirty="0">
                <a:latin typeface="微軟正黑體" panose="020B0604030504040204" pitchFamily="34" charset="-120"/>
                <a:ea typeface="微軟正黑體" panose="020B0604030504040204" pitchFamily="34" charset="-120"/>
              </a:rPr>
              <a:t>，接著再對所有資料進行標準化。除了</a:t>
            </a:r>
            <a:r>
              <a:rPr lang="en-US" altLang="zh-TW" sz="2800" b="1" dirty="0">
                <a:latin typeface="微軟正黑體" panose="020B0604030504040204" pitchFamily="34" charset="-120"/>
                <a:ea typeface="微軟正黑體" panose="020B0604030504040204" pitchFamily="34" charset="-120"/>
              </a:rPr>
              <a:t>Random Forest</a:t>
            </a:r>
            <a:r>
              <a:rPr lang="zh-TW" altLang="en-US" sz="2800" dirty="0">
                <a:latin typeface="微軟正黑體" panose="020B0604030504040204" pitchFamily="34" charset="-120"/>
                <a:ea typeface="微軟正黑體" panose="020B0604030504040204" pitchFamily="34" charset="-120"/>
              </a:rPr>
              <a:t>，我們還採用了</a:t>
            </a:r>
            <a:r>
              <a:rPr lang="en-US" altLang="zh-TW" sz="2800" b="1" dirty="0">
                <a:latin typeface="微軟正黑體" panose="020B0604030504040204" pitchFamily="34" charset="-120"/>
                <a:ea typeface="微軟正黑體" panose="020B0604030504040204" pitchFamily="34" charset="-120"/>
              </a:rPr>
              <a:t>SVM</a:t>
            </a:r>
            <a:r>
              <a:rPr lang="zh-TW" altLang="en-US" sz="2800" dirty="0">
                <a:latin typeface="微軟正黑體" panose="020B0604030504040204" pitchFamily="34" charset="-120"/>
                <a:ea typeface="微軟正黑體" panose="020B0604030504040204" pitchFamily="34" charset="-120"/>
              </a:rPr>
              <a:t>模型。</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630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578492"/>
          </a:xfrm>
          <a:prstGeom prst="rect">
            <a:avLst/>
          </a:prstGeom>
          <a:noFill/>
        </p:spPr>
        <p:txBody>
          <a:bodyPr wrap="square" rtlCol="0">
            <a:spAutoFit/>
          </a:bodyPr>
          <a:lstStyle/>
          <a:p>
            <a:pPr>
              <a:lnSpc>
                <a:spcPct val="150000"/>
              </a:lnSpc>
            </a:pPr>
            <a:r>
              <a:rPr lang="en-US" altLang="zh-TW" sz="2400" b="1" dirty="0">
                <a:latin typeface="微軟正黑體" panose="020B0604030504040204" pitchFamily="34" charset="-120"/>
                <a:ea typeface="微軟正黑體" panose="020B0604030504040204" pitchFamily="34" charset="-120"/>
              </a:rPr>
              <a:t>Random Forest With Data Processing - Cumulative Gain Curve </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9220" name="Picture 4">
            <a:extLst>
              <a:ext uri="{FF2B5EF4-FFF2-40B4-BE49-F238E27FC236}">
                <a16:creationId xmlns:a16="http://schemas.microsoft.com/office/drawing/2014/main" id="{D83EDFD7-D6E5-4D04-BB78-0480BAB93A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514" t="43056" r="52583" b="30742"/>
          <a:stretch/>
        </p:blipFill>
        <p:spPr bwMode="auto">
          <a:xfrm>
            <a:off x="2795587" y="2108298"/>
            <a:ext cx="6600825" cy="466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2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E320688C-F49C-4994-B12A-F3175B2D43B2}"/>
              </a:ext>
            </a:extLst>
          </p:cNvPr>
          <p:cNvSpPr txBox="1"/>
          <p:nvPr/>
        </p:nvSpPr>
        <p:spPr>
          <a:xfrm>
            <a:off x="838199" y="1529806"/>
            <a:ext cx="10730949" cy="578492"/>
          </a:xfrm>
          <a:prstGeom prst="rect">
            <a:avLst/>
          </a:prstGeom>
          <a:noFill/>
        </p:spPr>
        <p:txBody>
          <a:bodyPr wrap="square" rtlCol="0">
            <a:spAutoFit/>
          </a:bodyPr>
          <a:lstStyle/>
          <a:p>
            <a:pPr>
              <a:lnSpc>
                <a:spcPct val="150000"/>
              </a:lnSpc>
            </a:pPr>
            <a:r>
              <a:rPr lang="en-US" altLang="zh-TW" sz="2400" b="1" dirty="0">
                <a:latin typeface="微軟正黑體" panose="020B0604030504040204" pitchFamily="34" charset="-120"/>
                <a:ea typeface="微軟正黑體" panose="020B0604030504040204" pitchFamily="34" charset="-120"/>
              </a:rPr>
              <a:t>Random Forest With Data Processing - Sorting Smoothing Method</a:t>
            </a:r>
            <a:endParaRPr lang="en-US" altLang="zh-TW" sz="3200" b="1" dirty="0">
              <a:latin typeface="微軟正黑體" panose="020B0604030504040204" pitchFamily="34" charset="-120"/>
              <a:ea typeface="微軟正黑體" panose="020B0604030504040204" pitchFamily="34" charset="-120"/>
            </a:endParaRPr>
          </a:p>
        </p:txBody>
      </p:sp>
      <p:pic>
        <p:nvPicPr>
          <p:cNvPr id="8194" name="Picture 2">
            <a:extLst>
              <a:ext uri="{FF2B5EF4-FFF2-40B4-BE49-F238E27FC236}">
                <a16:creationId xmlns:a16="http://schemas.microsoft.com/office/drawing/2014/main" id="{55BDCA3B-966F-4DE0-B2A0-828A9753C7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50" t="46111" r="52734" b="27778"/>
          <a:stretch/>
        </p:blipFill>
        <p:spPr bwMode="auto">
          <a:xfrm>
            <a:off x="2747962" y="2108298"/>
            <a:ext cx="6696075" cy="4679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335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40356FC9-0CE1-4417-A9F2-2161B04F1E5D}"/>
              </a:ext>
            </a:extLst>
          </p:cNvPr>
          <p:cNvSpPr txBox="1"/>
          <p:nvPr/>
        </p:nvSpPr>
        <p:spPr>
          <a:xfrm>
            <a:off x="838199" y="1529806"/>
            <a:ext cx="10730949" cy="578492"/>
          </a:xfrm>
          <a:prstGeom prst="rect">
            <a:avLst/>
          </a:prstGeom>
          <a:noFill/>
        </p:spPr>
        <p:txBody>
          <a:bodyPr wrap="square" rtlCol="0">
            <a:spAutoFit/>
          </a:bodyPr>
          <a:lstStyle/>
          <a:p>
            <a:pPr>
              <a:lnSpc>
                <a:spcPct val="150000"/>
              </a:lnSpc>
            </a:pPr>
            <a:r>
              <a:rPr lang="en-US" altLang="zh-TW" sz="2400" b="1" dirty="0">
                <a:latin typeface="微軟正黑體" panose="020B0604030504040204" pitchFamily="34" charset="-120"/>
                <a:ea typeface="微軟正黑體" panose="020B0604030504040204" pitchFamily="34" charset="-120"/>
              </a:rPr>
              <a:t>Random Forest With Data Processing – ROC Curve &amp; Error Rate </a:t>
            </a:r>
          </a:p>
        </p:txBody>
      </p:sp>
      <p:sp>
        <p:nvSpPr>
          <p:cNvPr id="4" name="文字方塊 3">
            <a:extLst>
              <a:ext uri="{FF2B5EF4-FFF2-40B4-BE49-F238E27FC236}">
                <a16:creationId xmlns:a16="http://schemas.microsoft.com/office/drawing/2014/main" id="{9A40743B-1EE9-41DD-8FDC-D4CF56B5D671}"/>
              </a:ext>
            </a:extLst>
          </p:cNvPr>
          <p:cNvSpPr txBox="1"/>
          <p:nvPr/>
        </p:nvSpPr>
        <p:spPr>
          <a:xfrm>
            <a:off x="7543799" y="3762375"/>
            <a:ext cx="4333875" cy="1077218"/>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Error Rate:	</a:t>
            </a:r>
          </a:p>
          <a:p>
            <a:r>
              <a:rPr lang="en-US" altLang="zh-TW" sz="3200" dirty="0">
                <a:latin typeface="微軟正黑體" panose="020B0604030504040204" pitchFamily="34" charset="-120"/>
                <a:ea typeface="微軟正黑體" panose="020B0604030504040204" pitchFamily="34" charset="-120"/>
              </a:rPr>
              <a:t>	0.182</a:t>
            </a:r>
          </a:p>
        </p:txBody>
      </p:sp>
      <p:pic>
        <p:nvPicPr>
          <p:cNvPr id="7170" name="Picture 2">
            <a:extLst>
              <a:ext uri="{FF2B5EF4-FFF2-40B4-BE49-F238E27FC236}">
                <a16:creationId xmlns:a16="http://schemas.microsoft.com/office/drawing/2014/main" id="{061F2D4F-54D0-4E80-BC35-6648CFED6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277765"/>
            <a:ext cx="5657850" cy="435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191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578492"/>
          </a:xfrm>
          <a:prstGeom prst="rect">
            <a:avLst/>
          </a:prstGeom>
          <a:noFill/>
        </p:spPr>
        <p:txBody>
          <a:bodyPr wrap="square" rtlCol="0">
            <a:spAutoFit/>
          </a:bodyPr>
          <a:lstStyle/>
          <a:p>
            <a:pPr>
              <a:lnSpc>
                <a:spcPct val="150000"/>
              </a:lnSpc>
            </a:pPr>
            <a:r>
              <a:rPr lang="en-US" altLang="zh-TW" sz="2400" b="1" dirty="0">
                <a:latin typeface="微軟正黑體" panose="020B0604030504040204" pitchFamily="34" charset="-120"/>
                <a:ea typeface="微軟正黑體" panose="020B0604030504040204" pitchFamily="34" charset="-120"/>
              </a:rPr>
              <a:t>SVM - Cumulative Gain Curve </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12290" name="Picture 2">
            <a:extLst>
              <a:ext uri="{FF2B5EF4-FFF2-40B4-BE49-F238E27FC236}">
                <a16:creationId xmlns:a16="http://schemas.microsoft.com/office/drawing/2014/main" id="{7F775B38-7B80-4622-87CD-057D8CD25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2" y="2108298"/>
            <a:ext cx="6543675" cy="465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30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E320688C-F49C-4994-B12A-F3175B2D43B2}"/>
              </a:ext>
            </a:extLst>
          </p:cNvPr>
          <p:cNvSpPr txBox="1"/>
          <p:nvPr/>
        </p:nvSpPr>
        <p:spPr>
          <a:xfrm>
            <a:off x="838199" y="1529806"/>
            <a:ext cx="10730949" cy="578492"/>
          </a:xfrm>
          <a:prstGeom prst="rect">
            <a:avLst/>
          </a:prstGeom>
          <a:noFill/>
        </p:spPr>
        <p:txBody>
          <a:bodyPr wrap="square" rtlCol="0">
            <a:spAutoFit/>
          </a:bodyPr>
          <a:lstStyle/>
          <a:p>
            <a:pPr>
              <a:lnSpc>
                <a:spcPct val="150000"/>
              </a:lnSpc>
            </a:pPr>
            <a:r>
              <a:rPr lang="en-US" altLang="zh-TW" sz="2400" b="1" dirty="0">
                <a:latin typeface="微軟正黑體" panose="020B0604030504040204" pitchFamily="34" charset="-120"/>
                <a:ea typeface="微軟正黑體" panose="020B0604030504040204" pitchFamily="34" charset="-120"/>
              </a:rPr>
              <a:t>SVM - Sorting Smoothing Method</a:t>
            </a:r>
            <a:endParaRPr lang="en-US" altLang="zh-TW" sz="3200" b="1" dirty="0">
              <a:latin typeface="微軟正黑體" panose="020B0604030504040204" pitchFamily="34" charset="-120"/>
              <a:ea typeface="微軟正黑體" panose="020B0604030504040204" pitchFamily="34" charset="-120"/>
            </a:endParaRPr>
          </a:p>
        </p:txBody>
      </p:sp>
      <p:pic>
        <p:nvPicPr>
          <p:cNvPr id="11266" name="Picture 2">
            <a:extLst>
              <a:ext uri="{FF2B5EF4-FFF2-40B4-BE49-F238E27FC236}">
                <a16:creationId xmlns:a16="http://schemas.microsoft.com/office/drawing/2014/main" id="{EED514A3-29FA-49DF-A876-829361227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921" y="2108298"/>
            <a:ext cx="6584157" cy="473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73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Get the data</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3891193"/>
          </a:xfrm>
          <a:prstGeom prst="rect">
            <a:avLst/>
          </a:prstGeom>
          <a:noFill/>
        </p:spPr>
        <p:txBody>
          <a:bodyPr wrap="square" rtlCol="0">
            <a:spAutoFit/>
          </a:bodyPr>
          <a:lstStyle/>
          <a:p>
            <a:pPr>
              <a:lnSpc>
                <a:spcPct val="150000"/>
              </a:lnSpc>
            </a:pPr>
            <a:r>
              <a:rPr lang="en-US" altLang="zh-TW" sz="2800" b="1" dirty="0">
                <a:latin typeface="微軟正黑體" panose="020B0604030504040204" pitchFamily="34" charset="-120"/>
                <a:ea typeface="微軟正黑體" panose="020B0604030504040204" pitchFamily="34" charset="-120"/>
              </a:rPr>
              <a:t>Default Payments of Credit Card Clients in Taiwan from 2005</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The dataset contains information on default payments, demographic factors, credit data, history of payment, and bill statements of credit card clients in Taiwan from April 2005 to September 2005.</a:t>
            </a: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509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a:latin typeface="微軟正黑體" panose="020B0604030504040204" pitchFamily="34" charset="-120"/>
                <a:ea typeface="微軟正黑體" panose="020B0604030504040204" pitchFamily="34" charset="-120"/>
              </a:rPr>
              <a:t>Fine-tune models </a:t>
            </a:r>
            <a:endParaRPr lang="zh-TW" altLang="en-US"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40356FC9-0CE1-4417-A9F2-2161B04F1E5D}"/>
              </a:ext>
            </a:extLst>
          </p:cNvPr>
          <p:cNvSpPr txBox="1"/>
          <p:nvPr/>
        </p:nvSpPr>
        <p:spPr>
          <a:xfrm>
            <a:off x="838199" y="1529806"/>
            <a:ext cx="10730949" cy="578492"/>
          </a:xfrm>
          <a:prstGeom prst="rect">
            <a:avLst/>
          </a:prstGeom>
          <a:noFill/>
        </p:spPr>
        <p:txBody>
          <a:bodyPr wrap="square" rtlCol="0">
            <a:spAutoFit/>
          </a:bodyPr>
          <a:lstStyle/>
          <a:p>
            <a:pPr>
              <a:lnSpc>
                <a:spcPct val="150000"/>
              </a:lnSpc>
            </a:pPr>
            <a:r>
              <a:rPr lang="en-US" altLang="zh-TW" sz="2400" b="1" dirty="0">
                <a:latin typeface="微軟正黑體" panose="020B0604030504040204" pitchFamily="34" charset="-120"/>
                <a:ea typeface="微軟正黑體" panose="020B0604030504040204" pitchFamily="34" charset="-120"/>
              </a:rPr>
              <a:t>SVM With Data Processing – ROC Curve &amp; Error Rate </a:t>
            </a:r>
          </a:p>
        </p:txBody>
      </p:sp>
      <p:sp>
        <p:nvSpPr>
          <p:cNvPr id="4" name="文字方塊 3">
            <a:extLst>
              <a:ext uri="{FF2B5EF4-FFF2-40B4-BE49-F238E27FC236}">
                <a16:creationId xmlns:a16="http://schemas.microsoft.com/office/drawing/2014/main" id="{9A40743B-1EE9-41DD-8FDC-D4CF56B5D671}"/>
              </a:ext>
            </a:extLst>
          </p:cNvPr>
          <p:cNvSpPr txBox="1"/>
          <p:nvPr/>
        </p:nvSpPr>
        <p:spPr>
          <a:xfrm>
            <a:off x="7543799" y="3762375"/>
            <a:ext cx="4333875" cy="1077218"/>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Error Rate:	</a:t>
            </a:r>
          </a:p>
          <a:p>
            <a:r>
              <a:rPr lang="en-US" altLang="zh-TW" sz="3200" dirty="0">
                <a:latin typeface="微軟正黑體" panose="020B0604030504040204" pitchFamily="34" charset="-120"/>
                <a:ea typeface="微軟正黑體" panose="020B0604030504040204" pitchFamily="34" charset="-120"/>
              </a:rPr>
              <a:t>	0.177</a:t>
            </a:r>
          </a:p>
        </p:txBody>
      </p:sp>
      <p:pic>
        <p:nvPicPr>
          <p:cNvPr id="10242" name="Picture 2">
            <a:extLst>
              <a:ext uri="{FF2B5EF4-FFF2-40B4-BE49-F238E27FC236}">
                <a16:creationId xmlns:a16="http://schemas.microsoft.com/office/drawing/2014/main" id="{FD9F4900-68F3-4CFD-9293-58299E93F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296815"/>
            <a:ext cx="5781675" cy="453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575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Outline</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82301" cy="5183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Frame the problem</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Get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Prepare the data to better expose the underlying data patterns to Machine Learning algorithms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many different models and short-list the best ones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Fine-tune models and combine them into a great solution</a:t>
            </a: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Present your solution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8531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normAutofit/>
          </a:bodyPr>
          <a:lstStyle/>
          <a:p>
            <a:r>
              <a:rPr lang="en-US" altLang="zh-TW" b="1" dirty="0">
                <a:latin typeface="微軟正黑體" panose="020B0604030504040204" pitchFamily="34" charset="-120"/>
                <a:ea typeface="微軟正黑體" panose="020B0604030504040204" pitchFamily="34" charset="-120"/>
              </a:rPr>
              <a:t>Present your solution </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1305870"/>
          </a:xfrm>
          <a:prstGeom prst="rect">
            <a:avLst/>
          </a:prstGeom>
          <a:noFill/>
        </p:spPr>
        <p:txBody>
          <a:bodyPr wrap="square" rtlCol="0">
            <a:spAutoFit/>
          </a:bodyPr>
          <a:lstStyle/>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5" name="圖片 4">
            <a:extLst>
              <a:ext uri="{FF2B5EF4-FFF2-40B4-BE49-F238E27FC236}">
                <a16:creationId xmlns:a16="http://schemas.microsoft.com/office/drawing/2014/main" id="{FABF15B6-547C-47FF-8216-6E3D088A9DC4}"/>
              </a:ext>
            </a:extLst>
          </p:cNvPr>
          <p:cNvPicPr>
            <a:picLocks noChangeAspect="1"/>
          </p:cNvPicPr>
          <p:nvPr/>
        </p:nvPicPr>
        <p:blipFill>
          <a:blip r:embed="rId3"/>
          <a:stretch>
            <a:fillRect/>
          </a:stretch>
        </p:blipFill>
        <p:spPr>
          <a:xfrm>
            <a:off x="1319212" y="1690688"/>
            <a:ext cx="9553575" cy="4905375"/>
          </a:xfrm>
          <a:prstGeom prst="rect">
            <a:avLst/>
          </a:prstGeom>
        </p:spPr>
      </p:pic>
    </p:spTree>
    <p:extLst>
      <p:ext uri="{BB962C8B-B14F-4D97-AF65-F5344CB8AC3E}">
        <p14:creationId xmlns:p14="http://schemas.microsoft.com/office/powerpoint/2010/main" val="3180111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normAutofit/>
          </a:bodyPr>
          <a:lstStyle/>
          <a:p>
            <a:r>
              <a:rPr lang="en-US" altLang="zh-TW" b="1" dirty="0">
                <a:latin typeface="微軟正黑體" panose="020B0604030504040204" pitchFamily="34" charset="-120"/>
                <a:ea typeface="微軟正黑體" panose="020B0604030504040204" pitchFamily="34" charset="-120"/>
              </a:rPr>
              <a:t>Present your solution </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324486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我們將改良模型過後的預測結果和其他預測結果的表格合併，可以發現採用新模型和我們對於資料的處理是有助於提升在此資料集的模型預測準確度的。</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114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normAutofit/>
          </a:bodyPr>
          <a:lstStyle/>
          <a:p>
            <a:r>
              <a:rPr lang="en-US" altLang="zh-TW" b="1" dirty="0">
                <a:latin typeface="微軟正黑體" panose="020B0604030504040204" pitchFamily="34" charset="-120"/>
                <a:ea typeface="微軟正黑體" panose="020B0604030504040204" pitchFamily="34" charset="-120"/>
              </a:rPr>
              <a:t>Present your solution </a:t>
            </a:r>
            <a:endParaRPr lang="zh-TW" altLang="en-US" b="1" dirty="0">
              <a:latin typeface="微軟正黑體" panose="020B0604030504040204" pitchFamily="34" charset="-120"/>
              <a:ea typeface="微軟正黑體" panose="020B0604030504040204" pitchFamily="34" charset="-120"/>
            </a:endParaRPr>
          </a:p>
        </p:txBody>
      </p:sp>
      <mc:AlternateContent xmlns:mc="http://schemas.openxmlformats.org/markup-compatibility/2006">
        <mc:Choice xmlns:a14="http://schemas.microsoft.com/office/drawing/2010/main" Requires="a14">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30949" cy="453726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Error rate</a:t>
                </a:r>
                <a:r>
                  <a:rPr lang="zh-TW" altLang="en-US" sz="2800" dirty="0">
                    <a:latin typeface="微軟正黑體" panose="020B0604030504040204" pitchFamily="34" charset="-120"/>
                    <a:ea typeface="微軟正黑體" panose="020B0604030504040204" pitchFamily="34" charset="-120"/>
                  </a:rPr>
                  <a:t>除了</a:t>
                </a:r>
                <a:r>
                  <a:rPr lang="en-US" altLang="zh-TW" sz="2800" dirty="0">
                    <a:latin typeface="微軟正黑體" panose="020B0604030504040204" pitchFamily="34" charset="-120"/>
                    <a:ea typeface="微軟正黑體" panose="020B0604030504040204" pitchFamily="34" charset="-120"/>
                  </a:rPr>
                  <a:t>Naive Bayesian Classifier</a:t>
                </a:r>
                <a:r>
                  <a:rPr lang="zh-TW" altLang="en-US" sz="2800" dirty="0">
                    <a:latin typeface="微軟正黑體" panose="020B0604030504040204" pitchFamily="34" charset="-120"/>
                    <a:ea typeface="微軟正黑體" panose="020B0604030504040204" pitchFamily="34" charset="-120"/>
                  </a:rPr>
                  <a:t>外的情況下都相差不大</a:t>
                </a:r>
                <a:endParaRPr lang="en-US" altLang="zh-TW" sz="2800" dirty="0">
                  <a:latin typeface="微軟正黑體" panose="020B0604030504040204" pitchFamily="34" charset="-120"/>
                  <a:ea typeface="微軟正黑體" panose="020B0604030504040204" pitchFamily="34" charset="-120"/>
                </a:endParaRPr>
              </a:p>
              <a:p>
                <a:pPr>
                  <a:lnSpc>
                    <a:spcPct val="150000"/>
                  </a:lnSpc>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AOC</a:t>
                </a:r>
                <a:r>
                  <a:rPr lang="zh-TW" altLang="en-US" sz="2800" dirty="0">
                    <a:latin typeface="微軟正黑體" panose="020B0604030504040204" pitchFamily="34" charset="-120"/>
                    <a:ea typeface="微軟正黑體" panose="020B0604030504040204" pitchFamily="34" charset="-120"/>
                  </a:rPr>
                  <a:t>也差別不大，全距只有</a:t>
                </a:r>
                <a:r>
                  <a:rPr lang="en-US" altLang="zh-TW" sz="2800" dirty="0">
                    <a:latin typeface="微軟正黑體" panose="020B0604030504040204" pitchFamily="34" charset="-120"/>
                    <a:ea typeface="微軟正黑體" panose="020B0604030504040204" pitchFamily="34" charset="-120"/>
                  </a:rPr>
                  <a:t>0.158</a:t>
                </a:r>
              </a:p>
              <a:p>
                <a:pPr>
                  <a:lnSpc>
                    <a:spcPct val="150000"/>
                  </a:lnSpc>
                </a:pP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Random Forest With Data Processing</a:t>
                </a:r>
                <a:r>
                  <a:rPr lang="zh-TW" altLang="en-US" sz="2800" dirty="0">
                    <a:latin typeface="微軟正黑體" panose="020B0604030504040204" pitchFamily="34" charset="-120"/>
                    <a:ea typeface="微軟正黑體" panose="020B0604030504040204" pitchFamily="34" charset="-120"/>
                  </a:rPr>
                  <a:t>是最好的預測模型，次好的為</a:t>
                </a:r>
                <a:r>
                  <a:rPr lang="en-US" altLang="zh-TW" sz="2800" dirty="0">
                    <a:latin typeface="微軟正黑體" panose="020B0604030504040204" pitchFamily="34" charset="-120"/>
                    <a:ea typeface="微軟正黑體" panose="020B0604030504040204" pitchFamily="34" charset="-120"/>
                  </a:rPr>
                  <a:t>SVM With Data Processing(</a:t>
                </a:r>
                <a:r>
                  <a:rPr lang="zh-TW" altLang="en-US" sz="2800" dirty="0">
                    <a:latin typeface="微軟正黑體" panose="020B0604030504040204" pitchFamily="34" charset="-120"/>
                    <a:ea typeface="微軟正黑體" panose="020B0604030504040204" pitchFamily="34" charset="-120"/>
                  </a:rPr>
                  <a:t>前者的</a:t>
                </a:r>
                <a:r>
                  <a:rPr lang="en-US" altLang="zh-TW" sz="2800" dirty="0">
                    <a:latin typeface="微軟正黑體" panose="020B0604030504040204" pitchFamily="34" charset="-120"/>
                    <a:ea typeface="微軟正黑體" panose="020B0604030504040204" pitchFamily="34" charset="-120"/>
                  </a:rPr>
                  <a:t>error rate</a:t>
                </a:r>
                <a:r>
                  <a:rPr lang="zh-TW" altLang="en-US" sz="2800" dirty="0">
                    <a:latin typeface="微軟正黑體" panose="020B0604030504040204" pitchFamily="34" charset="-120"/>
                    <a:ea typeface="微軟正黑體" panose="020B0604030504040204" pitchFamily="34" charset="-120"/>
                  </a:rPr>
                  <a:t>比後者大了</a:t>
                </a:r>
                <a:r>
                  <a:rPr lang="en-US" altLang="zh-TW" sz="2800" dirty="0">
                    <a:latin typeface="微軟正黑體" panose="020B0604030504040204" pitchFamily="34" charset="-120"/>
                    <a:ea typeface="微軟正黑體" panose="020B0604030504040204" pitchFamily="34" charset="-120"/>
                  </a:rPr>
                  <a:t>0.005</a:t>
                </a:r>
                <a:r>
                  <a:rPr lang="zh-TW" altLang="en-US" sz="2800" dirty="0">
                    <a:latin typeface="微軟正黑體" panose="020B0604030504040204" pitchFamily="34" charset="-120"/>
                    <a:ea typeface="微軟正黑體" panose="020B0604030504040204" pitchFamily="34" charset="-120"/>
                  </a:rPr>
                  <a:t>，但在</a:t>
                </a:r>
                <a:r>
                  <a:rPr lang="en-US" altLang="zh-TW" sz="2800" dirty="0">
                    <a:latin typeface="微軟正黑體" panose="020B0604030504040204" pitchFamily="34" charset="-120"/>
                    <a:ea typeface="微軟正黑體" panose="020B0604030504040204" pitchFamily="34" charset="-120"/>
                  </a:rPr>
                  <a:t>AOC</a:t>
                </a:r>
                <a:r>
                  <a:rPr lang="zh-TW" altLang="en-US" sz="2800" dirty="0">
                    <a:latin typeface="微軟正黑體" panose="020B0604030504040204" pitchFamily="34" charset="-120"/>
                    <a:ea typeface="微軟正黑體" panose="020B0604030504040204" pitchFamily="34" charset="-120"/>
                  </a:rPr>
                  <a:t>及</a:t>
                </a:r>
                <a14:m>
                  <m:oMath xmlns:m="http://schemas.openxmlformats.org/officeDocument/2006/math">
                    <m:sSup>
                      <m:sSupPr>
                        <m:ctrlPr>
                          <a:rPr lang="en-US" altLang="zh-TW" sz="2800" i="1" smtClean="0">
                            <a:latin typeface="Cambria Math" panose="02040503050406030204" pitchFamily="18" charset="0"/>
                            <a:ea typeface="微軟正黑體" panose="020B0604030504040204" pitchFamily="34" charset="-120"/>
                          </a:rPr>
                        </m:ctrlPr>
                      </m:sSupPr>
                      <m:e>
                        <m:r>
                          <a:rPr lang="en-US" altLang="zh-TW" sz="2800" b="0" i="1" smtClean="0">
                            <a:latin typeface="Cambria Math" panose="02040503050406030204" pitchFamily="18" charset="0"/>
                            <a:ea typeface="微軟正黑體" panose="020B0604030504040204" pitchFamily="34" charset="-120"/>
                          </a:rPr>
                          <m:t>𝑅</m:t>
                        </m:r>
                      </m:e>
                      <m:sup>
                        <m:r>
                          <a:rPr lang="en-US" altLang="zh-TW" sz="2800" b="0" i="1" smtClean="0">
                            <a:latin typeface="Cambria Math" panose="02040503050406030204" pitchFamily="18" charset="0"/>
                            <a:ea typeface="微軟正黑體" panose="020B0604030504040204" pitchFamily="34" charset="-120"/>
                          </a:rPr>
                          <m:t>2</m:t>
                        </m:r>
                      </m:sup>
                    </m:sSup>
                  </m:oMath>
                </a14:m>
                <a:r>
                  <a:rPr lang="zh-TW" altLang="en-US" sz="2800" dirty="0">
                    <a:latin typeface="微軟正黑體" panose="020B0604030504040204" pitchFamily="34" charset="-120"/>
                    <a:ea typeface="微軟正黑體" panose="020B0604030504040204" pitchFamily="34" charset="-120"/>
                  </a:rPr>
                  <a:t>的表現都比較好</a:t>
                </a:r>
                <a:r>
                  <a:rPr lang="en-US" altLang="zh-TW" sz="2800" dirty="0">
                    <a:latin typeface="微軟正黑體" panose="020B0604030504040204" pitchFamily="34" charset="-120"/>
                    <a:ea typeface="微軟正黑體" panose="020B0604030504040204" pitchFamily="34" charset="-120"/>
                  </a:rPr>
                  <a:t>)</a:t>
                </a:r>
              </a:p>
            </p:txBody>
          </p:sp>
        </mc:Choice>
        <mc:Fallback>
          <p:sp>
            <p:nvSpPr>
              <p:cNvPr id="11" name="文字方塊 10">
                <a:extLst>
                  <a:ext uri="{FF2B5EF4-FFF2-40B4-BE49-F238E27FC236}">
                    <a16:creationId xmlns:a16="http://schemas.microsoft.com/office/drawing/2014/main" id="{875FDC32-0BA5-4F9D-9FF6-4C3713666E99}"/>
                  </a:ext>
                </a:extLst>
              </p:cNvPr>
              <p:cNvSpPr txBox="1">
                <a:spLocks noRot="1" noChangeAspect="1" noMove="1" noResize="1" noEditPoints="1" noAdjustHandles="1" noChangeArrowheads="1" noChangeShapeType="1" noTextEdit="1"/>
              </p:cNvSpPr>
              <p:nvPr/>
            </p:nvSpPr>
            <p:spPr>
              <a:xfrm>
                <a:off x="838199" y="1529806"/>
                <a:ext cx="10730949" cy="4537268"/>
              </a:xfrm>
              <a:prstGeom prst="rect">
                <a:avLst/>
              </a:prstGeom>
              <a:blipFill>
                <a:blip r:embed="rId3"/>
                <a:stretch>
                  <a:fillRect l="-965" r="-398" b="-2957"/>
                </a:stretch>
              </a:blipFill>
            </p:spPr>
            <p:txBody>
              <a:bodyPr/>
              <a:lstStyle/>
              <a:p>
                <a:r>
                  <a:rPr lang="zh-TW" altLang="en-US">
                    <a:noFill/>
                  </a:rPr>
                  <a:t> </a:t>
                </a:r>
              </a:p>
            </p:txBody>
          </p:sp>
        </mc:Fallback>
      </mc:AlternateContent>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17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Outline</a:t>
            </a:r>
            <a:endParaRPr lang="zh-TW" altLang="en-US" b="1"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75FDC32-0BA5-4F9D-9FF6-4C3713666E99}"/>
              </a:ext>
            </a:extLst>
          </p:cNvPr>
          <p:cNvSpPr txBox="1"/>
          <p:nvPr/>
        </p:nvSpPr>
        <p:spPr>
          <a:xfrm>
            <a:off x="838199" y="1529806"/>
            <a:ext cx="10782301" cy="5183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Frame the problem</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Get the data</a:t>
            </a: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Explore the data</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Prepare the data to better expose the underlying data patterns to Machine Learning algorithms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Explore many different models and short-list the best ones</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Fine-tune models and combine them into a great solution</a:t>
            </a:r>
          </a:p>
          <a:p>
            <a:pPr marL="457200" indent="-457200">
              <a:lnSpc>
                <a:spcPct val="15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Present your solution</a:t>
            </a: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39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the data</a:t>
            </a:r>
            <a:endParaRPr lang="zh-TW" altLang="en-US"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4" name="圖片 3">
            <a:extLst>
              <a:ext uri="{FF2B5EF4-FFF2-40B4-BE49-F238E27FC236}">
                <a16:creationId xmlns:a16="http://schemas.microsoft.com/office/drawing/2014/main" id="{D77C7A0A-9DF5-436E-8269-EAF94C8897A8}"/>
              </a:ext>
            </a:extLst>
          </p:cNvPr>
          <p:cNvPicPr>
            <a:picLocks noChangeAspect="1"/>
          </p:cNvPicPr>
          <p:nvPr/>
        </p:nvPicPr>
        <p:blipFill>
          <a:blip r:embed="rId3"/>
          <a:stretch>
            <a:fillRect/>
          </a:stretch>
        </p:blipFill>
        <p:spPr>
          <a:xfrm>
            <a:off x="904874" y="1395413"/>
            <a:ext cx="10448925" cy="2182704"/>
          </a:xfrm>
          <a:prstGeom prst="rect">
            <a:avLst/>
          </a:prstGeom>
        </p:spPr>
      </p:pic>
      <p:sp>
        <p:nvSpPr>
          <p:cNvPr id="7" name="文字方塊 6">
            <a:extLst>
              <a:ext uri="{FF2B5EF4-FFF2-40B4-BE49-F238E27FC236}">
                <a16:creationId xmlns:a16="http://schemas.microsoft.com/office/drawing/2014/main" id="{C0DA56DF-FDCB-4095-AAE4-D215445C5556}"/>
              </a:ext>
            </a:extLst>
          </p:cNvPr>
          <p:cNvSpPr txBox="1"/>
          <p:nvPr/>
        </p:nvSpPr>
        <p:spPr>
          <a:xfrm>
            <a:off x="838200" y="3530492"/>
            <a:ext cx="10782301" cy="324486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ID</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ID of each client</a:t>
            </a:r>
            <a:r>
              <a:rPr lang="zh-TW" altLang="en-US" sz="2800" dirty="0">
                <a:latin typeface="微軟正黑體" panose="020B0604030504040204" pitchFamily="34" charset="-120"/>
                <a:ea typeface="微軟正黑體" panose="020B0604030504040204" pitchFamily="34" charset="-120"/>
              </a:rPr>
              <a:t>                         </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LIMIT_BAL </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Amount of given credit in NT dollars</a:t>
            </a: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SEX</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Gender (1=male, 2=female) </a:t>
            </a: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EDUCATION </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(1=graduate school, 2=university, 3=high school, 4=others, 5=unknown, 6=unknown)</a:t>
            </a:r>
          </a:p>
        </p:txBody>
      </p:sp>
    </p:spTree>
    <p:extLst>
      <p:ext uri="{BB962C8B-B14F-4D97-AF65-F5344CB8AC3E}">
        <p14:creationId xmlns:p14="http://schemas.microsoft.com/office/powerpoint/2010/main" val="244804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the data</a:t>
            </a:r>
            <a:endParaRPr lang="zh-TW" altLang="en-US"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pic>
        <p:nvPicPr>
          <p:cNvPr id="4" name="圖片 3">
            <a:extLst>
              <a:ext uri="{FF2B5EF4-FFF2-40B4-BE49-F238E27FC236}">
                <a16:creationId xmlns:a16="http://schemas.microsoft.com/office/drawing/2014/main" id="{D77C7A0A-9DF5-436E-8269-EAF94C8897A8}"/>
              </a:ext>
            </a:extLst>
          </p:cNvPr>
          <p:cNvPicPr>
            <a:picLocks noChangeAspect="1"/>
          </p:cNvPicPr>
          <p:nvPr/>
        </p:nvPicPr>
        <p:blipFill>
          <a:blip r:embed="rId3"/>
          <a:stretch>
            <a:fillRect/>
          </a:stretch>
        </p:blipFill>
        <p:spPr>
          <a:xfrm>
            <a:off x="904874" y="1395413"/>
            <a:ext cx="10448925" cy="2182704"/>
          </a:xfrm>
          <a:prstGeom prst="rect">
            <a:avLst/>
          </a:prstGeom>
        </p:spPr>
      </p:pic>
      <p:sp>
        <p:nvSpPr>
          <p:cNvPr id="7" name="文字方塊 6">
            <a:extLst>
              <a:ext uri="{FF2B5EF4-FFF2-40B4-BE49-F238E27FC236}">
                <a16:creationId xmlns:a16="http://schemas.microsoft.com/office/drawing/2014/main" id="{C0DA56DF-FDCB-4095-AAE4-D215445C5556}"/>
              </a:ext>
            </a:extLst>
          </p:cNvPr>
          <p:cNvSpPr txBox="1"/>
          <p:nvPr/>
        </p:nvSpPr>
        <p:spPr>
          <a:xfrm>
            <a:off x="838200" y="3530492"/>
            <a:ext cx="10782301" cy="324486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MARRIAGE </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Marital status (1=married, 2=single, 3=others)</a:t>
            </a:r>
            <a:r>
              <a:rPr lang="zh-TW" altLang="en-US" sz="2800" dirty="0">
                <a:latin typeface="微軟正黑體" panose="020B0604030504040204" pitchFamily="34" charset="-120"/>
                <a:ea typeface="微軟正黑體" panose="020B0604030504040204" pitchFamily="34" charset="-120"/>
              </a:rPr>
              <a:t>                  </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AGE </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Age in years</a:t>
            </a: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PAY_0 </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Repayment status in September, 2005(-1=pay duly, 1=payment delay for one month, 2=payment delay for two months, …)</a:t>
            </a:r>
          </a:p>
        </p:txBody>
      </p:sp>
    </p:spTree>
    <p:extLst>
      <p:ext uri="{BB962C8B-B14F-4D97-AF65-F5344CB8AC3E}">
        <p14:creationId xmlns:p14="http://schemas.microsoft.com/office/powerpoint/2010/main" val="321050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3CBB8-23CD-4EAA-8222-F1CA4D5C38B5}"/>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Explore the data</a:t>
            </a:r>
            <a:endParaRPr lang="zh-TW" altLang="en-US" b="1" dirty="0">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432192D-6C83-4A00-86F2-573011D3B835}"/>
              </a:ext>
            </a:extLst>
          </p:cNvPr>
          <p:cNvCxnSpPr>
            <a:cxnSpLocks/>
          </p:cNvCxnSpPr>
          <p:nvPr/>
        </p:nvCxnSpPr>
        <p:spPr>
          <a:xfrm>
            <a:off x="731520" y="1360338"/>
            <a:ext cx="11460480" cy="0"/>
          </a:xfrm>
          <a:prstGeom prst="line">
            <a:avLst/>
          </a:prstGeom>
          <a:ln w="57150" cmpd="sng">
            <a:solidFill>
              <a:schemeClr val="accent6">
                <a:lumMod val="75000"/>
              </a:schemeClr>
            </a:solidFill>
            <a:headEnd type="non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C0DA56DF-FDCB-4095-AAE4-D215445C5556}"/>
              </a:ext>
            </a:extLst>
          </p:cNvPr>
          <p:cNvSpPr txBox="1"/>
          <p:nvPr/>
        </p:nvSpPr>
        <p:spPr>
          <a:xfrm>
            <a:off x="838200" y="3530492"/>
            <a:ext cx="11134725" cy="324486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BILL_AMT_1</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  </a:t>
            </a:r>
            <a:endParaRPr lang="en-US" altLang="zh-TW" sz="2800" dirty="0">
              <a:latin typeface="微軟正黑體" panose="020B0604030504040204" pitchFamily="34" charset="-120"/>
              <a:ea typeface="微軟正黑體" panose="020B0604030504040204" pitchFamily="34" charset="-120"/>
            </a:endParaRPr>
          </a:p>
          <a:p>
            <a:pPr>
              <a:lnSpc>
                <a:spcPct val="150000"/>
              </a:lnSpc>
            </a:pPr>
            <a:r>
              <a:rPr lang="en-US" altLang="zh-TW" sz="2800" dirty="0">
                <a:latin typeface="微軟正黑體" panose="020B0604030504040204" pitchFamily="34" charset="-120"/>
                <a:ea typeface="微軟正黑體" panose="020B0604030504040204" pitchFamily="34" charset="-120"/>
              </a:rPr>
              <a:t>Amount of bill statement in September, 2005 (NT dollar)</a:t>
            </a:r>
            <a:r>
              <a:rPr lang="zh-TW" altLang="en-US" sz="2800" dirty="0">
                <a:latin typeface="微軟正黑體" panose="020B0604030504040204" pitchFamily="34" charset="-120"/>
                <a:ea typeface="微軟正黑體" panose="020B0604030504040204" pitchFamily="34" charset="-120"/>
              </a:rPr>
              <a:t>                       </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en-US" altLang="zh-TW" sz="2800" b="1" dirty="0">
                <a:latin typeface="微軟正黑體" panose="020B0604030504040204" pitchFamily="34" charset="-120"/>
                <a:ea typeface="微軟正黑體" panose="020B0604030504040204" pitchFamily="34" charset="-120"/>
              </a:rPr>
              <a:t>PAY_AMT1</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a:t>
            </a:r>
            <a:endParaRPr lang="en-US" altLang="zh-TW" sz="2800" b="1" dirty="0">
              <a:latin typeface="微軟正黑體" panose="020B0604030504040204" pitchFamily="34" charset="-120"/>
              <a:ea typeface="微軟正黑體" panose="020B0604030504040204" pitchFamily="34" charset="-120"/>
            </a:endParaRPr>
          </a:p>
          <a:p>
            <a:pPr>
              <a:lnSpc>
                <a:spcPct val="150000"/>
              </a:lnSpc>
            </a:pPr>
            <a:r>
              <a:rPr lang="en-US" altLang="zh-TW" sz="2800" dirty="0">
                <a:latin typeface="微軟正黑體" panose="020B0604030504040204" pitchFamily="34" charset="-120"/>
                <a:ea typeface="微軟正黑體" panose="020B0604030504040204" pitchFamily="34" charset="-120"/>
              </a:rPr>
              <a:t>Amount of previous payment in September, 2005 (NT dollar)</a:t>
            </a:r>
          </a:p>
          <a:p>
            <a:pPr marL="457200" indent="-457200">
              <a:lnSpc>
                <a:spcPct val="150000"/>
              </a:lnSpc>
              <a:buFont typeface="Arial" panose="020B0604020202020204" pitchFamily="34" charset="0"/>
              <a:buChar char="•"/>
            </a:pPr>
            <a:r>
              <a:rPr lang="en-US" altLang="zh-TW" sz="2800" b="1" dirty="0" err="1">
                <a:latin typeface="微軟正黑體" panose="020B0604030504040204" pitchFamily="34" charset="-120"/>
                <a:ea typeface="微軟正黑體" panose="020B0604030504040204" pitchFamily="34" charset="-120"/>
              </a:rPr>
              <a:t>default.payment.next.month</a:t>
            </a:r>
            <a:r>
              <a:rPr lang="zh-TW" altLang="en-US" sz="2800"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Default payment (1=yes, 0=no)</a:t>
            </a:r>
          </a:p>
        </p:txBody>
      </p:sp>
      <p:pic>
        <p:nvPicPr>
          <p:cNvPr id="3" name="圖片 2">
            <a:extLst>
              <a:ext uri="{FF2B5EF4-FFF2-40B4-BE49-F238E27FC236}">
                <a16:creationId xmlns:a16="http://schemas.microsoft.com/office/drawing/2014/main" id="{88BEBA57-3177-477D-BEAE-7EB64C0D5744}"/>
              </a:ext>
            </a:extLst>
          </p:cNvPr>
          <p:cNvPicPr>
            <a:picLocks noChangeAspect="1"/>
          </p:cNvPicPr>
          <p:nvPr/>
        </p:nvPicPr>
        <p:blipFill>
          <a:blip r:embed="rId3"/>
          <a:stretch>
            <a:fillRect/>
          </a:stretch>
        </p:blipFill>
        <p:spPr>
          <a:xfrm>
            <a:off x="904874" y="1387018"/>
            <a:ext cx="10382251" cy="2003882"/>
          </a:xfrm>
          <a:prstGeom prst="rect">
            <a:avLst/>
          </a:prstGeom>
        </p:spPr>
      </p:pic>
    </p:spTree>
    <p:extLst>
      <p:ext uri="{BB962C8B-B14F-4D97-AF65-F5344CB8AC3E}">
        <p14:creationId xmlns:p14="http://schemas.microsoft.com/office/powerpoint/2010/main" val="412221091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3933</Words>
  <Application>Microsoft Office PowerPoint</Application>
  <PresentationFormat>寬螢幕</PresentationFormat>
  <Paragraphs>500</Paragraphs>
  <Slides>54</Slides>
  <Notes>54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54</vt:i4>
      </vt:variant>
    </vt:vector>
  </HeadingPairs>
  <TitlesOfParts>
    <vt:vector size="60" baseType="lpstr">
      <vt:lpstr>微軟正黑體</vt:lpstr>
      <vt:lpstr>Arial</vt:lpstr>
      <vt:lpstr>Calibri</vt:lpstr>
      <vt:lpstr>Calibri Light</vt:lpstr>
      <vt:lpstr>Cambria Math</vt:lpstr>
      <vt:lpstr>Office 佈景主題</vt:lpstr>
      <vt:lpstr>統計學習初論期末報告 – 第3組 利用消費取向分析信用卡使用者是否會拖欠</vt:lpstr>
      <vt:lpstr>Outline</vt:lpstr>
      <vt:lpstr>Frame the problem</vt:lpstr>
      <vt:lpstr>Outline</vt:lpstr>
      <vt:lpstr>Get the data</vt:lpstr>
      <vt:lpstr>Outline</vt:lpstr>
      <vt:lpstr>Explore the data</vt:lpstr>
      <vt:lpstr>Explore the data</vt:lpstr>
      <vt:lpstr>Explore the data</vt:lpstr>
      <vt:lpstr>Explore the data</vt:lpstr>
      <vt:lpstr>Outline</vt:lpstr>
      <vt:lpstr>Prepare the data</vt:lpstr>
      <vt:lpstr>Outline</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Explore models</vt:lpstr>
      <vt:lpstr>Outline</vt:lpstr>
      <vt:lpstr>Fine-tune models </vt:lpstr>
      <vt:lpstr>Fine-tune models </vt:lpstr>
      <vt:lpstr>Fine-tune models </vt:lpstr>
      <vt:lpstr>Fine-tune models </vt:lpstr>
      <vt:lpstr>Fine-tune models </vt:lpstr>
      <vt:lpstr>Fine-tune models </vt:lpstr>
      <vt:lpstr>Fine-tune models </vt:lpstr>
      <vt:lpstr>Fine-tune models </vt:lpstr>
      <vt:lpstr>Fine-tune models </vt:lpstr>
      <vt:lpstr>Fine-tune models </vt:lpstr>
      <vt:lpstr>Fine-tune models </vt:lpstr>
      <vt:lpstr>Outline</vt:lpstr>
      <vt:lpstr>Present your solution </vt:lpstr>
      <vt:lpstr>Present your solution </vt:lpstr>
      <vt:lpstr>Present your 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系統分析與設計期末報告 – 第8組 家教查詢網站系統</dc:title>
  <dc:creator>黃啟宏</dc:creator>
  <cp:lastModifiedBy>黃啟宏</cp:lastModifiedBy>
  <cp:revision>287</cp:revision>
  <dcterms:created xsi:type="dcterms:W3CDTF">2020-06-10T15:10:19Z</dcterms:created>
  <dcterms:modified xsi:type="dcterms:W3CDTF">2020-06-11T16:19:22Z</dcterms:modified>
</cp:coreProperties>
</file>