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embeddedFontLst>
    <p:embeddedFont>
      <p:font typeface="Constanti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D39085-9F6F-4BC3-AA86-BB4F8816DB18}">
  <a:tblStyle styleId="{72D39085-9F6F-4BC3-AA86-BB4F8816D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onstantia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Constantia-italic.fntdata"/><Relationship Id="rId23" Type="http://schemas.openxmlformats.org/officeDocument/2006/relationships/slide" Target="slides/slide17.xml"/><Relationship Id="rId45" Type="http://schemas.openxmlformats.org/officeDocument/2006/relationships/font" Target="fonts/Constanti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Constanti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Can Super-resolution help bandwidth efficiency in object detection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Bandwidth/accuracy trade-offs for object detectors using super-resolution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Balancing Performance and Bandwidth: Video Super-Resolution and Compression for Object Detection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Impact of </a:t>
            </a:r>
            <a:r>
              <a:rPr lang="en-US" sz="900">
                <a:solidFill>
                  <a:schemeClr val="dk1"/>
                </a:solidFill>
              </a:rPr>
              <a:t>Video Super-Resolution and Compression on Object Detection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7" name="Google Shape;9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8da87cc9_1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68da87cc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68da87cc9_1_14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b978a3dd1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b978a3d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6b978a3dd1_0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978a3dd1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978a3d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" name="Google Shape;187;g26b978a3dd1_0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b978a3dd1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b978a3d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6b978a3dd1_0_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69382deb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69382de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43E06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5" name="Google Shape;205;g2669382debb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293a1c64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293a1c6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43E06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3" name="Google Shape;213;g2e293a1c64a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e44644f0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e44644f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de44644f0a_0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db990249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db99024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g24db990249d_0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e44644f0a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e44644f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43E06"/>
                </a:solidFill>
                <a:latin typeface="Constantia"/>
                <a:ea typeface="Constantia"/>
                <a:cs typeface="Constantia"/>
                <a:sym typeface="Constantia"/>
              </a:rPr>
              <a:t>The main reason to use this dataset is because the dataset provides standardized video resolutions at ultra-high definition (UHD/4K) which suit the need for tasks like super-resolution or frame interpolation. 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Fixing bitrate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ffmpeg -i UHD/1.mp4 -c:v libx264 -vf scale=1280:720 -b:v 2M -pass 1 -f null dev/null &amp;&amp; ffmpeg -i UHD/1.mp4 -c:v libx264 -vf scale=1280:720 -b:v 2M -pass 2 _1.mp4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dv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(default) -preset medium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other options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-crf (default) 23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-q 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7" name="Google Shape;237;g2de44644f0a_0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49e2d0c6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49e2d0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849e2d0c60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d2bc9641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d2bc964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1d2bc96416_0_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49e2d0c6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49e2d0c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849e2d0c60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e44644f0a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e44644f0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de44644f0a_0_9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49e2d0c6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49e2d0c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849e2d0c60_0_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1f6a53e3d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d1f6a53e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d1f6a53e3d_0_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e44644f0a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e44644f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de44644f0a_0_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a1bf532800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a1bf53280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a1bf532800_1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e8b1dc86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e8b1dc8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6e8b1dc866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e44644f0a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e44644f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de44644f0a_0_7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e8b1dc866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6e8b1dc8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6e8b1dc866_0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1f6a53e3d_3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d1f6a53e3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d1f6a53e3d_3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44644f0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44644f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e44644f0a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668da87cc9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668da87cc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668da87cc9_1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b978a3dd1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6b978a3dd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6b978a3dd1_0_6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a1bf532800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a1bf5328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a1bf532800_1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69382debb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669382deb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2669382debb_1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a1bf532800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a1bf53280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a1bf532800_1_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21b8e0100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21b8e01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2621b8e0100_0_4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b978a3dd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b978a3d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QP is widely adopted by H.264, H.265 and many subsequent codecs.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In I-type frames, all macroblocks are encoded in Intra mode. In P-type frames, all macroblocks are predicted using a motion compensated prediction with one reference frame and in B-type frames with two reference frames.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17" name="Google Shape;517;g26b978a3dd1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d2bc9641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d2bc964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43E06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2" name="Google Shape;122;g21d2bc96416_0_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44644f0a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44644f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de44644f0a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68da87cc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68da87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g2668da87cc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68da87cc9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68da87cc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668da87cc9_1_1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68da87cc9_1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68da87cc9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https://www.coconut.co/articles/mastering-crf-dive-into-vbr-encoding</a:t>
            </a:r>
            <a:endParaRPr sz="1200"/>
          </a:p>
        </p:txBody>
      </p:sp>
      <p:sp>
        <p:nvSpPr>
          <p:cNvPr id="154" name="Google Shape;154;g2668da87cc9_1_1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1f6a53e3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1f6a53e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https://www.coconut.co/articles/mastering-crf-dive-into-vbr-encoding</a:t>
            </a:r>
            <a:endParaRPr sz="1200"/>
          </a:p>
        </p:txBody>
      </p:sp>
      <p:sp>
        <p:nvSpPr>
          <p:cNvPr id="162" name="Google Shape;162;g2d1f6a53e3d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247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20"/>
              </a:spcBef>
              <a:spcAft>
                <a:spcPts val="0"/>
              </a:spcAft>
              <a:buSzPts val="14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Font typeface="Constantia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Font typeface="Constantia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兩項物件" type="txAndTwoObj">
  <p:cSld name="TEX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38200" y="2362200"/>
            <a:ext cx="37704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4760913" y="2362200"/>
            <a:ext cx="37704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4760913" y="4300538"/>
            <a:ext cx="37704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2438400" y="6248400"/>
            <a:ext cx="2130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5791200" y="6248400"/>
            <a:ext cx="2897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4137" y="62420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，文字及物件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935163"/>
            <a:ext cx="4038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648200" y="1935163"/>
            <a:ext cx="4038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 rot="5400000">
            <a:off x="2377281" y="15080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20E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7"/>
            <a:ext cx="9163050" cy="1836737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4A2806">
                  <a:alpha val="44705"/>
                </a:srgbClr>
              </a:gs>
              <a:gs pos="100000">
                <a:srgbClr val="FFAB00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F8000"/>
              </a:gs>
              <a:gs pos="80000">
                <a:srgbClr val="613203"/>
              </a:gs>
              <a:gs pos="100000">
                <a:srgbClr val="613203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2A200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2A200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3986D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  <a:defRPr b="0" i="0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C6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20;p1"/>
          <p:cNvSpPr txBox="1"/>
          <p:nvPr/>
        </p:nvSpPr>
        <p:spPr>
          <a:xfrm>
            <a:off x="1143000" y="84137"/>
            <a:ext cx="3429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75" lIns="79175" spcFirstLastPara="1" rIns="79175" wrap="square" tIns="39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Network and Systems Laboratory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nslab.ee.ntu.edu.tw</a:t>
            </a:r>
            <a:endParaRPr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16362" l="6593" r="42857" t="4919"/>
          <a:stretch/>
        </p:blipFill>
        <p:spPr>
          <a:xfrm>
            <a:off x="0" y="0"/>
            <a:ext cx="11430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9775" y="0"/>
            <a:ext cx="784225" cy="76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hyperlink" Target="https://pyimagesearch.com/2016/11/07/intersection-over-union-iou-for-object-detection/" TargetMode="External"/><Relationship Id="rId5" Type="http://schemas.openxmlformats.org/officeDocument/2006/relationships/hyperlink" Target="https://www.researchgate.net/publication/329526806_A_novel_heuristic_method_for_misclassification_cost_tuning_in_imbalanced_data" TargetMode="External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lang="en-US" sz="2200"/>
              <a:t>Yu-Chien Tsai 蔡予謙</a:t>
            </a:r>
            <a:endParaRPr sz="2200"/>
          </a:p>
          <a:p>
            <a:pPr indent="0" lvl="0" marL="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Network and Systems Laboratory</a:t>
            </a:r>
            <a:endParaRPr b="0" i="0" sz="2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lang="en-US" sz="2200"/>
              <a:t>Graduate Institute of Electrical Engineering </a:t>
            </a:r>
            <a:endParaRPr sz="2200"/>
          </a:p>
          <a:p>
            <a:pPr indent="0" lvl="0" marL="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National Taiwan University</a:t>
            </a:r>
            <a:endParaRPr sz="2200"/>
          </a:p>
          <a:p>
            <a:pPr indent="0" lvl="0" marL="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rPr lang="en-US" sz="2200"/>
              <a:t>Jun 11th, 2024</a:t>
            </a:r>
            <a:endParaRPr sz="2200"/>
          </a:p>
        </p:txBody>
      </p:sp>
      <p:sp>
        <p:nvSpPr>
          <p:cNvPr id="100" name="Google Shape;100;p13"/>
          <p:cNvSpPr txBox="1"/>
          <p:nvPr/>
        </p:nvSpPr>
        <p:spPr>
          <a:xfrm>
            <a:off x="3348037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13"/>
          <p:cNvSpPr txBox="1"/>
          <p:nvPr>
            <p:ph type="ctrTitle"/>
          </p:nvPr>
        </p:nvSpPr>
        <p:spPr>
          <a:xfrm>
            <a:off x="433800" y="2130425"/>
            <a:ext cx="8276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Bandwidth-Efficient Inferencing at the Edge -- An Experimental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Approach to Analyze the Effect of VSR on Compressed Video</a:t>
            </a:r>
            <a:endParaRPr b="1"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detection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Yolo</a:t>
            </a:r>
            <a:r>
              <a:rPr baseline="30000" lang="en-US"/>
              <a:t>[3]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There are many CNN-based object detectors today, e.g. R-CNN, YOLO, SSD, RetinaNet, EfficientNet.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YOLO is a single-stage detector that view detection problems as regression problems. YOLO is extremely fast and good in learning generalizable representation of objects. 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 sz="2600"/>
              <a:t>Pre-trained Yolov5x6 model</a:t>
            </a:r>
            <a:endParaRPr sz="26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Char char="○"/>
            </a:pPr>
            <a:r>
              <a:rPr lang="en-US" sz="2400"/>
              <a:t>strongest/largest yolov5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r>
              <a:rPr baseline="30000" lang="en-US"/>
              <a:t>[1][2]</a:t>
            </a:r>
            <a:endParaRPr baseline="30000"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How vi</a:t>
            </a:r>
            <a:r>
              <a:rPr i="1" lang="en-US"/>
              <a:t>deo/image quality affect object detection</a:t>
            </a:r>
            <a:endParaRPr i="1"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Without any video/image enhancement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Resolution is not the focus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0855"/>
            <a:ext cx="9144002" cy="212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r>
              <a:rPr baseline="30000" lang="en-US"/>
              <a:t>[7][8]</a:t>
            </a:r>
            <a:endParaRPr baseline="30000"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Task-driven super resolution </a:t>
            </a:r>
            <a:endParaRPr i="1"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Train SR models for specific tasks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More specific targets like satellite images or surveillance cameras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6205"/>
            <a:ext cx="9144001" cy="207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r>
              <a:rPr baseline="30000" lang="en-US"/>
              <a:t>[9][10][11]</a:t>
            </a:r>
            <a:endParaRPr baseline="30000"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SR-enhanced live streaming</a:t>
            </a:r>
            <a:endParaRPr i="1"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Consider only resolution but no quality degradation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Consider only quality gain without any downstream task like object detection performance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425" y="3816525"/>
            <a:ext cx="4949149" cy="2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Thesis Statement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General super-resolution on low-quality videos can be helpful for object detection accuracy.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But still ineffective in saving bandwidth and time.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</a:t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Present tradeoffs between video average bitrate and object detection performance across different video qualities and resolutions.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Present the (in)effectiveness of applying general super-resolution methods on lower-quality videos.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Introduction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Related Work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b="1" lang="en-US"/>
              <a:t>Methodology</a:t>
            </a:r>
            <a:endParaRPr b="1"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Results</a:t>
            </a:r>
            <a:endParaRPr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Data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 sz="2400"/>
              <a:t>Inter4K</a:t>
            </a:r>
            <a:r>
              <a:rPr lang="en-US"/>
              <a:t>: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60fps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5 second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high resolution (4K)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videos taken by mobile devices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Pre-processing</a:t>
            </a:r>
            <a:endParaRPr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Transcode with FFmpeg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Resolution pairs (4x)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360p &amp; 1440p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270p &amp; 1080p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Compression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CRF/CQP</a:t>
            </a:r>
            <a:endParaRPr/>
          </a:p>
          <a:p>
            <a:pPr indent="-302894" lvl="3" marL="1828800" rtl="0" algn="l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US" sz="2100"/>
              <a:t>0/2/5/7/10/15/20/25/30/35/40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Preset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medium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Codec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H.264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1"/>
          <p:cNvCxnSpPr/>
          <p:nvPr/>
        </p:nvCxnSpPr>
        <p:spPr>
          <a:xfrm>
            <a:off x="1453413" y="4658113"/>
            <a:ext cx="0" cy="21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8" name="Google Shape;248;p31"/>
          <p:cNvSpPr/>
          <p:nvPr/>
        </p:nvSpPr>
        <p:spPr>
          <a:xfrm rot="-1682761">
            <a:off x="6713528" y="4325706"/>
            <a:ext cx="534688" cy="763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9" name="Google Shape;249;p31"/>
          <p:cNvSpPr/>
          <p:nvPr/>
        </p:nvSpPr>
        <p:spPr>
          <a:xfrm rot="1682761">
            <a:off x="6712732" y="3583994"/>
            <a:ext cx="534688" cy="764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5563292" y="4315305"/>
            <a:ext cx="5451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4566912" y="4315246"/>
            <a:ext cx="3114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5564447" y="3561608"/>
            <a:ext cx="5451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3095693" y="4315246"/>
            <a:ext cx="3114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4" name="Google Shape;254;p31"/>
          <p:cNvSpPr/>
          <p:nvPr/>
        </p:nvSpPr>
        <p:spPr>
          <a:xfrm rot="5400000">
            <a:off x="3369147" y="2177194"/>
            <a:ext cx="35700" cy="73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Overview - case 1</a:t>
            </a:r>
            <a:endParaRPr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77724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709203" y="2303950"/>
            <a:ext cx="8001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original video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560631" y="3563821"/>
            <a:ext cx="2334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2081466" y="3563821"/>
            <a:ext cx="2802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1982972" y="4315246"/>
            <a:ext cx="3114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61" name="Google Shape;261;p31"/>
          <p:cNvGrpSpPr/>
          <p:nvPr/>
        </p:nvGrpSpPr>
        <p:grpSpPr>
          <a:xfrm>
            <a:off x="822718" y="3238583"/>
            <a:ext cx="1261371" cy="725340"/>
            <a:chOff x="2502900" y="3429000"/>
            <a:chExt cx="1481700" cy="924000"/>
          </a:xfrm>
        </p:grpSpPr>
        <p:sp>
          <p:nvSpPr>
            <p:cNvPr id="262" name="Google Shape;262;p31"/>
            <p:cNvSpPr/>
            <p:nvPr/>
          </p:nvSpPr>
          <p:spPr>
            <a:xfrm>
              <a:off x="2502900" y="34290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655300" y="35814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807700" y="37338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1440p 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frames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(</a:t>
              </a: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uncompress)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265" name="Google Shape;265;p31"/>
          <p:cNvGrpSpPr/>
          <p:nvPr/>
        </p:nvGrpSpPr>
        <p:grpSpPr>
          <a:xfrm>
            <a:off x="822718" y="4031217"/>
            <a:ext cx="1261371" cy="725340"/>
            <a:chOff x="2502900" y="4438725"/>
            <a:chExt cx="1481700" cy="924000"/>
          </a:xfrm>
        </p:grpSpPr>
        <p:sp>
          <p:nvSpPr>
            <p:cNvPr id="266" name="Google Shape;266;p31"/>
            <p:cNvSpPr/>
            <p:nvPr/>
          </p:nvSpPr>
          <p:spPr>
            <a:xfrm>
              <a:off x="2502900" y="44387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655300" y="45911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807700" y="47435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360p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CRF=0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69" name="Google Shape;269;p31"/>
          <p:cNvSpPr/>
          <p:nvPr/>
        </p:nvSpPr>
        <p:spPr>
          <a:xfrm>
            <a:off x="4899038" y="3360622"/>
            <a:ext cx="1002000" cy="48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YOLO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2309487" y="4114319"/>
            <a:ext cx="900600" cy="48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Super Resolution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1509334" y="2509542"/>
            <a:ext cx="5295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2054331" y="2303950"/>
            <a:ext cx="1002000" cy="48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FFmpeg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Transcode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4899038" y="4114319"/>
            <a:ext cx="1002000" cy="48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YOLO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3756747" y="2527966"/>
            <a:ext cx="38700" cy="50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5" name="Google Shape;275;p31"/>
          <p:cNvSpPr/>
          <p:nvPr/>
        </p:nvSpPr>
        <p:spPr>
          <a:xfrm rot="5400000">
            <a:off x="2143586" y="1417681"/>
            <a:ext cx="35700" cy="320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560631" y="3037477"/>
            <a:ext cx="38700" cy="12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6109444" y="3360622"/>
            <a:ext cx="10020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Set as GT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7255412" y="3741059"/>
            <a:ext cx="1002000" cy="48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mAP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560631" y="4315246"/>
            <a:ext cx="2334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80" name="Google Shape;280;p31"/>
          <p:cNvGrpSpPr/>
          <p:nvPr/>
        </p:nvGrpSpPr>
        <p:grpSpPr>
          <a:xfrm>
            <a:off x="3430432" y="4028171"/>
            <a:ext cx="1261371" cy="708591"/>
            <a:chOff x="2502900" y="3429000"/>
            <a:chExt cx="1481700" cy="902664"/>
          </a:xfrm>
        </p:grpSpPr>
        <p:sp>
          <p:nvSpPr>
            <p:cNvPr id="281" name="Google Shape;281;p31"/>
            <p:cNvSpPr/>
            <p:nvPr/>
          </p:nvSpPr>
          <p:spPr>
            <a:xfrm>
              <a:off x="2502900" y="34290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655300" y="35814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7700" y="3712464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1440p 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frames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84" name="Google Shape;284;p31"/>
          <p:cNvSpPr/>
          <p:nvPr/>
        </p:nvSpPr>
        <p:spPr>
          <a:xfrm>
            <a:off x="6108188" y="4114319"/>
            <a:ext cx="10020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SR results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85" name="Google Shape;285;p31"/>
          <p:cNvGrpSpPr/>
          <p:nvPr/>
        </p:nvGrpSpPr>
        <p:grpSpPr>
          <a:xfrm>
            <a:off x="822718" y="4891542"/>
            <a:ext cx="1261371" cy="725340"/>
            <a:chOff x="2502900" y="4438725"/>
            <a:chExt cx="1481700" cy="924000"/>
          </a:xfrm>
        </p:grpSpPr>
        <p:sp>
          <p:nvSpPr>
            <p:cNvPr id="286" name="Google Shape;286;p31"/>
            <p:cNvSpPr/>
            <p:nvPr/>
          </p:nvSpPr>
          <p:spPr>
            <a:xfrm>
              <a:off x="2502900" y="44387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655300" y="45911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807700" y="47435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360p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CRF=2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289" name="Google Shape;289;p31"/>
          <p:cNvGrpSpPr/>
          <p:nvPr/>
        </p:nvGrpSpPr>
        <p:grpSpPr>
          <a:xfrm>
            <a:off x="822718" y="5769217"/>
            <a:ext cx="1261371" cy="725340"/>
            <a:chOff x="2502900" y="4438725"/>
            <a:chExt cx="1481700" cy="924000"/>
          </a:xfrm>
        </p:grpSpPr>
        <p:sp>
          <p:nvSpPr>
            <p:cNvPr id="290" name="Google Shape;290;p31"/>
            <p:cNvSpPr/>
            <p:nvPr/>
          </p:nvSpPr>
          <p:spPr>
            <a:xfrm>
              <a:off x="2502900" y="44387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655300" y="45911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807700" y="47435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360p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CRF=5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cxnSp>
        <p:nvCxnSpPr>
          <p:cNvPr id="293" name="Google Shape;293;p31"/>
          <p:cNvCxnSpPr/>
          <p:nvPr/>
        </p:nvCxnSpPr>
        <p:spPr>
          <a:xfrm>
            <a:off x="2674200" y="4660550"/>
            <a:ext cx="3453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1"/>
          <p:cNvSpPr txBox="1"/>
          <p:nvPr/>
        </p:nvSpPr>
        <p:spPr>
          <a:xfrm>
            <a:off x="2981475" y="4973700"/>
            <a:ext cx="320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1.  </a:t>
            </a: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 SR (Linear </a:t>
            </a: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scaling</a:t>
            </a: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Interpolation (Bicubic interpolation)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3. Single Image Super Resolution (FSRCNN)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4. Video Super Resolution (BasciVSR++)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Introduction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Related Work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Methodology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Results</a:t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Enhancement</a:t>
            </a:r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No Super Resolution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scale (</a:t>
            </a:r>
            <a:r>
              <a:rPr lang="en-US"/>
              <a:t>multiply</a:t>
            </a:r>
            <a:r>
              <a:rPr lang="en-US"/>
              <a:t>) the bounding box coordinates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Bicubic Interpolation (BI)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OpenCV resize function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Single Image Super Resolution (SISR)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FSRCNN model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pre-trained on T91 dataset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Video Super Resolution (VSR)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BasicVSR++ model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pre-trained on REDS4 dataset</a:t>
            </a:r>
            <a:endParaRPr/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50" y="5769550"/>
            <a:ext cx="4836849" cy="10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33"/>
          <p:cNvCxnSpPr/>
          <p:nvPr/>
        </p:nvCxnSpPr>
        <p:spPr>
          <a:xfrm>
            <a:off x="1453413" y="4658113"/>
            <a:ext cx="0" cy="21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0" name="Google Shape;310;p33"/>
          <p:cNvSpPr/>
          <p:nvPr/>
        </p:nvSpPr>
        <p:spPr>
          <a:xfrm rot="-1682761">
            <a:off x="6713528" y="4325706"/>
            <a:ext cx="534688" cy="763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1" name="Google Shape;311;p33"/>
          <p:cNvSpPr/>
          <p:nvPr/>
        </p:nvSpPr>
        <p:spPr>
          <a:xfrm rot="1682761">
            <a:off x="6712732" y="3583994"/>
            <a:ext cx="534688" cy="764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5563292" y="4315305"/>
            <a:ext cx="5451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5564447" y="3561608"/>
            <a:ext cx="5451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4" name="Google Shape;314;p33"/>
          <p:cNvSpPr/>
          <p:nvPr/>
        </p:nvSpPr>
        <p:spPr>
          <a:xfrm rot="5400000">
            <a:off x="3369147" y="2177194"/>
            <a:ext cx="35700" cy="739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5" name="Google Shape;315;p3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Overview - case 2</a:t>
            </a:r>
            <a:endParaRPr/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77724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709203" y="2303950"/>
            <a:ext cx="8001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original video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560631" y="3563821"/>
            <a:ext cx="2334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2081466" y="3563821"/>
            <a:ext cx="2802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320" name="Google Shape;320;p33"/>
          <p:cNvGrpSpPr/>
          <p:nvPr/>
        </p:nvGrpSpPr>
        <p:grpSpPr>
          <a:xfrm>
            <a:off x="822718" y="3238583"/>
            <a:ext cx="1261371" cy="725340"/>
            <a:chOff x="2502900" y="3429000"/>
            <a:chExt cx="1481700" cy="924000"/>
          </a:xfrm>
        </p:grpSpPr>
        <p:sp>
          <p:nvSpPr>
            <p:cNvPr id="321" name="Google Shape;321;p33"/>
            <p:cNvSpPr/>
            <p:nvPr/>
          </p:nvSpPr>
          <p:spPr>
            <a:xfrm>
              <a:off x="2502900" y="34290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2655300" y="35814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2807700" y="3733800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1440p 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frames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(uncompress)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324" name="Google Shape;324;p33"/>
          <p:cNvGrpSpPr/>
          <p:nvPr/>
        </p:nvGrpSpPr>
        <p:grpSpPr>
          <a:xfrm>
            <a:off x="822718" y="4031217"/>
            <a:ext cx="1261371" cy="725340"/>
            <a:chOff x="2502900" y="4438725"/>
            <a:chExt cx="1481700" cy="924000"/>
          </a:xfrm>
        </p:grpSpPr>
        <p:sp>
          <p:nvSpPr>
            <p:cNvPr id="325" name="Google Shape;325;p33"/>
            <p:cNvSpPr/>
            <p:nvPr/>
          </p:nvSpPr>
          <p:spPr>
            <a:xfrm>
              <a:off x="2502900" y="44387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2655300" y="45911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807700" y="47435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144</a:t>
              </a:r>
              <a:r>
                <a:rPr lang="en-US" sz="10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0p</a:t>
              </a:r>
              <a:endParaRPr sz="10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CRF=2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328" name="Google Shape;328;p33"/>
          <p:cNvSpPr/>
          <p:nvPr/>
        </p:nvSpPr>
        <p:spPr>
          <a:xfrm>
            <a:off x="4899038" y="3360622"/>
            <a:ext cx="1002000" cy="48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YOLO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1509334" y="2509542"/>
            <a:ext cx="5295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2054331" y="2303950"/>
            <a:ext cx="1002000" cy="48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FFmpeg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Transcode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4899038" y="4114319"/>
            <a:ext cx="1002000" cy="48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YOLO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3756747" y="2527966"/>
            <a:ext cx="38700" cy="50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3" name="Google Shape;333;p33"/>
          <p:cNvSpPr/>
          <p:nvPr/>
        </p:nvSpPr>
        <p:spPr>
          <a:xfrm rot="5400000">
            <a:off x="2143586" y="1417681"/>
            <a:ext cx="35700" cy="320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560631" y="3037477"/>
            <a:ext cx="38700" cy="12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6109444" y="3360622"/>
            <a:ext cx="10020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Set as GT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7255412" y="3741059"/>
            <a:ext cx="1002000" cy="48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Calculate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mAP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560631" y="4315246"/>
            <a:ext cx="2334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6108188" y="4114319"/>
            <a:ext cx="10020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tantia"/>
                <a:ea typeface="Constantia"/>
                <a:cs typeface="Constantia"/>
                <a:sym typeface="Constantia"/>
              </a:rPr>
              <a:t>SR results</a:t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339" name="Google Shape;339;p33"/>
          <p:cNvGrpSpPr/>
          <p:nvPr/>
        </p:nvGrpSpPr>
        <p:grpSpPr>
          <a:xfrm>
            <a:off x="822718" y="4891542"/>
            <a:ext cx="1261371" cy="725340"/>
            <a:chOff x="2502900" y="4438725"/>
            <a:chExt cx="1481700" cy="924000"/>
          </a:xfrm>
        </p:grpSpPr>
        <p:sp>
          <p:nvSpPr>
            <p:cNvPr id="340" name="Google Shape;340;p33"/>
            <p:cNvSpPr/>
            <p:nvPr/>
          </p:nvSpPr>
          <p:spPr>
            <a:xfrm>
              <a:off x="2502900" y="44387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2655300" y="45911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807700" y="47435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1440p</a:t>
              </a:r>
              <a:endParaRPr sz="10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CRF=5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822718" y="5769217"/>
            <a:ext cx="1261371" cy="725340"/>
            <a:chOff x="2502900" y="4438725"/>
            <a:chExt cx="1481700" cy="924000"/>
          </a:xfrm>
        </p:grpSpPr>
        <p:sp>
          <p:nvSpPr>
            <p:cNvPr id="344" name="Google Shape;344;p33"/>
            <p:cNvSpPr/>
            <p:nvPr/>
          </p:nvSpPr>
          <p:spPr>
            <a:xfrm>
              <a:off x="2502900" y="44387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655300" y="45911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807700" y="4743525"/>
              <a:ext cx="1176900" cy="61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144</a:t>
              </a:r>
              <a:r>
                <a:rPr lang="en-US" sz="10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0p</a:t>
              </a:r>
              <a:endParaRPr sz="10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Constantia"/>
                  <a:ea typeface="Constantia"/>
                  <a:cs typeface="Constantia"/>
                  <a:sym typeface="Constantia"/>
                </a:rPr>
                <a:t>CRF=7</a:t>
              </a:r>
              <a:endParaRPr sz="1000"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347" name="Google Shape;347;p33"/>
          <p:cNvSpPr/>
          <p:nvPr/>
        </p:nvSpPr>
        <p:spPr>
          <a:xfrm>
            <a:off x="2081466" y="4314034"/>
            <a:ext cx="2802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354" name="Google Shape;354;p3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34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mAP (mean average precision)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AP (</a:t>
            </a:r>
            <a:r>
              <a:rPr lang="en-US" sz="2600"/>
              <a:t>average precision</a:t>
            </a:r>
            <a:r>
              <a:rPr lang="en-US"/>
              <a:t>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PRC (Precision-Recall Curve)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Confusion matrix</a:t>
            </a:r>
            <a:endParaRPr/>
          </a:p>
          <a:p>
            <a:pPr indent="-302894" lvl="3" marL="1828800" rtl="0" algn="l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US"/>
              <a:t>Recall = TP / ( TP + FN )</a:t>
            </a:r>
            <a:endParaRPr/>
          </a:p>
          <a:p>
            <a:pPr indent="-302894" lvl="3" marL="1828800" rtl="0" algn="l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US"/>
              <a:t>Precision = TP / ( TP + FP )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IOU (Intersection Over Union) &gt; 50%</a:t>
            </a:r>
            <a:endParaRPr/>
          </a:p>
          <a:p>
            <a:pPr indent="-302894" lvl="3" marL="1828800" rtl="0" algn="l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-US"/>
              <a:t>determine whether a boundbox is a correct prediction.</a:t>
            </a:r>
            <a:endParaRPr/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425" y="4694225"/>
            <a:ext cx="2534751" cy="19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4"/>
          <p:cNvSpPr txBox="1"/>
          <p:nvPr/>
        </p:nvSpPr>
        <p:spPr>
          <a:xfrm>
            <a:off x="111825" y="6523050"/>
            <a:ext cx="85164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figure reference: </a:t>
            </a:r>
            <a:r>
              <a:rPr lang="en-US" sz="600" u="sng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4"/>
              </a:rPr>
              <a:t>https://pyimagesearch.com/2016/11/07/intersection-over-union-iou-for-object-detection/</a:t>
            </a:r>
            <a:r>
              <a:rPr lang="en-US"/>
              <a:t> </a:t>
            </a:r>
            <a:r>
              <a:rPr lang="en-US" sz="600" u="sng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5"/>
              </a:rPr>
              <a:t>https://www.researchgate.net/publication/329526806_A_novel_heuristic_method_for_misclassification_cost_tuning_in_imbalanced_data</a:t>
            </a:r>
            <a:endParaRPr sz="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58" name="Google Shape;35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675" y="4694225"/>
            <a:ext cx="4218625" cy="1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PSNR (peak signal-to-noise ratio)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t/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t/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t/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t/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MAX: 255</a:t>
            </a:r>
            <a:endParaRPr/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25" y="2536900"/>
            <a:ext cx="4989600" cy="12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Introduction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Related Work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Methodology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b="1" lang="en-US"/>
              <a:t>Results</a:t>
            </a:r>
            <a:endParaRPr b="1"/>
          </a:p>
        </p:txBody>
      </p:sp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Compressed LR + SR (case 1)</a:t>
            </a:r>
            <a:endParaRPr/>
          </a:p>
        </p:txBody>
      </p:sp>
      <p:sp>
        <p:nvSpPr>
          <p:cNvPr id="382" name="Google Shape;382;p3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No SR: baseline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Bicubic: ~0%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FSRCNN: 7%~15%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BasicVSR++: 7%~20%</a:t>
            </a:r>
            <a:endParaRPr/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957751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 txBox="1"/>
          <p:nvPr/>
        </p:nvSpPr>
        <p:spPr>
          <a:xfrm>
            <a:off x="1538850" y="3797000"/>
            <a:ext cx="1951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1080p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5120250" y="3797000"/>
            <a:ext cx="1951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1440p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87" name="Google Shape;3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3957750"/>
            <a:ext cx="3657600" cy="27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7"/>
          <p:cNvCxnSpPr/>
          <p:nvPr/>
        </p:nvCxnSpPr>
        <p:spPr>
          <a:xfrm rot="10800000">
            <a:off x="1720500" y="6134925"/>
            <a:ext cx="19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7"/>
          <p:cNvSpPr txBox="1"/>
          <p:nvPr/>
        </p:nvSpPr>
        <p:spPr>
          <a:xfrm>
            <a:off x="2001675" y="5901825"/>
            <a:ext cx="1564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compression level increases</a:t>
            </a:r>
            <a:endParaRPr sz="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3917825" y="548147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7"/>
          <p:cNvCxnSpPr/>
          <p:nvPr/>
        </p:nvCxnSpPr>
        <p:spPr>
          <a:xfrm flipH="1" rot="10800000">
            <a:off x="4023360" y="5265775"/>
            <a:ext cx="300" cy="53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804" y="3977640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Compressed HR (case 1+2)</a:t>
            </a:r>
            <a:endParaRPr/>
          </a:p>
        </p:txBody>
      </p:sp>
      <p:sp>
        <p:nvSpPr>
          <p:cNvPr id="399" name="Google Shape;399;p3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38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mAP of compressed high resolution video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30"/>
              <a:buChar char="○"/>
            </a:pPr>
            <a:r>
              <a:rPr lang="en-US"/>
              <a:t>Bitrates:  (1080p, CRF=25) close</a:t>
            </a:r>
            <a:r>
              <a:rPr lang="en-US"/>
              <a:t> to </a:t>
            </a:r>
            <a:r>
              <a:rPr lang="en-US"/>
              <a:t>(270p, CRF=7)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mAP: </a:t>
            </a:r>
            <a:r>
              <a:rPr lang="en-US"/>
              <a:t>(1080p, CRF=25) better than (270p, CRF=7)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Reduce the resolution to save bandwidth might not be the greatest idea!</a:t>
            </a:r>
            <a:endParaRPr/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104" y="3977640"/>
            <a:ext cx="365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/>
        </p:nvSpPr>
        <p:spPr>
          <a:xfrm>
            <a:off x="5120250" y="3797000"/>
            <a:ext cx="1951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1440p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1538850" y="3797000"/>
            <a:ext cx="1951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1080p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1981200" y="5072725"/>
            <a:ext cx="147000" cy="14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1981200" y="5791150"/>
            <a:ext cx="147000" cy="14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1981200" y="5410150"/>
            <a:ext cx="147000" cy="14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PSNR</a:t>
            </a:r>
            <a:endParaRPr/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SISR and VSR have little difference with Bicubic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SR can be are helpful for object detection</a:t>
            </a:r>
            <a:endParaRPr/>
          </a:p>
        </p:txBody>
      </p:sp>
      <p:sp>
        <p:nvSpPr>
          <p:cNvPr id="415" name="Google Shape;415;p39"/>
          <p:cNvSpPr txBox="1"/>
          <p:nvPr/>
        </p:nvSpPr>
        <p:spPr>
          <a:xfrm>
            <a:off x="5120250" y="3797000"/>
            <a:ext cx="1951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1080p mAP@50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6" name="Google Shape;416;p39"/>
          <p:cNvSpPr txBox="1"/>
          <p:nvPr/>
        </p:nvSpPr>
        <p:spPr>
          <a:xfrm>
            <a:off x="1538850" y="3797000"/>
            <a:ext cx="1951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1080p PSNR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17" name="Google Shape;4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04" y="3959352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704" y="3977640"/>
            <a:ext cx="365760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419;p39"/>
          <p:cNvGrpSpPr/>
          <p:nvPr/>
        </p:nvGrpSpPr>
        <p:grpSpPr>
          <a:xfrm>
            <a:off x="5638800" y="5072725"/>
            <a:ext cx="147000" cy="860025"/>
            <a:chOff x="1981200" y="5072725"/>
            <a:chExt cx="147000" cy="860025"/>
          </a:xfrm>
        </p:grpSpPr>
        <p:sp>
          <p:nvSpPr>
            <p:cNvPr id="420" name="Google Shape;420;p39"/>
            <p:cNvSpPr/>
            <p:nvPr/>
          </p:nvSpPr>
          <p:spPr>
            <a:xfrm>
              <a:off x="1981200" y="5072725"/>
              <a:ext cx="147000" cy="141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981200" y="5791150"/>
              <a:ext cx="147000" cy="141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81200" y="5410150"/>
              <a:ext cx="147000" cy="141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40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Directly scales videos with interpolation have no benefit for mAP and PSNR.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SISR and VSR methods attain maximum 15~20% of mAP improvement.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Adjusting CRF (CQP) alone could be more effective than adjusting both CRF (CQP) and resolution, even with the help of general SR methods, in terms of both time and bandwidth.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Implications</a:t>
            </a:r>
            <a:endParaRPr/>
          </a:p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41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Mobile-AR or Live Streaming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Bandwidth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■"/>
            </a:pPr>
            <a:r>
              <a:rPr lang="en-US" sz="2100"/>
              <a:t>Consider both resolution and CRF (or other </a:t>
            </a:r>
            <a:r>
              <a:rPr lang="en-US"/>
              <a:t>r</a:t>
            </a:r>
            <a:r>
              <a:rPr lang="en-US" sz="2100"/>
              <a:t>ate control mode) when encoding videos.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Optimize SR without directly fitting specific </a:t>
            </a:r>
            <a:r>
              <a:rPr lang="en-US"/>
              <a:t>datasets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b="1" lang="en-US"/>
              <a:t>Introduction</a:t>
            </a:r>
            <a:endParaRPr b="1"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Related Work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Methodology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Results</a:t>
            </a:r>
            <a:endParaRPr/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444" name="Google Shape;444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 txBox="1"/>
          <p:nvPr/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52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52" name="Google Shape;452;p43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[1] </a:t>
            </a:r>
            <a:r>
              <a:rPr lang="en-US" sz="2000"/>
              <a:t>Borel-Donohue, Christoph, and S. Susan Young. "Image quality and super resolution effects on object recognition using deep neural networks."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[2] Aqqa, Miloud, Pranav Mantini, and Shishir K. Shah. "Understanding How Video Quality Affects Object Detection Algorithms."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[3] Redmon, Joseph, et al. "You only look once: Unified, real-time object detection."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[4] Ostermann, Jörn, et al. "Video coding with H. 264/AVC: tools, performance, and complexity."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[5] Chen, Jian-Wen, Chao-Yang Kao, and Youn-Long Lin. "Introduction to H. 264 advanced video coding."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[6] H. S. Malvar, A. Hallapuro, M. Karczewicz and L. Kerofsky, "Low-complexity transform and quantization in H.264/AVC."</a:t>
            </a:r>
            <a:endParaRPr sz="2000"/>
          </a:p>
        </p:txBody>
      </p:sp>
      <p:sp>
        <p:nvSpPr>
          <p:cNvPr id="453" name="Google Shape;453;p4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60" name="Google Shape;460;p44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[7] Haris, Muhammad, Greg Shakhnarovich, and Norimichi Ukita. "Task-driven super resolution: Object detection in low-resolution images."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[8] Wang, Yi, et al. "Remote sensing image super-resolution and object detection: Benchmark and state of the art."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[9] Chen, Ying, et al. "Higher quality live streaming under lower uplink bandwidth: an approach of super-resolution based video coding."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[10] Wang, Zelong, et al. "Revisiting super-resolution for internet video streaming."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[11] Kim, Jaehong, et al. "Neural-enhanced live streaming: Improving live video ingest via online learning."</a:t>
            </a:r>
            <a:endParaRPr sz="2000"/>
          </a:p>
        </p:txBody>
      </p:sp>
      <p:sp>
        <p:nvSpPr>
          <p:cNvPr id="461" name="Google Shape;461;p4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listening</a:t>
            </a:r>
            <a:endParaRPr/>
          </a:p>
        </p:txBody>
      </p:sp>
      <p:sp>
        <p:nvSpPr>
          <p:cNvPr id="468" name="Google Shape;468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slides</a:t>
            </a:r>
            <a:endParaRPr/>
          </a:p>
        </p:txBody>
      </p:sp>
      <p:sp>
        <p:nvSpPr>
          <p:cNvPr id="476" name="Google Shape;476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84" name="Google Shape;484;p4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47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10"/>
              <a:buChar char="●"/>
            </a:pPr>
            <a:r>
              <a:rPr lang="en-US"/>
              <a:t>CRF vs CQ</a:t>
            </a:r>
            <a:r>
              <a:rPr lang="en-US"/>
              <a:t>P</a:t>
            </a:r>
            <a:endParaRPr/>
          </a:p>
        </p:txBody>
      </p:sp>
      <p:pic>
        <p:nvPicPr>
          <p:cNvPr id="486" name="Google Shape;4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00" y="4664050"/>
            <a:ext cx="2743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400" y="2400300"/>
            <a:ext cx="2743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600" y="2399263"/>
            <a:ext cx="2743200" cy="20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0600" y="4666100"/>
            <a:ext cx="2743200" cy="205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496" name="Google Shape;496;p4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48"/>
          <p:cNvSpPr txBox="1"/>
          <p:nvPr>
            <p:ph idx="1" type="body"/>
          </p:nvPr>
        </p:nvSpPr>
        <p:spPr>
          <a:xfrm>
            <a:off x="457200" y="1935158"/>
            <a:ext cx="6464400" cy="15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●"/>
            </a:pPr>
            <a:r>
              <a:rPr lang="en-US"/>
              <a:t>mAP (mean average precision)</a:t>
            </a:r>
            <a:endParaRPr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○"/>
            </a:pPr>
            <a:r>
              <a:rPr lang="en-US" sz="2600"/>
              <a:t>mAP@50: IOU &gt; 0.5</a:t>
            </a:r>
            <a:endParaRPr sz="2600"/>
          </a:p>
        </p:txBody>
      </p:sp>
      <p:graphicFrame>
        <p:nvGraphicFramePr>
          <p:cNvPr id="498" name="Google Shape;498;p48"/>
          <p:cNvGraphicFramePr/>
          <p:nvPr/>
        </p:nvGraphicFramePr>
        <p:xfrm>
          <a:off x="914400" y="30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{72D39085-9F6F-4BC3-AA86-BB4F8816DB18}</a:tableStyleId>
              </a:tblPr>
              <a:tblGrid>
                <a:gridCol w="561375"/>
                <a:gridCol w="576650"/>
                <a:gridCol w="561375"/>
                <a:gridCol w="1159525"/>
                <a:gridCol w="879875"/>
              </a:tblGrid>
              <a:tr h="4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Confidence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Is TP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BB4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9" name="Google Shape;499;p48"/>
          <p:cNvSpPr txBox="1"/>
          <p:nvPr/>
        </p:nvSpPr>
        <p:spPr>
          <a:xfrm>
            <a:off x="5508825" y="1935150"/>
            <a:ext cx="4276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= TP / (TP+FP) = 1/1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 = TP / total GT = 1/4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5504688" y="2483790"/>
            <a:ext cx="4276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= TP / (TP+FP) = 2/2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 = TP / total GT = 2/4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1" name="Google Shape;501;p48"/>
          <p:cNvSpPr txBox="1"/>
          <p:nvPr/>
        </p:nvSpPr>
        <p:spPr>
          <a:xfrm>
            <a:off x="5504688" y="3032430"/>
            <a:ext cx="4276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= TP / (TP+FP) = 2/3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 = TP / total GT = 2/4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2" name="Google Shape;502;p48"/>
          <p:cNvSpPr txBox="1"/>
          <p:nvPr/>
        </p:nvSpPr>
        <p:spPr>
          <a:xfrm>
            <a:off x="5504688" y="3581070"/>
            <a:ext cx="4276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= TP / (TP+FP) = 3/4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 = TP / total GT = 3/4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3" name="Google Shape;503;p48"/>
          <p:cNvSpPr txBox="1"/>
          <p:nvPr/>
        </p:nvSpPr>
        <p:spPr>
          <a:xfrm>
            <a:off x="7491000" y="4918050"/>
            <a:ext cx="1629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Precision: Y-axis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Recall: X-axis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4" name="Google Shape;504;p48"/>
          <p:cNvSpPr txBox="1"/>
          <p:nvPr/>
        </p:nvSpPr>
        <p:spPr>
          <a:xfrm>
            <a:off x="5504688" y="4133088"/>
            <a:ext cx="4276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= TP / (TP+FP) = 3/5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 = TP / total GT = 3/4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505" name="Google Shape;505;p48"/>
          <p:cNvGrpSpPr/>
          <p:nvPr/>
        </p:nvGrpSpPr>
        <p:grpSpPr>
          <a:xfrm>
            <a:off x="5504708" y="4873697"/>
            <a:ext cx="2061119" cy="1796081"/>
            <a:chOff x="5112200" y="4893425"/>
            <a:chExt cx="1852025" cy="1692500"/>
          </a:xfrm>
        </p:grpSpPr>
        <p:grpSp>
          <p:nvGrpSpPr>
            <p:cNvPr id="506" name="Google Shape;506;p48"/>
            <p:cNvGrpSpPr/>
            <p:nvPr/>
          </p:nvGrpSpPr>
          <p:grpSpPr>
            <a:xfrm>
              <a:off x="5112200" y="4893425"/>
              <a:ext cx="1730524" cy="1692500"/>
              <a:chOff x="5112200" y="4893425"/>
              <a:chExt cx="1730524" cy="1692500"/>
            </a:xfrm>
          </p:grpSpPr>
          <p:pic>
            <p:nvPicPr>
              <p:cNvPr id="507" name="Google Shape;507;p4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12200" y="4893425"/>
                <a:ext cx="1730524" cy="16925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08" name="Google Shape;508;p48"/>
              <p:cNvCxnSpPr/>
              <p:nvPr/>
            </p:nvCxnSpPr>
            <p:spPr>
              <a:xfrm flipH="1" rot="10800000">
                <a:off x="5212250" y="4944050"/>
                <a:ext cx="397500" cy="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09" name="Google Shape;509;p48"/>
            <p:cNvCxnSpPr/>
            <p:nvPr/>
          </p:nvCxnSpPr>
          <p:spPr>
            <a:xfrm>
              <a:off x="5613200" y="4946100"/>
              <a:ext cx="39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48"/>
            <p:cNvCxnSpPr/>
            <p:nvPr/>
          </p:nvCxnSpPr>
          <p:spPr>
            <a:xfrm>
              <a:off x="6007650" y="4944275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48"/>
            <p:cNvCxnSpPr/>
            <p:nvPr/>
          </p:nvCxnSpPr>
          <p:spPr>
            <a:xfrm flipH="1" rot="10800000">
              <a:off x="6007650" y="5335175"/>
              <a:ext cx="396300" cy="13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48"/>
            <p:cNvCxnSpPr/>
            <p:nvPr/>
          </p:nvCxnSpPr>
          <p:spPr>
            <a:xfrm flipH="1">
              <a:off x="6400300" y="5335100"/>
              <a:ext cx="1800" cy="23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3" name="Google Shape;513;p48"/>
            <p:cNvSpPr txBox="1"/>
            <p:nvPr/>
          </p:nvSpPr>
          <p:spPr>
            <a:xfrm>
              <a:off x="6202225" y="5483350"/>
              <a:ext cx="7620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(0.75, 0.6)</a:t>
              </a:r>
              <a:endParaRPr sz="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Quantization parameter</a:t>
            </a:r>
            <a:endParaRPr/>
          </a:p>
        </p:txBody>
      </p:sp>
      <p:sp>
        <p:nvSpPr>
          <p:cNvPr id="520" name="Google Shape;520;p4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49"/>
          <p:cNvSpPr txBox="1"/>
          <p:nvPr>
            <p:ph idx="1" type="body"/>
          </p:nvPr>
        </p:nvSpPr>
        <p:spPr>
          <a:xfrm>
            <a:off x="457200" y="1935150"/>
            <a:ext cx="49653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H.264, H.265,...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I/B/P-type frames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residual encoding using DCT or Integer transform</a:t>
            </a:r>
            <a:endParaRPr/>
          </a:p>
        </p:txBody>
      </p:sp>
      <p:pic>
        <p:nvPicPr>
          <p:cNvPr id="522" name="Google Shape;5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422" y="2024625"/>
            <a:ext cx="3717553" cy="42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553400"/>
            <a:ext cx="4649075" cy="8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604100"/>
            <a:ext cx="2568000" cy="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9"/>
          <p:cNvSpPr txBox="1"/>
          <p:nvPr/>
        </p:nvSpPr>
        <p:spPr>
          <a:xfrm>
            <a:off x="468075" y="4286275"/>
            <a:ext cx="2024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encode</a:t>
            </a:r>
            <a:r>
              <a:rPr baseline="30000"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[6]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6" name="Google Shape;526;p49"/>
          <p:cNvSpPr txBox="1"/>
          <p:nvPr/>
        </p:nvSpPr>
        <p:spPr>
          <a:xfrm>
            <a:off x="468075" y="5170050"/>
            <a:ext cx="2024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decode</a:t>
            </a:r>
            <a:r>
              <a:rPr baseline="30000"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[6]</a:t>
            </a: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Edge-assisted inferencing solutions</a:t>
            </a:r>
            <a:endParaRPr/>
          </a:p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Strain on limited upload bandwidth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Reducing quality saves bandwidth but impacts performance.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The role of super-resolution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Prior works highlights the impact of image/video quality on object detection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Super-resolution can enhance the user experience in live-streaming.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Can Super-resolution also enhance object detection accuracy?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Introduction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b="1" lang="en-US"/>
              <a:t>Related Work</a:t>
            </a:r>
            <a:endParaRPr b="1"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Methodology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Results</a:t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Super-resolution (SR)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Char char="●"/>
            </a:pPr>
            <a:r>
              <a:rPr lang="en-US" sz="2400"/>
              <a:t>Convert low-resolution images into high-resolution images.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Number of input images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Single </a:t>
            </a:r>
            <a:r>
              <a:rPr lang="en-US"/>
              <a:t>Image Super Resolution (SISR)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Video Super Resolution (VSR)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Leverages both intra-frame and inter-frame information.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Codec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H.264/AVC</a:t>
            </a:r>
            <a:r>
              <a:rPr baseline="30000" lang="en-US"/>
              <a:t>[4][5]</a:t>
            </a:r>
            <a:endParaRPr baseline="-250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Although H.264 has been around for many years and newer codecs like HEVC and AV1 continue to emerge, H.264 still dominate and compatible with most of the devices nowadays.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Similar to previous standards, H.264 divide input images input macroblocks. These macroblocks are further coded in Intra or Inter mode.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Codec (Compression)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Quantization parameter (QP)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QP defines how much information to give up in a given block of pixels.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Higher QP, lower quality.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Codec (Compression)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20E0E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Two modes to utilize QP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Constant quantization parameter (CQP)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Same QP for each frame.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Higher CQP, lower quality.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Constant rate factor (CRF)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QP is adjusted for each frame to provide maximum compression efficiency.</a:t>
            </a:r>
            <a:endParaRPr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Higher CRF, lower quality.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佈景主題1">
  <a:themeElements>
    <a:clrScheme name="自訂 2">
      <a:dk1>
        <a:srgbClr val="643E06"/>
      </a:dk1>
      <a:lt1>
        <a:srgbClr val="FFFFFF"/>
      </a:lt1>
      <a:dk2>
        <a:srgbClr val="560F0F"/>
      </a:dk2>
      <a:lt2>
        <a:srgbClr val="FBEEC9"/>
      </a:lt2>
      <a:accent1>
        <a:srgbClr val="F0A22E"/>
      </a:accent1>
      <a:accent2>
        <a:srgbClr val="603A14"/>
      </a:accent2>
      <a:accent3>
        <a:srgbClr val="E2A200"/>
      </a:accent3>
      <a:accent4>
        <a:srgbClr val="C3986D"/>
      </a:accent4>
      <a:accent5>
        <a:srgbClr val="A19574"/>
      </a:accent5>
      <a:accent6>
        <a:srgbClr val="90571E"/>
      </a:accent6>
      <a:hlink>
        <a:srgbClr val="AD1F1F"/>
      </a:hlink>
      <a:folHlink>
        <a:srgbClr val="FFCE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