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71" r:id="rId2"/>
    <p:sldId id="272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8EE0F-AD2B-464E-ADC3-E657A53716CB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FCC88-8527-41F0-8C16-6EE3B931ED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19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448272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149080"/>
            <a:ext cx="6400800" cy="11521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3419872" cy="90336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225326" y="6093297"/>
            <a:ext cx="28345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Graduate Institute of</a:t>
            </a:r>
            <a:br>
              <a:rPr lang="en-US" altLang="zh-TW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Electronics Engineering</a:t>
            </a:r>
            <a:endParaRPr lang="zh-TW" altLang="en-US" sz="1600" b="1" i="1" dirty="0"/>
          </a:p>
        </p:txBody>
      </p:sp>
      <p:sp>
        <p:nvSpPr>
          <p:cNvPr id="10" name="矩形 9"/>
          <p:cNvSpPr/>
          <p:nvPr userDrawn="1"/>
        </p:nvSpPr>
        <p:spPr>
          <a:xfrm>
            <a:off x="6084168" y="6093296"/>
            <a:ext cx="28345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Energy-Efficient</a:t>
            </a:r>
          </a:p>
          <a:p>
            <a:pPr algn="r"/>
            <a:r>
              <a:rPr lang="en-US" altLang="zh-TW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Circuit</a:t>
            </a:r>
            <a:r>
              <a:rPr lang="en-US" altLang="zh-TW" sz="1600" b="1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System Lab.</a:t>
            </a:r>
            <a:endParaRPr lang="zh-TW" alt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44992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62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71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EECS Lab.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395536" y="6525344"/>
            <a:ext cx="8352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 userDrawn="1"/>
        </p:nvCxnSpPr>
        <p:spPr>
          <a:xfrm>
            <a:off x="395536" y="749846"/>
            <a:ext cx="8352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4" r="76532" b="10283"/>
          <a:stretch/>
        </p:blipFill>
        <p:spPr>
          <a:xfrm>
            <a:off x="8423920" y="38100"/>
            <a:ext cx="684584" cy="63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3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395536" y="6525344"/>
            <a:ext cx="8352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395536" y="749846"/>
            <a:ext cx="8352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4" r="76532" b="10283"/>
          <a:stretch/>
        </p:blipFill>
        <p:spPr>
          <a:xfrm>
            <a:off x="8423920" y="38100"/>
            <a:ext cx="684584" cy="63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4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0152" y="6591002"/>
            <a:ext cx="2895600" cy="216024"/>
          </a:xfrm>
        </p:spPr>
        <p:txBody>
          <a:bodyPr/>
          <a:lstStyle>
            <a:lvl1pPr>
              <a:lnSpc>
                <a:spcPts val="1200"/>
              </a:lnSpc>
              <a:defRPr/>
            </a:lvl1pPr>
          </a:lstStyle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395536" y="6525344"/>
            <a:ext cx="8352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 userDrawn="1"/>
        </p:nvCxnSpPr>
        <p:spPr>
          <a:xfrm>
            <a:off x="395536" y="749846"/>
            <a:ext cx="8352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4" r="76532" b="10283"/>
          <a:stretch/>
        </p:blipFill>
        <p:spPr>
          <a:xfrm>
            <a:off x="8423920" y="38100"/>
            <a:ext cx="684584" cy="63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1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直線接點 10"/>
          <p:cNvCxnSpPr/>
          <p:nvPr userDrawn="1"/>
        </p:nvCxnSpPr>
        <p:spPr>
          <a:xfrm>
            <a:off x="395536" y="6525344"/>
            <a:ext cx="8352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 userDrawn="1"/>
        </p:nvCxnSpPr>
        <p:spPr>
          <a:xfrm>
            <a:off x="395536" y="749846"/>
            <a:ext cx="8352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4" r="76532" b="10283"/>
          <a:stretch/>
        </p:blipFill>
        <p:spPr>
          <a:xfrm>
            <a:off x="8423920" y="38100"/>
            <a:ext cx="684584" cy="63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2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395536" y="6525344"/>
            <a:ext cx="8352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395536" y="749846"/>
            <a:ext cx="8352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4" r="76532" b="10283"/>
          <a:stretch/>
        </p:blipFill>
        <p:spPr>
          <a:xfrm>
            <a:off x="8423920" y="38100"/>
            <a:ext cx="684584" cy="63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9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14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71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6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22412" y="1"/>
            <a:ext cx="7499176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800100"/>
            <a:ext cx="8229600" cy="56532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8" y="6578303"/>
            <a:ext cx="2133600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940152" y="6578303"/>
            <a:ext cx="2895600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chemeClr val="tx1"/>
                </a:solidFill>
              </a:defRPr>
            </a:lvl1pPr>
          </a:lstStyle>
          <a:p>
            <a:r>
              <a:rPr lang="en-US" altLang="zh-TW" dirty="0"/>
              <a:t>EECS Lab.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505200" y="6578303"/>
            <a:ext cx="2133600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56834A5B-1885-423A-9EEF-21B5FABFB6E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532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spcBef>
          <a:spcPct val="20000"/>
        </a:spcBef>
        <a:buClr>
          <a:srgbClr val="0000FF"/>
        </a:buClr>
        <a:buSzPct val="70000"/>
        <a:buFont typeface="Wingdings 2" pitchFamily="18" charset="2"/>
        <a:buChar char="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00" indent="-273050" algn="l" defTabSz="914400" rtl="0" eaLnBrk="1" latinLnBrk="0" hangingPunct="1">
        <a:spcBef>
          <a:spcPct val="20000"/>
        </a:spcBef>
        <a:buClr>
          <a:srgbClr val="C00000"/>
        </a:buClr>
        <a:buSzPct val="70000"/>
        <a:buFont typeface="Wingdings" pitchFamily="2" charset="2"/>
        <a:buChar char="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92000" indent="-1778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8000" indent="-2667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32000" indent="-182563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BB03C7-D13E-4358-AE1D-26AB8661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Tips to Reduce AT Value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30C10B-90AC-4762-A957-C5C6B70E9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/>
              <a:t>FIR</a:t>
            </a:r>
          </a:p>
          <a:p>
            <a:pPr lvl="1"/>
            <a:r>
              <a:rPr lang="en-US" altLang="zh-TW" sz="1800" dirty="0"/>
              <a:t>Mirror FIR architecture can save a lot of multipliers</a:t>
            </a:r>
          </a:p>
          <a:p>
            <a:pPr lvl="1"/>
            <a:r>
              <a:rPr lang="en-US" altLang="zh-TW" sz="1800" dirty="0"/>
              <a:t>Be careful when transposed form FIR is used</a:t>
            </a:r>
          </a:p>
          <a:p>
            <a:pPr lvl="2"/>
            <a:r>
              <a:rPr lang="en-US" altLang="zh-TW" sz="1600" dirty="0"/>
              <a:t>Non-transposed form with pipeline also has good result</a:t>
            </a:r>
          </a:p>
          <a:p>
            <a:r>
              <a:rPr lang="en-US" altLang="zh-TW" sz="2000" dirty="0"/>
              <a:t>FFT</a:t>
            </a:r>
          </a:p>
          <a:p>
            <a:pPr lvl="1"/>
            <a:r>
              <a:rPr lang="en-US" altLang="zh-TW" sz="1800" dirty="0"/>
              <a:t>Pipelined architecture (e.g. </a:t>
            </a:r>
            <a:r>
              <a:rPr lang="en-US" altLang="zh-TW" sz="1600" dirty="0"/>
              <a:t>R2SDF or R2</a:t>
            </a:r>
            <a:r>
              <a:rPr lang="en-US" altLang="zh-TW" sz="1600" baseline="30000" dirty="0"/>
              <a:t>2</a:t>
            </a:r>
            <a:r>
              <a:rPr lang="en-US" altLang="zh-TW" sz="1600" dirty="0"/>
              <a:t>SDF)</a:t>
            </a:r>
          </a:p>
          <a:p>
            <a:pPr lvl="1"/>
            <a:r>
              <a:rPr lang="sv-SE" altLang="zh-TW" sz="1800" dirty="0"/>
              <a:t>Alpha max plus beta min algorithm</a:t>
            </a:r>
          </a:p>
          <a:p>
            <a:pPr lvl="1"/>
            <a:r>
              <a:rPr lang="sv-SE" altLang="zh-TW" sz="1800" dirty="0"/>
              <a:t>CORDIC-based architecture</a:t>
            </a:r>
          </a:p>
          <a:p>
            <a:r>
              <a:rPr lang="en-US" altLang="zh-TW" sz="2000" dirty="0"/>
              <a:t>Frequency analysis</a:t>
            </a:r>
          </a:p>
          <a:p>
            <a:pPr lvl="1"/>
            <a:r>
              <a:rPr lang="en-US" altLang="zh-TW" sz="1600" dirty="0"/>
              <a:t>Sequential processing (bubble sorting)</a:t>
            </a:r>
          </a:p>
          <a:p>
            <a:r>
              <a:rPr lang="en-US" altLang="zh-TW" sz="2000" dirty="0"/>
              <a:t>Control circuit</a:t>
            </a:r>
          </a:p>
          <a:p>
            <a:pPr lvl="1"/>
            <a:r>
              <a:rPr lang="en-US" altLang="zh-TW" sz="1800" dirty="0"/>
              <a:t>If possible, </a:t>
            </a:r>
            <a:r>
              <a:rPr lang="en-US" altLang="zh-TW" sz="1800"/>
              <a:t>avoid using </a:t>
            </a:r>
            <a:r>
              <a:rPr lang="en-US" altLang="zh-TW" sz="1800" dirty="0"/>
              <a:t>counters in your design</a:t>
            </a:r>
          </a:p>
          <a:p>
            <a:pPr lvl="1"/>
            <a:r>
              <a:rPr lang="en-US" altLang="zh-TW" sz="1800" dirty="0"/>
              <a:t>Use enable flag with FIFO instead</a:t>
            </a:r>
          </a:p>
          <a:p>
            <a:endParaRPr lang="en-US" altLang="zh-TW" sz="18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957C20-8448-4004-B8F9-24B3F38D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A7A9BD-ED77-4F77-B885-34571F069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C9A2FC-C4D0-45E3-AE5F-5B3D4409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03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BB03C7-D13E-4358-AE1D-26AB8661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Tips to Reduce AT Value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30C10B-90AC-4762-A957-C5C6B70E9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/>
              <a:t>General</a:t>
            </a:r>
          </a:p>
          <a:p>
            <a:pPr lvl="1"/>
            <a:r>
              <a:rPr lang="en-US" altLang="zh-TW" sz="1800" dirty="0"/>
              <a:t>Fixed-point analysis on each stage to minimize bit-width</a:t>
            </a:r>
          </a:p>
          <a:p>
            <a:pPr lvl="1"/>
            <a:r>
              <a:rPr lang="en-US" altLang="zh-TW" sz="1800" dirty="0"/>
              <a:t>Use </a:t>
            </a:r>
            <a:r>
              <a:rPr lang="en-US" altLang="zh-TW" sz="1800" dirty="0" err="1"/>
              <a:t>DesignWare</a:t>
            </a:r>
            <a:r>
              <a:rPr lang="en-US" altLang="zh-TW" sz="1800" dirty="0"/>
              <a:t> to help Design Compiler infer your design more</a:t>
            </a:r>
          </a:p>
          <a:p>
            <a:pPr lvl="2"/>
            <a:r>
              <a:rPr lang="en-US" altLang="zh-TW" sz="1600" dirty="0"/>
              <a:t>e.g. summation and pipelined multiplier</a:t>
            </a:r>
            <a:endParaRPr lang="sv-SE" altLang="zh-TW" sz="1600" dirty="0"/>
          </a:p>
          <a:p>
            <a:r>
              <a:rPr lang="en-US" altLang="zh-TW" sz="2200" dirty="0"/>
              <a:t>In physical design stage</a:t>
            </a:r>
          </a:p>
          <a:p>
            <a:pPr lvl="1"/>
            <a:r>
              <a:rPr lang="en-US" altLang="zh-TW" sz="1800" dirty="0"/>
              <a:t>Manual floorplan of each block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957C20-8448-4004-B8F9-24B3F38D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A7A9BD-ED77-4F77-B885-34571F069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C9A2FC-C4D0-45E3-AE5F-5B3D4409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342650"/>
      </p:ext>
    </p:extLst>
  </p:cSld>
  <p:clrMapOvr>
    <a:masterClrMapping/>
  </p:clrMapOvr>
</p:sld>
</file>

<file path=ppt/theme/theme1.xml><?xml version="1.0" encoding="utf-8"?>
<a:theme xmlns:a="http://schemas.openxmlformats.org/drawingml/2006/main" name="EECSv4_largeFontSize">
  <a:themeElements>
    <a:clrScheme name="NTU EECS">
      <a:dk1>
        <a:sysClr val="windowText" lastClr="000000"/>
      </a:dk1>
      <a:lt1>
        <a:sysClr val="window" lastClr="FFFFFF"/>
      </a:lt1>
      <a:dk2>
        <a:srgbClr val="4F81BD"/>
      </a:dk2>
      <a:lt2>
        <a:srgbClr val="EEECE1"/>
      </a:lt2>
      <a:accent1>
        <a:srgbClr val="0000FF"/>
      </a:accent1>
      <a:accent2>
        <a:srgbClr val="FF0000"/>
      </a:accent2>
      <a:accent3>
        <a:srgbClr val="00B050"/>
      </a:accent3>
      <a:accent4>
        <a:srgbClr val="7030A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TU EECS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EECSv4_largeFontSize</Template>
  <TotalTime>709</TotalTime>
  <Words>129</Words>
  <Application>Microsoft Office PowerPoint</Application>
  <PresentationFormat>如螢幕大小 (4:3)</PresentationFormat>
  <Paragraphs>27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Wingdings</vt:lpstr>
      <vt:lpstr>Wingdings 2</vt:lpstr>
      <vt:lpstr>EECSv4_largeFontSize</vt:lpstr>
      <vt:lpstr>Tips to Reduce AT Value</vt:lpstr>
      <vt:lpstr>Tips to Reduce AT 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Summer Internship Experience in Raydium</dc:title>
  <dc:creator>Benson</dc:creator>
  <cp:lastModifiedBy>瑋廷 陳</cp:lastModifiedBy>
  <cp:revision>50</cp:revision>
  <dcterms:created xsi:type="dcterms:W3CDTF">2019-09-17T03:58:47Z</dcterms:created>
  <dcterms:modified xsi:type="dcterms:W3CDTF">2021-09-24T14:22:19Z</dcterms:modified>
</cp:coreProperties>
</file>