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305" r:id="rId3"/>
    <p:sldId id="307" r:id="rId4"/>
    <p:sldId id="309" r:id="rId5"/>
    <p:sldId id="310" r:id="rId6"/>
    <p:sldId id="311" r:id="rId7"/>
    <p:sldId id="312" r:id="rId8"/>
    <p:sldId id="313" r:id="rId9"/>
    <p:sldId id="315" r:id="rId10"/>
    <p:sldId id="320" r:id="rId11"/>
    <p:sldId id="321" r:id="rId12"/>
    <p:sldId id="322" r:id="rId13"/>
    <p:sldId id="323" r:id="rId14"/>
    <p:sldId id="324" r:id="rId15"/>
    <p:sldId id="318" r:id="rId16"/>
    <p:sldId id="316" r:id="rId17"/>
    <p:sldId id="317" r:id="rId18"/>
    <p:sldId id="319" r:id="rId19"/>
    <p:sldId id="30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品淳" initials="廖品淳" lastIdx="1" clrIdx="0">
    <p:extLst>
      <p:ext uri="{19B8F6BF-5375-455C-9EA6-DF929625EA0E}">
        <p15:presenceInfo xmlns:p15="http://schemas.microsoft.com/office/powerpoint/2012/main" userId="6c2ed3dcf19f2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76"/>
    <a:srgbClr val="FEBEBE"/>
    <a:srgbClr val="FECAF4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63625" autoAdjust="0"/>
  </p:normalViewPr>
  <p:slideViewPr>
    <p:cSldViewPr snapToGrid="0">
      <p:cViewPr varScale="1">
        <p:scale>
          <a:sx n="52" d="100"/>
          <a:sy n="52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AAEC-2179-41D4-A0A9-6F825E81F792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F1738-4E99-4CCF-8A62-E7815A64D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2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thread =  a flow of execution. Like a separate order of instructions.</a:t>
            </a:r>
          </a:p>
          <a:p>
            <a:r>
              <a:rPr lang="en-US" altLang="zh-TW" dirty="0"/>
              <a:t># However each thread takes a turn running to achieve concurrency</a:t>
            </a:r>
          </a:p>
          <a:p>
            <a:r>
              <a:rPr lang="en-US" altLang="zh-TW" dirty="0"/>
              <a:t># GIL = (global interpreter lock),</a:t>
            </a:r>
          </a:p>
          <a:p>
            <a:r>
              <a:rPr lang="en-US" altLang="zh-TW" dirty="0"/>
              <a:t># allows only one thread to hold the control of the Python interpreter at any one time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cpu</a:t>
            </a:r>
            <a:r>
              <a:rPr lang="en-US" altLang="zh-TW" dirty="0"/>
              <a:t> bound = program/task spends most of it's time waiting for internal events (CPU intensive)</a:t>
            </a:r>
          </a:p>
          <a:p>
            <a:r>
              <a:rPr lang="en-US" altLang="zh-TW" dirty="0"/>
              <a:t># use multiprocessing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io</a:t>
            </a:r>
            <a:r>
              <a:rPr lang="en-US" altLang="zh-TW" dirty="0"/>
              <a:t> bound = program/task spends most of it's time waiting for external events (user input, web scraping)</a:t>
            </a:r>
          </a:p>
          <a:p>
            <a:r>
              <a:rPr lang="en-US" altLang="zh-TW" dirty="0"/>
              <a:t># use multithreading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F1738-4E99-4CCF-8A62-E7815A64DE0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769-AD68-4469-9E1E-35DFCB1823FC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3D1-A7B2-413A-B10C-23253AE47D0F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0B4-6369-42F1-AC4D-37AD9863568B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75F-96BB-4FAF-9BCD-7B1E6091AC0B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D902-E9E8-4E2B-89D1-3B73CB588132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0C5E-3CDB-4F86-A898-D483A4998FB3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860-55B7-4E0D-8354-E0D4762D7AF9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2D9-6C9B-40B5-8F90-B5CADE688C32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17A0-54BE-43A8-AE7A-0EA6E02123A1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A1A7-2D11-4DA1-82CE-52557C4CE74F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7C6D-CD89-43D8-B19F-EAE9E74B5C90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F619-6BD9-4CD0-862C-415FC4725200}" type="datetime1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B76A-42E3-4B18-9490-8FFC8AF29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s.iisc.ac.in/wp-content/uploads/Cosmology.pdf?fbclid=IwZXh0bgNhZW0CMTAAAR2nyo_0CUQWNLmDQ-z8Il2E0zqf6m3ON7Er2kbZidvWEeeQLxinCfDOAvE_aem_ASXks1XDtSOfgoxTO-HgtsdfIRmNwst5bjfNwBRTrw0GJjDhqm54G1O9G4jMt83bqRlbboTqe7F2R4Ja0EHbisC-" TargetMode="External"/><Relationship Id="rId2" Type="http://schemas.openxmlformats.org/officeDocument/2006/relationships/hyperlink" Target="https://www.mpa.mpa-garching.mpg.de/gadget/gadget2-paper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3dEPY3HiPtI?si=EGepGsCF-YKEBDyQ" TargetMode="External"/><Relationship Id="rId4" Type="http://schemas.openxmlformats.org/officeDocument/2006/relationships/hyperlink" Target="https://davidhsu666.com/archives/quadtree_in_2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133242" y="1149336"/>
            <a:ext cx="2987899" cy="2240924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B9267102-D1B8-43A0-BFCA-D9CB6D32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2" y="1370171"/>
            <a:ext cx="331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dirty="0">
                <a:solidFill>
                  <a:srgbClr val="FFFFFF"/>
                </a:solidFill>
              </a:rPr>
              <a:t>Tree Algorithm</a:t>
            </a:r>
            <a:br>
              <a:rPr lang="en-US" altLang="zh-TW" sz="3800" dirty="0">
                <a:solidFill>
                  <a:srgbClr val="FFFFFF"/>
                </a:solidFill>
              </a:rPr>
            </a:br>
            <a:endParaRPr lang="en-US" altLang="zh-TW" sz="3800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1982" y="2130090"/>
            <a:ext cx="343368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0404" y="3116072"/>
            <a:ext cx="3283596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798" y="1"/>
            <a:ext cx="315635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D8C7C-B97E-46BD-862A-DE7A842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標題 8">
            <a:extLst>
              <a:ext uri="{FF2B5EF4-FFF2-40B4-BE49-F238E27FC236}">
                <a16:creationId xmlns:a16="http://schemas.microsoft.com/office/drawing/2014/main" id="{68BD00A9-2D39-43A4-9024-7C1B49D5605E}"/>
              </a:ext>
            </a:extLst>
          </p:cNvPr>
          <p:cNvSpPr txBox="1">
            <a:spLocks/>
          </p:cNvSpPr>
          <p:nvPr/>
        </p:nvSpPr>
        <p:spPr>
          <a:xfrm>
            <a:off x="625590" y="3283322"/>
            <a:ext cx="57890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rgbClr val="FFFFFF"/>
                </a:solidFill>
              </a:rPr>
              <a:t>Computational Astrophysics</a:t>
            </a:r>
          </a:p>
          <a:p>
            <a:r>
              <a:rPr lang="en-US" altLang="zh-TW" sz="2800" dirty="0">
                <a:solidFill>
                  <a:srgbClr val="FFFFFF"/>
                </a:solidFill>
              </a:rPr>
              <a:t>Group 03</a:t>
            </a:r>
          </a:p>
          <a:p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謝博安  游柏仁  廖品淳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C0B2FE-7634-4F63-AA82-3348E640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4" y="1257624"/>
            <a:ext cx="3086367" cy="30254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715017" y="1507178"/>
            <a:ext cx="556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Define the properties of particles &amp;</a:t>
            </a:r>
            <a:r>
              <a:rPr lang="zh-TW" altLang="en-US" sz="2000" dirty="0"/>
              <a:t> </a:t>
            </a:r>
            <a:r>
              <a:rPr lang="en-US" altLang="zh-TW" sz="2000" dirty="0"/>
              <a:t>Space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9200EA-217F-4FAE-A659-6FD7E452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4" y="4168199"/>
            <a:ext cx="6820491" cy="267485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03D060-71D9-4C1D-868B-E94BC8337A54}"/>
              </a:ext>
            </a:extLst>
          </p:cNvPr>
          <p:cNvSpPr txBox="1"/>
          <p:nvPr/>
        </p:nvSpPr>
        <p:spPr>
          <a:xfrm>
            <a:off x="3715017" y="2727659"/>
            <a:ext cx="5567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 some initial conditions</a:t>
            </a:r>
          </a:p>
          <a:p>
            <a:r>
              <a:rPr lang="en-US" altLang="zh-TW" sz="2000" dirty="0"/>
              <a:t>Each square contains merely up to 1 particle</a:t>
            </a:r>
          </a:p>
          <a:p>
            <a:r>
              <a:rPr lang="en-US" altLang="zh-TW" sz="2000" dirty="0"/>
              <a:t>and check if the particle is inside the boundary for the following.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8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850297" y="1206785"/>
            <a:ext cx="5567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Insert particle</a:t>
            </a:r>
          </a:p>
          <a:p>
            <a:r>
              <a:rPr lang="en-US" altLang="zh-TW" sz="2000" dirty="0"/>
              <a:t>&gt;&gt; Identify the body one by one</a:t>
            </a:r>
          </a:p>
          <a:p>
            <a:r>
              <a:rPr lang="en-US" altLang="zh-TW" sz="2000" dirty="0"/>
              <a:t>Check the boundary first</a:t>
            </a:r>
          </a:p>
          <a:p>
            <a:endParaRPr lang="en-US" altLang="zh-TW" sz="2000" dirty="0"/>
          </a:p>
          <a:p>
            <a:r>
              <a:rPr lang="en-US" altLang="zh-TW" sz="2000" dirty="0"/>
              <a:t>If the square are contains more than one,</a:t>
            </a:r>
          </a:p>
          <a:p>
            <a:r>
              <a:rPr lang="en-US" altLang="zh-TW" sz="2000" dirty="0"/>
              <a:t>then subdivide the square.</a:t>
            </a:r>
          </a:p>
          <a:p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22DDA1-7CB7-4EE8-9180-03E0C472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25"/>
          <a:stretch/>
        </p:blipFill>
        <p:spPr>
          <a:xfrm>
            <a:off x="256873" y="1227261"/>
            <a:ext cx="3454113" cy="28577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DFB463-A548-4A09-8479-0BB1E93A0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8728"/>
          <a:stretch/>
        </p:blipFill>
        <p:spPr>
          <a:xfrm>
            <a:off x="256873" y="3923711"/>
            <a:ext cx="6340389" cy="10676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B9704B-6F51-41D2-BE4C-D626E9DE8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3"/>
          <a:stretch/>
        </p:blipFill>
        <p:spPr>
          <a:xfrm>
            <a:off x="256871" y="5456651"/>
            <a:ext cx="6340389" cy="14013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F31C226-80C6-4C3F-B099-C00B31224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31" b="41981"/>
          <a:stretch/>
        </p:blipFill>
        <p:spPr>
          <a:xfrm>
            <a:off x="256872" y="4901895"/>
            <a:ext cx="6340389" cy="8189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D936AD-C66F-4F75-954F-CEA7BF3D0FFA}"/>
              </a:ext>
            </a:extLst>
          </p:cNvPr>
          <p:cNvSpPr/>
          <p:nvPr/>
        </p:nvSpPr>
        <p:spPr>
          <a:xfrm>
            <a:off x="752168" y="2330169"/>
            <a:ext cx="2802193" cy="10676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AA7C48-8209-4608-9ACC-F0182213AF96}"/>
              </a:ext>
            </a:extLst>
          </p:cNvPr>
          <p:cNvSpPr txBox="1"/>
          <p:nvPr/>
        </p:nvSpPr>
        <p:spPr>
          <a:xfrm>
            <a:off x="6814914" y="5058495"/>
            <a:ext cx="210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Put those particles into new squares.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971FB3-240C-4034-B384-25FBE01B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95"/>
          <a:stretch/>
        </p:blipFill>
        <p:spPr>
          <a:xfrm>
            <a:off x="3850297" y="1498799"/>
            <a:ext cx="3862138" cy="17984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579CCA-8E12-4D7F-890C-1C25223A5CB1}"/>
              </a:ext>
            </a:extLst>
          </p:cNvPr>
          <p:cNvSpPr/>
          <p:nvPr/>
        </p:nvSpPr>
        <p:spPr>
          <a:xfrm>
            <a:off x="3874729" y="320453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Subdivide: 1 square generates 4 children squares.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2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F0269-D97A-4432-9EB4-D7868809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81"/>
            <a:ext cx="9144000" cy="4260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46976" y="5757729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square areas</a:t>
            </a:r>
          </a:p>
          <a:p>
            <a:r>
              <a:rPr lang="en-US" altLang="zh-TW" sz="2000" dirty="0"/>
              <a:t>If the square has children, then calculate </a:t>
            </a:r>
            <a:r>
              <a:rPr lang="en-US" altLang="zh-TW" sz="2000" b="1" dirty="0"/>
              <a:t>the center of mass </a:t>
            </a:r>
            <a:r>
              <a:rPr lang="en-US" altLang="zh-TW" sz="2000" dirty="0"/>
              <a:t>and update the mass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81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32228" y="5525330"/>
            <a:ext cx="762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area and check the type of it</a:t>
            </a:r>
          </a:p>
          <a:p>
            <a:r>
              <a:rPr lang="en-US" altLang="zh-TW" sz="2000" dirty="0"/>
              <a:t>If it is “empty” (children), </a:t>
            </a:r>
          </a:p>
          <a:p>
            <a:r>
              <a:rPr lang="en-US" altLang="zh-TW" sz="2000" dirty="0"/>
              <a:t>then we have to check the size/distance &lt; theta:</a:t>
            </a:r>
          </a:p>
          <a:p>
            <a:r>
              <a:rPr lang="en-US" altLang="zh-TW" sz="2000" dirty="0"/>
              <a:t>         If it True: </a:t>
            </a:r>
            <a:r>
              <a:rPr lang="en-US" altLang="zh-TW" sz="2000" b="1" dirty="0"/>
              <a:t>then calculate the force</a:t>
            </a:r>
            <a:r>
              <a:rPr lang="en-US" altLang="zh-TW" sz="2000" dirty="0"/>
              <a:t>; otherwise, check the children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637FBF-9B07-4D37-BF18-49477B18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6" y="1420956"/>
            <a:ext cx="701862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492169" y="5621927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Plot [Output]</a:t>
            </a:r>
          </a:p>
          <a:p>
            <a:r>
              <a:rPr lang="en-US" altLang="zh-TW" sz="2000" dirty="0"/>
              <a:t>Define every things to do in the time iteration </a:t>
            </a:r>
          </a:p>
          <a:p>
            <a:r>
              <a:rPr lang="en-US" altLang="zh-TW" sz="2000" dirty="0"/>
              <a:t>Input some certain initial condition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F2EBC5-FC71-46EB-8532-0B706B2A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445"/>
            <a:ext cx="3467400" cy="28653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F166FA-8C67-4292-93BD-0BAB9F2F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81" y="1614349"/>
            <a:ext cx="4839119" cy="43209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53334D-7440-4250-9CD7-A672E5369937}"/>
              </a:ext>
            </a:extLst>
          </p:cNvPr>
          <p:cNvSpPr txBox="1"/>
          <p:nvPr/>
        </p:nvSpPr>
        <p:spPr>
          <a:xfrm>
            <a:off x="492169" y="4659863"/>
            <a:ext cx="762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Update the motion by DKD scheme</a:t>
            </a:r>
          </a:p>
        </p:txBody>
      </p:sp>
    </p:spTree>
    <p:extLst>
      <p:ext uri="{BB962C8B-B14F-4D97-AF65-F5344CB8AC3E}">
        <p14:creationId xmlns:p14="http://schemas.microsoft.com/office/powerpoint/2010/main" val="59605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Results of our Tree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261665" y="1584022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185758" y="5027756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613458" y="4276163"/>
            <a:ext cx="632782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/>
              <a:t>Plot center of mass</a:t>
            </a:r>
          </a:p>
          <a:p>
            <a:pPr marL="514350" indent="-514350">
              <a:buAutoNum type="arabicPeriod"/>
            </a:pPr>
            <a:r>
              <a:rPr lang="en-US" altLang="zh-TW" sz="2600" dirty="0"/>
              <a:t>Animation of different N particles vs Time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1D6F7F-7052-4289-BA13-79B79D63A3E7}"/>
              </a:ext>
            </a:extLst>
          </p:cNvPr>
          <p:cNvSpPr/>
          <p:nvPr/>
        </p:nvSpPr>
        <p:spPr>
          <a:xfrm>
            <a:off x="775098" y="5381703"/>
            <a:ext cx="632782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/>
              <a:t>Animation of different N particles vs Time</a:t>
            </a:r>
          </a:p>
          <a:p>
            <a:pPr marL="514350" indent="-514350">
              <a:buAutoNum type="arabicPeriod"/>
            </a:pPr>
            <a:r>
              <a:rPr lang="en-US" altLang="zh-TW" sz="2600" dirty="0"/>
              <a:t>Parallelize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/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C1F70D-B1D4-4A9D-98D2-2CBAE3275611}"/>
              </a:ext>
            </a:extLst>
          </p:cNvPr>
          <p:cNvSpPr/>
          <p:nvPr/>
        </p:nvSpPr>
        <p:spPr>
          <a:xfrm>
            <a:off x="9844786" y="4709746"/>
            <a:ext cx="8284897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1 thread 1000iterations Theta = 0.05, T= 80s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N=10, 32 threads 1000iterations Theta = 0.05, T= 10s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N=10^4, 32 threads 1000iterations Theta = 0.05, T= 600s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40D48-ADF5-4E44-B2D0-71281C73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61" y="1231285"/>
            <a:ext cx="4770149" cy="35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Problems we met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183266"/>
            <a:ext cx="544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&gt;&gt; C++ (3 dimensional)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725972"/>
            <a:ext cx="677570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the outcome Not corresponds to Already known </a:t>
            </a:r>
          </a:p>
          <a:p>
            <a:r>
              <a:rPr lang="en-US" altLang="zh-TW" sz="2600" dirty="0"/>
              <a:t>of initial condition (3D)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C5101-2526-4197-95F0-EC161AF3596D}"/>
              </a:ext>
            </a:extLst>
          </p:cNvPr>
          <p:cNvSpPr/>
          <p:nvPr/>
        </p:nvSpPr>
        <p:spPr>
          <a:xfrm>
            <a:off x="1431857" y="2425836"/>
            <a:ext cx="56236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Fail to run the file in the form of </a:t>
            </a:r>
            <a:r>
              <a:rPr lang="en-US" altLang="zh-TW" sz="2600" dirty="0" err="1"/>
              <a:t>Cython</a:t>
            </a:r>
            <a:r>
              <a:rPr lang="en-US" altLang="zh-TW" sz="2600" dirty="0"/>
              <a:t> </a:t>
            </a:r>
          </a:p>
        </p:txBody>
      </p:sp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ACF24DBC-2870-4183-8870-FB0AEF686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57" y="2259918"/>
            <a:ext cx="756334" cy="75633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5E70132-7B13-4653-8C00-EE8D817BCED9}"/>
              </a:ext>
            </a:extLst>
          </p:cNvPr>
          <p:cNvSpPr/>
          <p:nvPr/>
        </p:nvSpPr>
        <p:spPr>
          <a:xfrm>
            <a:off x="1431857" y="3306881"/>
            <a:ext cx="782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Familiar “multithreading” &amp;“multiprocessing” in Python</a:t>
            </a:r>
          </a:p>
        </p:txBody>
      </p:sp>
      <p:sp>
        <p:nvSpPr>
          <p:cNvPr id="4" name="圓形: 空心 3">
            <a:extLst>
              <a:ext uri="{FF2B5EF4-FFF2-40B4-BE49-F238E27FC236}">
                <a16:creationId xmlns:a16="http://schemas.microsoft.com/office/drawing/2014/main" id="{8202CDDE-7D64-4FA6-BA00-9A618C90C985}"/>
              </a:ext>
            </a:extLst>
          </p:cNvPr>
          <p:cNvSpPr/>
          <p:nvPr/>
        </p:nvSpPr>
        <p:spPr>
          <a:xfrm>
            <a:off x="499415" y="3235434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形: 空心 29">
            <a:extLst>
              <a:ext uri="{FF2B5EF4-FFF2-40B4-BE49-F238E27FC236}">
                <a16:creationId xmlns:a16="http://schemas.microsoft.com/office/drawing/2014/main" id="{4F8C31CF-23F1-4570-948C-E59548DC747D}"/>
              </a:ext>
            </a:extLst>
          </p:cNvPr>
          <p:cNvSpPr/>
          <p:nvPr/>
        </p:nvSpPr>
        <p:spPr>
          <a:xfrm>
            <a:off x="499415" y="5666506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7B7FA764-7C77-4474-A009-0A0F0FDF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23" y="4868064"/>
            <a:ext cx="628652" cy="62865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D239C83-5955-4468-A6C8-D9F811D8613B}"/>
              </a:ext>
            </a:extLst>
          </p:cNvPr>
          <p:cNvSpPr/>
          <p:nvPr/>
        </p:nvSpPr>
        <p:spPr>
          <a:xfrm>
            <a:off x="1431857" y="5706262"/>
            <a:ext cx="65462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Discussion &amp; Check lines of programming again</a:t>
            </a:r>
          </a:p>
          <a:p>
            <a:r>
              <a:rPr lang="en-US" altLang="zh-TW" sz="2600" dirty="0"/>
              <a:t>&gt;&gt;Typing Error in the acceleration part</a:t>
            </a:r>
          </a:p>
        </p:txBody>
      </p:sp>
    </p:spTree>
    <p:extLst>
      <p:ext uri="{BB962C8B-B14F-4D97-AF65-F5344CB8AC3E}">
        <p14:creationId xmlns:p14="http://schemas.microsoft.com/office/powerpoint/2010/main" val="99569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424469"/>
            <a:ext cx="94449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Tree Algorithm</a:t>
            </a:r>
            <a:endParaRPr lang="en-US" altLang="zh-TW" sz="2400" dirty="0"/>
          </a:p>
          <a:p>
            <a:r>
              <a:rPr lang="en-US" altLang="zh-TW" sz="2400" dirty="0"/>
              <a:t>The cosmological simulation code GADGET-2:</a:t>
            </a:r>
          </a:p>
          <a:p>
            <a:r>
              <a:rPr lang="en-US" altLang="zh-TW" sz="2400" dirty="0">
                <a:hlinkClick r:id="rId2"/>
              </a:rPr>
              <a:t>https://www.mpa.mpa-garching.mpg.de/gadget/gadget2-paper.pdf</a:t>
            </a:r>
            <a:endParaRPr lang="en-US" altLang="zh-TW" sz="2400" dirty="0"/>
          </a:p>
          <a:p>
            <a:r>
              <a:rPr lang="en-US" altLang="zh-TW" sz="2400" b="1" dirty="0"/>
              <a:t>Cosmology Applications – N body simulations</a:t>
            </a:r>
            <a:endParaRPr lang="en-US" altLang="zh-TW" sz="2400" u="sng" dirty="0">
              <a:hlinkClick r:id="rId3"/>
            </a:endParaRPr>
          </a:p>
          <a:p>
            <a:r>
              <a:rPr lang="en-US" altLang="zh-TW" sz="2400" u="sng" dirty="0">
                <a:hlinkClick r:id="rId3"/>
              </a:rPr>
              <a:t>http://cds.iisc.ac.in/wp-content/uploads/Cosmology.pdf</a:t>
            </a:r>
            <a:endParaRPr lang="en-US" altLang="zh-TW" sz="2400" dirty="0"/>
          </a:p>
          <a:p>
            <a:r>
              <a:rPr lang="zh-TW" altLang="en-US" sz="2400" dirty="0"/>
              <a:t>碰撞檢測的優化</a:t>
            </a:r>
            <a:r>
              <a:rPr lang="en-US" altLang="zh-TW" sz="2400" dirty="0"/>
              <a:t>-</a:t>
            </a:r>
            <a:r>
              <a:rPr lang="zh-TW" altLang="en-US" sz="2400" dirty="0"/>
              <a:t>四叉樹</a:t>
            </a:r>
            <a:r>
              <a:rPr lang="en-US" altLang="zh-TW" sz="2400" dirty="0"/>
              <a:t>(Quadtree)</a:t>
            </a:r>
          </a:p>
          <a:p>
            <a:r>
              <a:rPr lang="en-US" altLang="zh-TW" sz="2400" dirty="0">
                <a:hlinkClick r:id="rId4"/>
              </a:rPr>
              <a:t>https://davidhsu666.com/archives/quadtree_in_2d/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DKD scheme</a:t>
            </a:r>
          </a:p>
          <a:p>
            <a:r>
              <a:rPr lang="en-US" altLang="zh-TW" sz="2400" dirty="0"/>
              <a:t>Lecture 06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parallelization in C++</a:t>
            </a:r>
          </a:p>
          <a:p>
            <a:r>
              <a:rPr lang="en-US" altLang="zh-TW" sz="2400" dirty="0"/>
              <a:t>Lecture 07 08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 Content of parallelization in python</a:t>
            </a:r>
          </a:p>
          <a:p>
            <a:r>
              <a:rPr lang="en-US" altLang="zh-TW" sz="2400" dirty="0"/>
              <a:t>Multithreading &amp; Multiprocessing </a:t>
            </a:r>
            <a:r>
              <a:rPr lang="en-US" altLang="zh-TW" sz="2400" dirty="0">
                <a:hlinkClick r:id="rId5"/>
              </a:rPr>
              <a:t>https://youtu.be/3dEPY3HiPtI?si=EGepGsCF-YKEBDyQ</a:t>
            </a:r>
            <a:endParaRPr lang="en-US" altLang="zh-TW" sz="2400" dirty="0"/>
          </a:p>
          <a:p>
            <a:endParaRPr lang="en-US" altLang="zh-TW" sz="2400" b="1" dirty="0"/>
          </a:p>
          <a:p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7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408E-55FB-4CD2-97B3-813DFDC0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 !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BA2FF-C599-4050-9BEF-E98BC46C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18D4BE-F69F-4EFA-A693-AB4735A1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88A4D66-3177-444A-A9E9-607D20152AC7}"/>
              </a:ext>
            </a:extLst>
          </p:cNvPr>
          <p:cNvSpPr/>
          <p:nvPr/>
        </p:nvSpPr>
        <p:spPr>
          <a:xfrm>
            <a:off x="-1177290" y="-95758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6667BA6-C9FD-403C-8F9C-12E120A49F5D}"/>
              </a:ext>
            </a:extLst>
          </p:cNvPr>
          <p:cNvSpPr/>
          <p:nvPr/>
        </p:nvSpPr>
        <p:spPr>
          <a:xfrm>
            <a:off x="6457950" y="2176461"/>
            <a:ext cx="3862137" cy="297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06809A-A717-416A-942B-76A3D9F0C03C}"/>
              </a:ext>
            </a:extLst>
          </p:cNvPr>
          <p:cNvSpPr/>
          <p:nvPr/>
        </p:nvSpPr>
        <p:spPr>
          <a:xfrm>
            <a:off x="-321218" y="4737101"/>
            <a:ext cx="3862137" cy="2971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9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826522" y="326911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653869" y="29396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2394284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120816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2394284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2206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34778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48482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438383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E1AAE6-1F01-4149-A643-3618C78C25B9}"/>
              </a:ext>
            </a:extLst>
          </p:cNvPr>
          <p:cNvSpPr/>
          <p:nvPr/>
        </p:nvSpPr>
        <p:spPr>
          <a:xfrm>
            <a:off x="2744973" y="7045640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7D586F9-2533-4D3B-9A99-698876B3F075}"/>
              </a:ext>
            </a:extLst>
          </p:cNvPr>
          <p:cNvCxnSpPr>
            <a:cxnSpLocks/>
          </p:cNvCxnSpPr>
          <p:nvPr/>
        </p:nvCxnSpPr>
        <p:spPr>
          <a:xfrm>
            <a:off x="3695196" y="6853928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40B0C1C-22E5-49AD-8355-A1CA9358664B}"/>
              </a:ext>
            </a:extLst>
          </p:cNvPr>
          <p:cNvCxnSpPr>
            <a:cxnSpLocks/>
          </p:cNvCxnSpPr>
          <p:nvPr/>
        </p:nvCxnSpPr>
        <p:spPr>
          <a:xfrm>
            <a:off x="2709358" y="8074583"/>
            <a:ext cx="1971674" cy="889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FA98722-4E39-44DE-8488-3E4FD5FCFF7A}"/>
              </a:ext>
            </a:extLst>
          </p:cNvPr>
          <p:cNvCxnSpPr>
            <a:cxnSpLocks/>
          </p:cNvCxnSpPr>
          <p:nvPr/>
        </p:nvCxnSpPr>
        <p:spPr>
          <a:xfrm>
            <a:off x="3695195" y="7045641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CE5A6C52-1869-43B1-89B2-5AD61110E161}"/>
              </a:ext>
            </a:extLst>
          </p:cNvPr>
          <p:cNvSpPr/>
          <p:nvPr/>
        </p:nvSpPr>
        <p:spPr>
          <a:xfrm>
            <a:off x="3920212" y="836126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B8945F-403C-482F-BEF3-DCCD0CB30643}"/>
              </a:ext>
            </a:extLst>
          </p:cNvPr>
          <p:cNvSpPr/>
          <p:nvPr/>
        </p:nvSpPr>
        <p:spPr>
          <a:xfrm>
            <a:off x="3273519" y="744974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556522" y="165811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4936042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027011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117980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225856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859518" y="376611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722498" y="375049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607320" y="373833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459661" y="374033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671042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428892" y="50214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146695" y="501298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6904545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193481" y="177003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351377" y="279116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102692" y="281582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70DA10-1E88-40FF-8F92-042EA4E16C36}"/>
              </a:ext>
            </a:extLst>
          </p:cNvPr>
          <p:cNvSpPr/>
          <p:nvPr/>
        </p:nvSpPr>
        <p:spPr>
          <a:xfrm>
            <a:off x="-2472210" y="-2274056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9EFC179-4122-46DA-844D-2AD655831FC3}"/>
              </a:ext>
            </a:extLst>
          </p:cNvPr>
          <p:cNvCxnSpPr>
            <a:cxnSpLocks/>
          </p:cNvCxnSpPr>
          <p:nvPr/>
        </p:nvCxnSpPr>
        <p:spPr>
          <a:xfrm>
            <a:off x="-2471831" y="-1328411"/>
            <a:ext cx="1971674" cy="8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00B83F-454A-4E77-B886-F794E9D0696E}"/>
              </a:ext>
            </a:extLst>
          </p:cNvPr>
          <p:cNvCxnSpPr>
            <a:cxnSpLocks/>
          </p:cNvCxnSpPr>
          <p:nvPr/>
        </p:nvCxnSpPr>
        <p:spPr>
          <a:xfrm>
            <a:off x="-1453661" y="-2245945"/>
            <a:ext cx="0" cy="18528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B1319BE5-60B6-43BD-8AC7-AB5E6CA7982C}"/>
              </a:ext>
            </a:extLst>
          </p:cNvPr>
          <p:cNvSpPr/>
          <p:nvPr/>
        </p:nvSpPr>
        <p:spPr>
          <a:xfrm>
            <a:off x="-1872512" y="-16687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C611E437-A6B0-4906-9C3D-A62705029BE4}"/>
              </a:ext>
            </a:extLst>
          </p:cNvPr>
          <p:cNvSpPr/>
          <p:nvPr/>
        </p:nvSpPr>
        <p:spPr>
          <a:xfrm>
            <a:off x="-2295879" y="-20388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7E04F4-BA0B-47E3-81B3-D623AB986A01}"/>
              </a:ext>
            </a:extLst>
          </p:cNvPr>
          <p:cNvSpPr/>
          <p:nvPr/>
        </p:nvSpPr>
        <p:spPr>
          <a:xfrm>
            <a:off x="-2482080" y="1111994"/>
            <a:ext cx="1028418" cy="954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8282541-F649-4710-8BC4-538B130069CA}"/>
              </a:ext>
            </a:extLst>
          </p:cNvPr>
          <p:cNvSpPr/>
          <p:nvPr/>
        </p:nvSpPr>
        <p:spPr>
          <a:xfrm>
            <a:off x="-1882383" y="171734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EDD1262-9E56-4AA7-8C83-323BCC508F3C}"/>
              </a:ext>
            </a:extLst>
          </p:cNvPr>
          <p:cNvSpPr/>
          <p:nvPr/>
        </p:nvSpPr>
        <p:spPr>
          <a:xfrm>
            <a:off x="-2305750" y="134720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0A6CA77-290E-4A29-AD82-F4228F729D37}"/>
              </a:ext>
            </a:extLst>
          </p:cNvPr>
          <p:cNvCxnSpPr>
            <a:cxnSpLocks/>
          </p:cNvCxnSpPr>
          <p:nvPr/>
        </p:nvCxnSpPr>
        <p:spPr>
          <a:xfrm>
            <a:off x="-2481702" y="1583231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6F32D55D-EE33-4009-8D32-4BD34CFB37B1}"/>
              </a:ext>
            </a:extLst>
          </p:cNvPr>
          <p:cNvCxnSpPr>
            <a:cxnSpLocks/>
          </p:cNvCxnSpPr>
          <p:nvPr/>
        </p:nvCxnSpPr>
        <p:spPr>
          <a:xfrm>
            <a:off x="-1964165" y="1111994"/>
            <a:ext cx="0" cy="9264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14751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129154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158688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476133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439119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ACFF7F3-EA2D-4499-A0F3-5510285391F0}"/>
              </a:ext>
            </a:extLst>
          </p:cNvPr>
          <p:cNvSpPr/>
          <p:nvPr/>
        </p:nvSpPr>
        <p:spPr>
          <a:xfrm>
            <a:off x="-2441447" y="7237796"/>
            <a:ext cx="2006334" cy="16913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5283C66-35C1-4040-9F0F-1F379563FB44}"/>
              </a:ext>
            </a:extLst>
          </p:cNvPr>
          <p:cNvCxnSpPr>
            <a:cxnSpLocks/>
          </p:cNvCxnSpPr>
          <p:nvPr/>
        </p:nvCxnSpPr>
        <p:spPr>
          <a:xfrm>
            <a:off x="-2441069" y="8183440"/>
            <a:ext cx="1941899" cy="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820F729-4B08-4971-A099-26BEBAF7A09D}"/>
              </a:ext>
            </a:extLst>
          </p:cNvPr>
          <p:cNvCxnSpPr>
            <a:cxnSpLocks/>
          </p:cNvCxnSpPr>
          <p:nvPr/>
        </p:nvCxnSpPr>
        <p:spPr>
          <a:xfrm>
            <a:off x="-1422899" y="7265906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id="{B60083EE-F363-4AA2-B625-040A459A8678}"/>
              </a:ext>
            </a:extLst>
          </p:cNvPr>
          <p:cNvSpPr/>
          <p:nvPr/>
        </p:nvSpPr>
        <p:spPr>
          <a:xfrm>
            <a:off x="-1841750" y="784314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4E55D9C2-8390-462B-BACD-55C2DC612124}"/>
              </a:ext>
            </a:extLst>
          </p:cNvPr>
          <p:cNvSpPr/>
          <p:nvPr/>
        </p:nvSpPr>
        <p:spPr>
          <a:xfrm>
            <a:off x="-2265117" y="747300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144792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46778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43915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4627559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156322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AAB5A41-F2E6-4663-BD06-EBCD368A4B5E}"/>
              </a:ext>
            </a:extLst>
          </p:cNvPr>
          <p:cNvSpPr/>
          <p:nvPr/>
        </p:nvSpPr>
        <p:spPr>
          <a:xfrm>
            <a:off x="-1883118" y="4301758"/>
            <a:ext cx="510503" cy="455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CD9423AE-9A8D-4412-864C-D8A8E80F22F5}"/>
              </a:ext>
            </a:extLst>
          </p:cNvPr>
          <p:cNvSpPr/>
          <p:nvPr/>
        </p:nvSpPr>
        <p:spPr>
          <a:xfrm>
            <a:off x="-1858900" y="432333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6AD15E08-5350-4EA7-B994-25445FBBAAE4}"/>
              </a:ext>
            </a:extLst>
          </p:cNvPr>
          <p:cNvSpPr/>
          <p:nvPr/>
        </p:nvSpPr>
        <p:spPr>
          <a:xfrm>
            <a:off x="-2224702" y="403762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3F96172-14E1-44DD-BA5E-1636A5288327}"/>
              </a:ext>
            </a:extLst>
          </p:cNvPr>
          <p:cNvCxnSpPr>
            <a:cxnSpLocks/>
            <a:endCxn id="129" idx="3"/>
          </p:cNvCxnSpPr>
          <p:nvPr/>
        </p:nvCxnSpPr>
        <p:spPr>
          <a:xfrm>
            <a:off x="-1900898" y="4529356"/>
            <a:ext cx="5282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97A5C810-727F-46B2-BC37-B4CDB88C0592}"/>
              </a:ext>
            </a:extLst>
          </p:cNvPr>
          <p:cNvCxnSpPr>
            <a:cxnSpLocks/>
            <a:stCxn id="129" idx="0"/>
            <a:endCxn id="129" idx="2"/>
          </p:cNvCxnSpPr>
          <p:nvPr/>
        </p:nvCxnSpPr>
        <p:spPr>
          <a:xfrm>
            <a:off x="-1627866" y="4301758"/>
            <a:ext cx="0" cy="455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9C8EE451-A046-42E9-86AD-3C40BB4E1651}"/>
              </a:ext>
            </a:extLst>
          </p:cNvPr>
          <p:cNvSpPr/>
          <p:nvPr/>
        </p:nvSpPr>
        <p:spPr>
          <a:xfrm>
            <a:off x="-1594761" y="454428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48940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4645847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46674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4873446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4645847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48883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050015" y="397820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648471" y="522801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390753" y="520784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22469" y="4160035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0764" y="239874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48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9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4" grpId="0" animBg="1"/>
      <p:bldP spid="145" grpId="0" animBg="1"/>
      <p:bldP spid="147" grpId="0" animBg="1"/>
      <p:bldP spid="148" grpId="0" animBg="1"/>
      <p:bldP spid="151" grpId="0" animBg="1"/>
      <p:bldP spid="159" grpId="0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04" y="1420681"/>
            <a:ext cx="8615050" cy="825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00" dirty="0"/>
              <a:t>To simulate planetary motion, </a:t>
            </a:r>
          </a:p>
          <a:p>
            <a:pPr marL="0" indent="0">
              <a:buNone/>
            </a:pPr>
            <a:r>
              <a:rPr lang="en-US" altLang="zh-TW" sz="2600" dirty="0"/>
              <a:t>we go through each planet to inspect the force.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A9742B8-450F-42EE-A24A-0E14D8E87243}"/>
              </a:ext>
            </a:extLst>
          </p:cNvPr>
          <p:cNvSpPr/>
          <p:nvPr/>
        </p:nvSpPr>
        <p:spPr>
          <a:xfrm>
            <a:off x="795831" y="2439042"/>
            <a:ext cx="553604" cy="555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CA372C-6874-476C-911C-BD5A3F446A4F}"/>
              </a:ext>
            </a:extLst>
          </p:cNvPr>
          <p:cNvSpPr/>
          <p:nvPr/>
        </p:nvSpPr>
        <p:spPr>
          <a:xfrm>
            <a:off x="205386" y="3837239"/>
            <a:ext cx="553604" cy="5556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85BDF9-9BC9-4B3F-8342-AED250A09390}"/>
              </a:ext>
            </a:extLst>
          </p:cNvPr>
          <p:cNvSpPr/>
          <p:nvPr/>
        </p:nvSpPr>
        <p:spPr>
          <a:xfrm>
            <a:off x="1444040" y="4905732"/>
            <a:ext cx="553604" cy="5556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30A7F7-BC7C-419C-8EBA-C1E749E6E4B4}"/>
              </a:ext>
            </a:extLst>
          </p:cNvPr>
          <p:cNvSpPr/>
          <p:nvPr/>
        </p:nvSpPr>
        <p:spPr>
          <a:xfrm>
            <a:off x="2645854" y="2443600"/>
            <a:ext cx="553604" cy="555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6820A5F-3FC5-4883-9F78-3A64FAF2A98A}"/>
              </a:ext>
            </a:extLst>
          </p:cNvPr>
          <p:cNvSpPr/>
          <p:nvPr/>
        </p:nvSpPr>
        <p:spPr>
          <a:xfrm>
            <a:off x="3118385" y="3947694"/>
            <a:ext cx="553604" cy="555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805438-8AE0-4FC6-B5A3-62F95BD1913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82188" y="2913322"/>
            <a:ext cx="394716" cy="92391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3C60B1-9BB8-47B1-BE71-DF80BBFCADF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349435" y="2716869"/>
            <a:ext cx="1296419" cy="455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C9FEE3A-A032-4AD3-A322-04C6FFFD15F5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1268362" y="2913322"/>
            <a:ext cx="1931096" cy="111574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AD7A18-CC9E-4E43-9D7C-9BA61D7D5D1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072633" y="2994696"/>
            <a:ext cx="648209" cy="191103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2BACAE7-4460-4A89-BA9B-DAC2D907F87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22656" y="2999254"/>
            <a:ext cx="472531" cy="94844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C8378F-79F9-4440-9734-941884BFFB7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1720842" y="2917880"/>
            <a:ext cx="1006085" cy="1987852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209B1F-57AD-42BE-9BB7-A30F8509821B}"/>
              </a:ext>
            </a:extLst>
          </p:cNvPr>
          <p:cNvCxnSpPr>
            <a:cxnSpLocks/>
            <a:stCxn id="11" idx="3"/>
            <a:endCxn id="6" idx="7"/>
          </p:cNvCxnSpPr>
          <p:nvPr/>
        </p:nvCxnSpPr>
        <p:spPr>
          <a:xfrm flipH="1">
            <a:off x="677917" y="2917880"/>
            <a:ext cx="2049010" cy="1000733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B5D0CEB-147C-4168-B5E3-270C24BABDF9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1916571" y="4421974"/>
            <a:ext cx="1282887" cy="565132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BB39F79-3BCE-45D7-8B10-CB48AFB29E76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758990" y="4115066"/>
            <a:ext cx="2359395" cy="110455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1D90625-4A9F-4A5E-A7A9-498194E463D7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77917" y="4311519"/>
            <a:ext cx="847196" cy="67558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For N planets,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There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/>
                  <a:t>  force pairs. </a:t>
                </a:r>
              </a:p>
            </p:txBody>
          </p:sp>
        </mc:Choice>
        <mc:Fallback xmlns="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  <a:blipFill>
                <a:blip r:embed="rId2"/>
                <a:stretch>
                  <a:fillRect l="-2020" t="-11029" b="-44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內容版面配置區 2">
            <a:extLst>
              <a:ext uri="{FF2B5EF4-FFF2-40B4-BE49-F238E27FC236}">
                <a16:creationId xmlns:a16="http://schemas.microsoft.com/office/drawing/2014/main" id="{180CBC79-0A65-4B44-9B93-B966A2EDA656}"/>
              </a:ext>
            </a:extLst>
          </p:cNvPr>
          <p:cNvSpPr txBox="1">
            <a:spLocks/>
          </p:cNvSpPr>
          <p:nvPr/>
        </p:nvSpPr>
        <p:spPr>
          <a:xfrm>
            <a:off x="205386" y="5591342"/>
            <a:ext cx="9091014" cy="8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No matter the distance 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calculating force pairs will consume a lot of time when N is large. </a:t>
            </a:r>
          </a:p>
        </p:txBody>
      </p:sp>
    </p:spTree>
    <p:extLst>
      <p:ext uri="{BB962C8B-B14F-4D97-AF65-F5344CB8AC3E}">
        <p14:creationId xmlns:p14="http://schemas.microsoft.com/office/powerpoint/2010/main" val="7466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sz="4100" dirty="0">
                <a:solidFill>
                  <a:srgbClr val="FFFFFF"/>
                </a:solidFill>
              </a:rPr>
              <a:t>What is Tree Algorithm? </a:t>
            </a:r>
            <a:endParaRPr lang="zh-TW" altLang="en-US" sz="41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67" y="1965325"/>
            <a:ext cx="5179868" cy="2837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To accelerate the part for force calculation, Tree Algorithm group distant particles into ever larger cells, allowing their gravity to be accounted for by means of a single multipole force.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Outline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D843E19-CD11-4FB6-93F3-DC799AF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altLang="zh-TW" dirty="0"/>
              <a:t>Initialize N particles (x, v)</a:t>
            </a:r>
          </a:p>
          <a:p>
            <a:pPr marL="0" indent="0">
              <a:buNone/>
            </a:pPr>
            <a:r>
              <a:rPr lang="en-US" altLang="zh-TW" b="1" dirty="0"/>
              <a:t>In each time iteration</a:t>
            </a:r>
            <a:endParaRPr lang="zh-TW" altLang="zh-TW" dirty="0"/>
          </a:p>
          <a:p>
            <a:r>
              <a:rPr lang="en-US" altLang="zh-TW" dirty="0"/>
              <a:t>Compute a bounding box of all particles</a:t>
            </a:r>
            <a:endParaRPr lang="zh-TW" altLang="zh-TW" dirty="0"/>
          </a:p>
          <a:p>
            <a:r>
              <a:rPr lang="en-US" altLang="zh-TW" dirty="0"/>
              <a:t>Divide particles into cells</a:t>
            </a:r>
            <a:endParaRPr lang="zh-TW" altLang="zh-TW" dirty="0"/>
          </a:p>
          <a:p>
            <a:r>
              <a:rPr lang="en-US" altLang="zh-TW" dirty="0"/>
              <a:t>Compute center of mass and cumulative mass for each cell</a:t>
            </a:r>
            <a:endParaRPr lang="zh-TW" altLang="zh-TW" dirty="0"/>
          </a:p>
          <a:p>
            <a:r>
              <a:rPr lang="en-US" altLang="zh-TW" dirty="0"/>
              <a:t>Compute force for each particles</a:t>
            </a:r>
            <a:endParaRPr lang="zh-TW" altLang="zh-TW" dirty="0"/>
          </a:p>
          <a:p>
            <a:r>
              <a:rPr lang="en-US" altLang="zh-TW" dirty="0"/>
              <a:t>Update (x, v) for each particles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plot</a:t>
            </a:r>
            <a:endParaRPr lang="zh-TW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935848" y="3943713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763195" y="968562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3021217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747749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3021217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8475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410481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54751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501076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665848" y="2332714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5045368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136337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227306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335182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968844" y="4440720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831824" y="4425093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716646" y="44129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568987" y="441493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780368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538218" y="5696017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256021" y="5687589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7013871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302807" y="2444637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460703" y="346576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212018" y="34904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774443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756087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785621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538826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501812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771725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53047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501846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5254492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783255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55209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5272780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52943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5500379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5272780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551530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159341" y="46528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757797" y="590261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500079" y="588244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36650" y="4786968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4761" y="302680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8CA61FA-9AAB-4D7D-8F10-36E2D7DB2507}"/>
              </a:ext>
            </a:extLst>
          </p:cNvPr>
          <p:cNvSpPr/>
          <p:nvPr/>
        </p:nvSpPr>
        <p:spPr>
          <a:xfrm>
            <a:off x="4107640" y="409743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150DDBC7-6E99-495E-AD52-F71D03023A8E}"/>
              </a:ext>
            </a:extLst>
          </p:cNvPr>
          <p:cNvSpPr/>
          <p:nvPr/>
        </p:nvSpPr>
        <p:spPr>
          <a:xfrm>
            <a:off x="1047105" y="59872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4F599A-A9DF-4420-8BD7-3AE158273EBD}"/>
              </a:ext>
            </a:extLst>
          </p:cNvPr>
          <p:cNvSpPr txBox="1"/>
          <p:nvPr/>
        </p:nvSpPr>
        <p:spPr>
          <a:xfrm>
            <a:off x="536650" y="1672783"/>
            <a:ext cx="82893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When the Square contains more than 1 particle, then turn the original square into 4 children squares.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764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88" grpId="0" animBg="1"/>
      <p:bldP spid="89" grpId="0" animBg="1"/>
      <p:bldP spid="109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45" grpId="0" animBg="1"/>
      <p:bldP spid="147" grpId="0" animBg="1"/>
      <p:bldP spid="148" grpId="0" animBg="1"/>
      <p:bldP spid="151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Compute Center of Mass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974398" y="314953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801745" y="17438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704398" y="153853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1083918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2174887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3265856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373732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1007394" y="36465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870374" y="363091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755196" y="361875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607537" y="362075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818918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576768" y="490183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2294571" y="489340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3052421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341357" y="165045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499253" y="26715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1250568" y="26962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1197891" y="385862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796347" y="510843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538629" y="508826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2B45B286-2479-4235-B840-D0EAE732328E}"/>
              </a:ext>
            </a:extLst>
          </p:cNvPr>
          <p:cNvCxnSpPr/>
          <p:nvPr/>
        </p:nvCxnSpPr>
        <p:spPr>
          <a:xfrm>
            <a:off x="613457" y="153853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A10A96D-CC43-42C0-9D70-AB7CF3973586}"/>
              </a:ext>
            </a:extLst>
          </p:cNvPr>
          <p:cNvSpPr txBox="1"/>
          <p:nvPr/>
        </p:nvSpPr>
        <p:spPr>
          <a:xfrm>
            <a:off x="402885" y="589794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F9CB1C2-ACF8-4337-864D-C0B851F3D205}"/>
              </a:ext>
            </a:extLst>
          </p:cNvPr>
          <p:cNvSpPr txBox="1"/>
          <p:nvPr/>
        </p:nvSpPr>
        <p:spPr>
          <a:xfrm>
            <a:off x="3948616" y="4555117"/>
            <a:ext cx="5018668" cy="132343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Reduce the number of particles for calculation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Particles: 5</a:t>
            </a:r>
          </a:p>
          <a:p>
            <a:r>
              <a:rPr lang="en-US" altLang="zh-TW" sz="2000" dirty="0"/>
              <a:t>Center of Mass:3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84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Calculate Force pairs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650308" y="312638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477655" y="15123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380308" y="151538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759828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1850797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2941766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049642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683304" y="362338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546284" y="360776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431106" y="359560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283447" y="359760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494828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252678" y="487868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1970481" y="487025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2728331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017267" y="162730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175163" y="26484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926478" y="267309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873801" y="383547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472257" y="508528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214539" y="506511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5C3A61-309E-4DAC-92F7-A811035F4C67}"/>
              </a:ext>
            </a:extLst>
          </p:cNvPr>
          <p:cNvSpPr txBox="1"/>
          <p:nvPr/>
        </p:nvSpPr>
        <p:spPr>
          <a:xfrm>
            <a:off x="698716" y="3060227"/>
            <a:ext cx="1365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body</a:t>
            </a:r>
            <a:endParaRPr lang="zh-TW" altLang="en-US" sz="2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E493BB4-C375-45BA-B0E8-D527586066C2}"/>
              </a:ext>
            </a:extLst>
          </p:cNvPr>
          <p:cNvSpPr txBox="1"/>
          <p:nvPr/>
        </p:nvSpPr>
        <p:spPr>
          <a:xfrm>
            <a:off x="5292536" y="2482484"/>
            <a:ext cx="293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node.body</a:t>
            </a:r>
            <a:r>
              <a:rPr lang="en-US" altLang="zh-TW" sz="2000" b="1" dirty="0"/>
              <a:t> </a:t>
            </a:r>
          </a:p>
          <a:p>
            <a:r>
              <a:rPr lang="en-US" altLang="zh-TW" sz="2000" b="1" dirty="0"/>
              <a:t>(neighbor particles )</a:t>
            </a:r>
            <a:endParaRPr lang="zh-TW" altLang="en-US" sz="2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D677BB-348C-4B1A-85BF-229BDDDACD83}"/>
              </a:ext>
            </a:extLst>
          </p:cNvPr>
          <p:cNvSpPr txBox="1"/>
          <p:nvPr/>
        </p:nvSpPr>
        <p:spPr>
          <a:xfrm>
            <a:off x="4049642" y="3933083"/>
            <a:ext cx="4853699" cy="224676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Identify neighbor particles (</a:t>
            </a:r>
            <a:r>
              <a:rPr lang="en-US" altLang="zh-TW" sz="2000" b="1" dirty="0" err="1"/>
              <a:t>node.body</a:t>
            </a:r>
            <a:r>
              <a:rPr lang="en-US" altLang="zh-TW" sz="2000" b="1" dirty="0"/>
              <a:t>)</a:t>
            </a:r>
          </a:p>
          <a:p>
            <a:r>
              <a:rPr lang="en-US" altLang="zh-TW" sz="2000" dirty="0"/>
              <a:t>&gt;&gt; stops at the same level of Tree</a:t>
            </a:r>
            <a:endParaRPr lang="en-US" altLang="zh-TW" sz="2000" b="1" dirty="0"/>
          </a:p>
          <a:p>
            <a:r>
              <a:rPr lang="en-US" altLang="zh-TW" sz="2000" dirty="0"/>
              <a:t>1. Body : 1 particle</a:t>
            </a:r>
          </a:p>
          <a:p>
            <a:r>
              <a:rPr lang="en-US" altLang="zh-TW" sz="2000" dirty="0"/>
              <a:t>2. None : No </a:t>
            </a:r>
          </a:p>
          <a:p>
            <a:endParaRPr lang="en-US" altLang="zh-TW" sz="2000" dirty="0"/>
          </a:p>
          <a:p>
            <a:r>
              <a:rPr lang="en-US" altLang="zh-TW" sz="2000" dirty="0"/>
              <a:t>&gt;&gt; stops at another level of Tree (children)</a:t>
            </a:r>
          </a:p>
          <a:p>
            <a:r>
              <a:rPr lang="en-US" altLang="zh-TW" sz="2000" dirty="0"/>
              <a:t>3. Empty : used to have 1 particle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6BB341-D358-4857-85FE-C0A96CFAB6BD}"/>
              </a:ext>
            </a:extLst>
          </p:cNvPr>
          <p:cNvSpPr txBox="1"/>
          <p:nvPr/>
        </p:nvSpPr>
        <p:spPr>
          <a:xfrm>
            <a:off x="1455116" y="3062934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Empty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2362A3-6B07-46B7-B8BF-CF19F7E6DE04}"/>
              </a:ext>
            </a:extLst>
          </p:cNvPr>
          <p:cNvSpPr txBox="1"/>
          <p:nvPr/>
        </p:nvSpPr>
        <p:spPr>
          <a:xfrm>
            <a:off x="2795267" y="3106597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Body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2C78A5-E43F-41E7-8FCC-CE5FA003A868}"/>
              </a:ext>
            </a:extLst>
          </p:cNvPr>
          <p:cNvSpPr txBox="1"/>
          <p:nvPr/>
        </p:nvSpPr>
        <p:spPr>
          <a:xfrm>
            <a:off x="3905242" y="3112433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None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CB034DB-8528-4675-80CC-891FAE7ECD16}"/>
              </a:ext>
            </a:extLst>
          </p:cNvPr>
          <p:cNvCxnSpPr/>
          <p:nvPr/>
        </p:nvCxnSpPr>
        <p:spPr>
          <a:xfrm>
            <a:off x="289367" y="151538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F3E35D-95C9-4270-8B93-0B9F543E1093}"/>
              </a:ext>
            </a:extLst>
          </p:cNvPr>
          <p:cNvSpPr txBox="1"/>
          <p:nvPr/>
        </p:nvSpPr>
        <p:spPr>
          <a:xfrm>
            <a:off x="78795" y="587479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0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27" grpId="0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Update motion of particles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AC626FD5-A04E-4251-9EF5-F0BD2256C583}"/>
              </a:ext>
            </a:extLst>
          </p:cNvPr>
          <p:cNvSpPr txBox="1">
            <a:spLocks/>
          </p:cNvSpPr>
          <p:nvPr/>
        </p:nvSpPr>
        <p:spPr>
          <a:xfrm>
            <a:off x="340248" y="1243016"/>
            <a:ext cx="2299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600" b="1" dirty="0"/>
              <a:t>DKD scheme:</a:t>
            </a:r>
            <a:endParaRPr lang="zh-TW" altLang="en-US" sz="26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EF8091-C285-4806-B439-C48D1006436E}"/>
              </a:ext>
            </a:extLst>
          </p:cNvPr>
          <p:cNvSpPr txBox="1"/>
          <p:nvPr/>
        </p:nvSpPr>
        <p:spPr>
          <a:xfrm>
            <a:off x="5524157" y="5534786"/>
            <a:ext cx="35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Green curve: The analytical solution simulates the ideal elliptical orbit of a particle </a:t>
            </a:r>
          </a:p>
          <a:p>
            <a:r>
              <a:rPr lang="en-US" altLang="zh-TW" dirty="0"/>
              <a:t>around a central mass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388BFCC-F6E6-4E95-9891-7083100E1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2" y="2066869"/>
            <a:ext cx="4076068" cy="356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4800A5-FFFE-4332-813B-B372E4D1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26" y="2510576"/>
            <a:ext cx="2197026" cy="547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/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/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/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/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E0F6309D-8D7B-49CC-9809-D8F01B91C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209483"/>
            <a:ext cx="628652" cy="62865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3318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507218" y="2277587"/>
            <a:ext cx="69571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Details of Tree works well … Check center of mass </a:t>
            </a:r>
          </a:p>
        </p:txBody>
      </p:sp>
      <p:pic>
        <p:nvPicPr>
          <p:cNvPr id="20" name="圖形 19" descr="核取記號">
            <a:extLst>
              <a:ext uri="{FF2B5EF4-FFF2-40B4-BE49-F238E27FC236}">
                <a16:creationId xmlns:a16="http://schemas.microsoft.com/office/drawing/2014/main" id="{69F1502E-076E-41A4-8F15-BB3E68E8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880043"/>
            <a:ext cx="628652" cy="6286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E1A6513-0D24-4EB3-8271-7790605E0210}"/>
              </a:ext>
            </a:extLst>
          </p:cNvPr>
          <p:cNvSpPr/>
          <p:nvPr/>
        </p:nvSpPr>
        <p:spPr>
          <a:xfrm>
            <a:off x="1507217" y="2948147"/>
            <a:ext cx="3418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Generate the animation</a:t>
            </a:r>
          </a:p>
        </p:txBody>
      </p:sp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39C027F9-E190-480F-A75D-CE9CE1AC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3" y="4831413"/>
            <a:ext cx="628652" cy="6286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874517"/>
            <a:ext cx="7206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Already known the outcome of initial condition (3D)</a:t>
            </a:r>
          </a:p>
        </p:txBody>
      </p:sp>
      <p:pic>
        <p:nvPicPr>
          <p:cNvPr id="26" name="圖形 25" descr="核取記號">
            <a:extLst>
              <a:ext uri="{FF2B5EF4-FFF2-40B4-BE49-F238E27FC236}">
                <a16:creationId xmlns:a16="http://schemas.microsoft.com/office/drawing/2014/main" id="{57A7A134-BCD4-46D1-9482-A2A5F00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58" y="5541075"/>
            <a:ext cx="628652" cy="62865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A1F7206-C7A7-4281-AB81-27ACDAE2A1EC}"/>
              </a:ext>
            </a:extLst>
          </p:cNvPr>
          <p:cNvSpPr/>
          <p:nvPr/>
        </p:nvSpPr>
        <p:spPr>
          <a:xfrm>
            <a:off x="1492025" y="5609179"/>
            <a:ext cx="3432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Parallelization (Threads)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8E7953-3F80-464A-BF2A-55939365A528}"/>
              </a:ext>
            </a:extLst>
          </p:cNvPr>
          <p:cNvSpPr/>
          <p:nvPr/>
        </p:nvSpPr>
        <p:spPr>
          <a:xfrm>
            <a:off x="544880" y="3633357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A70F19-5631-473A-BE6B-9DB05730FA46}"/>
              </a:ext>
            </a:extLst>
          </p:cNvPr>
          <p:cNvSpPr/>
          <p:nvPr/>
        </p:nvSpPr>
        <p:spPr>
          <a:xfrm>
            <a:off x="495740" y="6234176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563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975</Words>
  <Application>Microsoft Office PowerPoint</Application>
  <PresentationFormat>如螢幕大小 (4:3)</PresentationFormat>
  <Paragraphs>168</Paragraphs>
  <Slides>19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1_Office 佈景主題</vt:lpstr>
      <vt:lpstr>Tree Algorithm </vt:lpstr>
      <vt:lpstr>Introduction</vt:lpstr>
      <vt:lpstr>What is Tree Algorithm? </vt:lpstr>
      <vt:lpstr>Outline</vt:lpstr>
      <vt:lpstr>How to insert? </vt:lpstr>
      <vt:lpstr>Compute Center of Mass</vt:lpstr>
      <vt:lpstr>Calculate Force pairs</vt:lpstr>
      <vt:lpstr>Update motion of particles</vt:lpstr>
      <vt:lpstr>Our Tree Algorithm</vt:lpstr>
      <vt:lpstr>Our Tree Algorithm [Python]</vt:lpstr>
      <vt:lpstr>Our Tree Algorithm [Python]</vt:lpstr>
      <vt:lpstr>Our Tree Algorithm [Python]</vt:lpstr>
      <vt:lpstr>Our Tree Algorithm [Python]</vt:lpstr>
      <vt:lpstr>Our Tree Algorithm [Python]</vt:lpstr>
      <vt:lpstr>Results of our Tree</vt:lpstr>
      <vt:lpstr>Problems we met</vt:lpstr>
      <vt:lpstr>Reference</vt:lpstr>
      <vt:lpstr>Thank you !</vt:lpstr>
      <vt:lpstr>How to insert?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Algorithm Group 03</dc:title>
  <dc:creator>廖品淳</dc:creator>
  <cp:lastModifiedBy>廖品淳</cp:lastModifiedBy>
  <cp:revision>33</cp:revision>
  <dcterms:created xsi:type="dcterms:W3CDTF">2024-05-30T13:13:51Z</dcterms:created>
  <dcterms:modified xsi:type="dcterms:W3CDTF">2024-05-31T06:36:54Z</dcterms:modified>
</cp:coreProperties>
</file>