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7" r:id="rId2"/>
    <p:sldId id="305" r:id="rId3"/>
    <p:sldId id="307" r:id="rId4"/>
    <p:sldId id="309" r:id="rId5"/>
    <p:sldId id="310" r:id="rId6"/>
    <p:sldId id="311" r:id="rId7"/>
    <p:sldId id="312" r:id="rId8"/>
    <p:sldId id="313" r:id="rId9"/>
    <p:sldId id="315" r:id="rId10"/>
    <p:sldId id="320" r:id="rId11"/>
    <p:sldId id="321" r:id="rId12"/>
    <p:sldId id="322" r:id="rId13"/>
    <p:sldId id="323" r:id="rId14"/>
    <p:sldId id="324" r:id="rId15"/>
    <p:sldId id="318" r:id="rId16"/>
    <p:sldId id="316" r:id="rId17"/>
    <p:sldId id="317" r:id="rId18"/>
    <p:sldId id="319" r:id="rId19"/>
    <p:sldId id="308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廖品淳" initials="廖品淳" lastIdx="1" clrIdx="0">
    <p:extLst>
      <p:ext uri="{19B8F6BF-5375-455C-9EA6-DF929625EA0E}">
        <p15:presenceInfo xmlns:p15="http://schemas.microsoft.com/office/powerpoint/2012/main" userId="6c2ed3dcf19f25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676"/>
    <a:srgbClr val="FEBEBE"/>
    <a:srgbClr val="FECAF4"/>
    <a:srgbClr val="FFFF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47" autoAdjust="0"/>
    <p:restoredTop sz="63625" autoAdjust="0"/>
  </p:normalViewPr>
  <p:slideViewPr>
    <p:cSldViewPr snapToGrid="0">
      <p:cViewPr>
        <p:scale>
          <a:sx n="66" d="100"/>
          <a:sy n="66" d="100"/>
        </p:scale>
        <p:origin x="1046" y="-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5AAEC-2179-41D4-A0A9-6F825E81F792}" type="datetimeFigureOut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F1738-4E99-4CCF-8A62-E7815A64DE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224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thread =  a flow of execution. Like a separate order of instructions.</a:t>
            </a:r>
          </a:p>
          <a:p>
            <a:r>
              <a:rPr lang="en-US" altLang="zh-TW" dirty="0"/>
              <a:t># However each thread takes a turn running to achieve concurrency</a:t>
            </a:r>
          </a:p>
          <a:p>
            <a:r>
              <a:rPr lang="en-US" altLang="zh-TW" dirty="0"/>
              <a:t># GIL = (global interpreter lock),</a:t>
            </a:r>
          </a:p>
          <a:p>
            <a:r>
              <a:rPr lang="en-US" altLang="zh-TW" dirty="0"/>
              <a:t># allows only one thread to hold the control of the Python interpreter at any one time</a:t>
            </a:r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en-US" altLang="zh-TW" dirty="0" err="1"/>
              <a:t>cpu</a:t>
            </a:r>
            <a:r>
              <a:rPr lang="en-US" altLang="zh-TW" dirty="0"/>
              <a:t> bound = program/task spends most of it's time waiting for internal events (CPU intensive)</a:t>
            </a:r>
          </a:p>
          <a:p>
            <a:r>
              <a:rPr lang="en-US" altLang="zh-TW" dirty="0"/>
              <a:t># use multiprocessing</a:t>
            </a:r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en-US" altLang="zh-TW" dirty="0" err="1"/>
              <a:t>io</a:t>
            </a:r>
            <a:r>
              <a:rPr lang="en-US" altLang="zh-TW" dirty="0"/>
              <a:t> bound = program/task spends most of it's time waiting for external events (user input, web scraping)</a:t>
            </a:r>
          </a:p>
          <a:p>
            <a:r>
              <a:rPr lang="en-US" altLang="zh-TW" dirty="0"/>
              <a:t># use multithreading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F1738-4E99-4CCF-8A62-E7815A64DE0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4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F769-AD68-4469-9E1E-35DFCB1823FC}" type="datetime1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00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63D1-A7B2-413A-B10C-23253AE47D0F}" type="datetime1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46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C0B4-6369-42F1-AC4D-37AD9863568B}" type="datetime1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19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675F-96BB-4FAF-9BCD-7B1E6091AC0B}" type="datetime1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41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D902-E9E8-4E2B-89D1-3B73CB588132}" type="datetime1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2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0C5E-3CDB-4F86-A898-D483A4998FB3}" type="datetime1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2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E860-55B7-4E0D-8354-E0D4762D7AF9}" type="datetime1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52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D2D9-6C9B-40B5-8F90-B5CADE688C32}" type="datetime1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17A0-54BE-43A8-AE7A-0EA6E02123A1}" type="datetime1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47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A1A7-2D11-4DA1-82CE-52557C4CE74F}" type="datetime1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61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7C6D-CD89-43D8-B19F-EAE9E74B5C90}" type="datetime1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61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0F619-6BD9-4CD0-862C-415FC4725200}" type="datetime1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B76A-42E3-4B18-9490-8FFC8AF29A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81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ds.iisc.ac.in/wp-content/uploads/Cosmology.pdf?fbclid=IwZXh0bgNhZW0CMTAAAR2nyo_0CUQWNLmDQ-z8Il2E0zqf6m3ON7Er2kbZidvWEeeQLxinCfDOAvE_aem_ASXks1XDtSOfgoxTO-HgtsdfIRmNwst5bjfNwBRTrw0GJjDhqm54G1O9G4jMt83bqRlbboTqe7F2R4Ja0EHbisC-" TargetMode="External"/><Relationship Id="rId2" Type="http://schemas.openxmlformats.org/officeDocument/2006/relationships/hyperlink" Target="https://www.mpa.mpa-garching.mpg.de/gadget/gadget2-paper.pdf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youtu.be/3dEPY3HiPtI?si=EGepGsCF-YKEBDyQ" TargetMode="External"/><Relationship Id="rId4" Type="http://schemas.openxmlformats.org/officeDocument/2006/relationships/hyperlink" Target="https://davidhsu666.com/archives/quadtree_in_2d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133242" y="1149336"/>
            <a:ext cx="2987899" cy="2240924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B9267102-D1B8-43A0-BFCA-D9CB6D321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2" y="1370171"/>
            <a:ext cx="3319164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3800" dirty="0">
                <a:solidFill>
                  <a:srgbClr val="FFFFFF"/>
                </a:solidFill>
              </a:rPr>
              <a:t>Tree Algorithm</a:t>
            </a:r>
            <a:br>
              <a:rPr lang="en-US" altLang="zh-TW" sz="3800" dirty="0">
                <a:solidFill>
                  <a:srgbClr val="FFFFFF"/>
                </a:solidFill>
              </a:rPr>
            </a:br>
            <a:endParaRPr lang="en-US" altLang="zh-TW" sz="3800" dirty="0">
              <a:solidFill>
                <a:srgbClr val="FFFFFF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1982" y="2130090"/>
            <a:ext cx="343368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0404" y="3116072"/>
            <a:ext cx="3283596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4798" y="1"/>
            <a:ext cx="315635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32D8C7C-B97E-46BD-862A-DE7A842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E159C05-F6BE-49BE-9845-E33F6769C88E}" type="slidenum">
              <a:rPr lang="en-US" altLang="zh-TW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標題 8">
            <a:extLst>
              <a:ext uri="{FF2B5EF4-FFF2-40B4-BE49-F238E27FC236}">
                <a16:creationId xmlns:a16="http://schemas.microsoft.com/office/drawing/2014/main" id="{68BD00A9-2D39-43A4-9024-7C1B49D5605E}"/>
              </a:ext>
            </a:extLst>
          </p:cNvPr>
          <p:cNvSpPr txBox="1">
            <a:spLocks/>
          </p:cNvSpPr>
          <p:nvPr/>
        </p:nvSpPr>
        <p:spPr>
          <a:xfrm>
            <a:off x="625590" y="3283322"/>
            <a:ext cx="5789018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>
                <a:solidFill>
                  <a:srgbClr val="FFFFFF"/>
                </a:solidFill>
              </a:rPr>
              <a:t>Computational Astrophysics</a:t>
            </a:r>
          </a:p>
          <a:p>
            <a:r>
              <a:rPr lang="en-US" altLang="zh-TW" sz="2800" dirty="0">
                <a:solidFill>
                  <a:srgbClr val="FFFFFF"/>
                </a:solidFill>
              </a:rPr>
              <a:t>Group 03</a:t>
            </a:r>
          </a:p>
          <a:p>
            <a:r>
              <a:rPr lang="zh-TW" altLang="en-US" sz="28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謝博安  游柏仁  廖品淳</a:t>
            </a:r>
            <a:endParaRPr lang="en-US" altLang="zh-TW" sz="28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193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0882"/>
            <a:ext cx="7886700" cy="1325563"/>
          </a:xfrm>
        </p:spPr>
        <p:txBody>
          <a:bodyPr/>
          <a:lstStyle/>
          <a:p>
            <a:r>
              <a:rPr lang="en-US" altLang="zh-TW" dirty="0"/>
              <a:t>Our Tree Algorithm</a:t>
            </a:r>
            <a:r>
              <a:rPr lang="zh-TW" altLang="en-US" dirty="0"/>
              <a:t> </a:t>
            </a:r>
            <a:r>
              <a:rPr lang="en-US" altLang="zh-TW" dirty="0"/>
              <a:t>[Python]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5C0B2FE-7634-4F63-AA82-3348E640D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64" y="1257624"/>
            <a:ext cx="3086367" cy="302540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04466CD-79A9-483E-96AE-873A7E783FCA}"/>
              </a:ext>
            </a:extLst>
          </p:cNvPr>
          <p:cNvSpPr txBox="1"/>
          <p:nvPr/>
        </p:nvSpPr>
        <p:spPr>
          <a:xfrm>
            <a:off x="3715017" y="1507178"/>
            <a:ext cx="5567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Define the properties of particles &amp;</a:t>
            </a:r>
            <a:r>
              <a:rPr lang="zh-TW" altLang="en-US" sz="2000" dirty="0"/>
              <a:t> </a:t>
            </a:r>
            <a:r>
              <a:rPr lang="en-US" altLang="zh-TW" sz="2000" dirty="0"/>
              <a:t>Space</a:t>
            </a:r>
            <a:endParaRPr lang="zh-TW" altLang="en-US" sz="2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E9200EA-217F-4FAE-A659-6FD7E4527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64" y="4168199"/>
            <a:ext cx="6820491" cy="2674852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D703D060-71D9-4C1D-868B-E94BC8337A54}"/>
              </a:ext>
            </a:extLst>
          </p:cNvPr>
          <p:cNvSpPr txBox="1"/>
          <p:nvPr/>
        </p:nvSpPr>
        <p:spPr>
          <a:xfrm>
            <a:off x="3715017" y="2727659"/>
            <a:ext cx="55674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Set some initial conditions</a:t>
            </a:r>
          </a:p>
          <a:p>
            <a:r>
              <a:rPr lang="en-US" altLang="zh-TW" sz="2000" dirty="0"/>
              <a:t>Each square contains merely up to 1 particle</a:t>
            </a:r>
          </a:p>
          <a:p>
            <a:r>
              <a:rPr lang="en-US" altLang="zh-TW" sz="2000" dirty="0"/>
              <a:t>and check if the particle is inside the boundary for the following.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3842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0882"/>
            <a:ext cx="7886700" cy="1325563"/>
          </a:xfrm>
        </p:spPr>
        <p:txBody>
          <a:bodyPr/>
          <a:lstStyle/>
          <a:p>
            <a:r>
              <a:rPr lang="en-US" altLang="zh-TW" dirty="0"/>
              <a:t>Our Tree Algorithm</a:t>
            </a:r>
            <a:r>
              <a:rPr lang="zh-TW" altLang="en-US" dirty="0"/>
              <a:t> </a:t>
            </a:r>
            <a:r>
              <a:rPr lang="en-US" altLang="zh-TW" dirty="0"/>
              <a:t>[Python]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04466CD-79A9-483E-96AE-873A7E783FCA}"/>
              </a:ext>
            </a:extLst>
          </p:cNvPr>
          <p:cNvSpPr txBox="1"/>
          <p:nvPr/>
        </p:nvSpPr>
        <p:spPr>
          <a:xfrm>
            <a:off x="3850297" y="1206785"/>
            <a:ext cx="55674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Insert particle</a:t>
            </a:r>
          </a:p>
          <a:p>
            <a:r>
              <a:rPr lang="en-US" altLang="zh-TW" sz="2000" dirty="0"/>
              <a:t>&gt;&gt; Identify the body one by one</a:t>
            </a:r>
          </a:p>
          <a:p>
            <a:r>
              <a:rPr lang="en-US" altLang="zh-TW" sz="2000" dirty="0"/>
              <a:t>Check the boundary first</a:t>
            </a:r>
          </a:p>
          <a:p>
            <a:endParaRPr lang="en-US" altLang="zh-TW" sz="2000" dirty="0"/>
          </a:p>
          <a:p>
            <a:r>
              <a:rPr lang="en-US" altLang="zh-TW" sz="2000" dirty="0"/>
              <a:t>If the square are contains more than one,</a:t>
            </a:r>
          </a:p>
          <a:p>
            <a:r>
              <a:rPr lang="en-US" altLang="zh-TW" sz="2000" dirty="0"/>
              <a:t>then subdivide the square.</a:t>
            </a:r>
          </a:p>
          <a:p>
            <a:endParaRPr lang="en-US" altLang="zh-TW" sz="2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A22DDA1-7CB7-4EE8-9180-03E0C472F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725"/>
          <a:stretch/>
        </p:blipFill>
        <p:spPr>
          <a:xfrm>
            <a:off x="256873" y="1227261"/>
            <a:ext cx="3454113" cy="285774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9DFB463-A548-4A09-8479-0BB1E93A0D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68728"/>
          <a:stretch/>
        </p:blipFill>
        <p:spPr>
          <a:xfrm>
            <a:off x="256873" y="3923711"/>
            <a:ext cx="6340389" cy="106767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EB9704B-6F51-41D2-BE4C-D626E9DE8A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953"/>
          <a:stretch/>
        </p:blipFill>
        <p:spPr>
          <a:xfrm>
            <a:off x="256871" y="5456651"/>
            <a:ext cx="6340389" cy="140134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F31C226-80C6-4C3F-B099-C00B31224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031" b="41981"/>
          <a:stretch/>
        </p:blipFill>
        <p:spPr>
          <a:xfrm>
            <a:off x="256872" y="4901895"/>
            <a:ext cx="6340389" cy="81896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BD936AD-C66F-4F75-954F-CEA7BF3D0FFA}"/>
              </a:ext>
            </a:extLst>
          </p:cNvPr>
          <p:cNvSpPr/>
          <p:nvPr/>
        </p:nvSpPr>
        <p:spPr>
          <a:xfrm>
            <a:off x="752168" y="2330169"/>
            <a:ext cx="2802193" cy="10676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9AA7C48-8209-4608-9ACC-F0182213AF96}"/>
              </a:ext>
            </a:extLst>
          </p:cNvPr>
          <p:cNvSpPr txBox="1"/>
          <p:nvPr/>
        </p:nvSpPr>
        <p:spPr>
          <a:xfrm>
            <a:off x="6814914" y="5058495"/>
            <a:ext cx="2100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Put those particles into new squares.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2971FB3-240C-4034-B384-25FBE01BCC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795"/>
          <a:stretch/>
        </p:blipFill>
        <p:spPr>
          <a:xfrm>
            <a:off x="3850297" y="1498799"/>
            <a:ext cx="3862138" cy="1798476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7579CCA-8E12-4D7F-890C-1C25223A5CB1}"/>
              </a:ext>
            </a:extLst>
          </p:cNvPr>
          <p:cNvSpPr/>
          <p:nvPr/>
        </p:nvSpPr>
        <p:spPr>
          <a:xfrm>
            <a:off x="3874729" y="3204533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/>
              <a:t>Subdivide: 1 square generates 4 children squares.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9528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0882"/>
            <a:ext cx="7886700" cy="1325563"/>
          </a:xfrm>
        </p:spPr>
        <p:txBody>
          <a:bodyPr/>
          <a:lstStyle/>
          <a:p>
            <a:r>
              <a:rPr lang="en-US" altLang="zh-TW" dirty="0"/>
              <a:t>Our Tree Algorithm</a:t>
            </a:r>
            <a:r>
              <a:rPr lang="zh-TW" altLang="en-US" dirty="0"/>
              <a:t> </a:t>
            </a:r>
            <a:r>
              <a:rPr lang="en-US" altLang="zh-TW" dirty="0"/>
              <a:t>[Python]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3F0269-D97A-4432-9EB4-D78688092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8781"/>
            <a:ext cx="9144000" cy="4260437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8A24A77A-20C3-425E-8453-56E5C17E5480}"/>
              </a:ext>
            </a:extLst>
          </p:cNvPr>
          <p:cNvSpPr txBox="1"/>
          <p:nvPr/>
        </p:nvSpPr>
        <p:spPr>
          <a:xfrm>
            <a:off x="146976" y="5757729"/>
            <a:ext cx="7625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Run through the square areas</a:t>
            </a:r>
          </a:p>
          <a:p>
            <a:r>
              <a:rPr lang="en-US" altLang="zh-TW" sz="2000" dirty="0"/>
              <a:t>If the square has children, then calculate </a:t>
            </a:r>
            <a:r>
              <a:rPr lang="en-US" altLang="zh-TW" sz="2000" b="1" dirty="0"/>
              <a:t>the center of mass </a:t>
            </a:r>
            <a:r>
              <a:rPr lang="en-US" altLang="zh-TW" sz="2000" dirty="0"/>
              <a:t>and update the mass distribution</a:t>
            </a:r>
          </a:p>
        </p:txBody>
      </p:sp>
    </p:spTree>
    <p:extLst>
      <p:ext uri="{BB962C8B-B14F-4D97-AF65-F5344CB8AC3E}">
        <p14:creationId xmlns:p14="http://schemas.microsoft.com/office/powerpoint/2010/main" val="424817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0882"/>
            <a:ext cx="7886700" cy="1325563"/>
          </a:xfrm>
        </p:spPr>
        <p:txBody>
          <a:bodyPr/>
          <a:lstStyle/>
          <a:p>
            <a:r>
              <a:rPr lang="en-US" altLang="zh-TW" dirty="0"/>
              <a:t>Our Tree Algorithm</a:t>
            </a:r>
            <a:r>
              <a:rPr lang="zh-TW" altLang="en-US" dirty="0"/>
              <a:t> </a:t>
            </a:r>
            <a:r>
              <a:rPr lang="en-US" altLang="zh-TW" dirty="0"/>
              <a:t>[Python]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A24A77A-20C3-425E-8453-56E5C17E5480}"/>
              </a:ext>
            </a:extLst>
          </p:cNvPr>
          <p:cNvSpPr txBox="1"/>
          <p:nvPr/>
        </p:nvSpPr>
        <p:spPr>
          <a:xfrm>
            <a:off x="132228" y="5525330"/>
            <a:ext cx="7625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Run through the area and check the type of it</a:t>
            </a:r>
          </a:p>
          <a:p>
            <a:r>
              <a:rPr lang="en-US" altLang="zh-TW" sz="2000" dirty="0"/>
              <a:t>If it is “empty” (children), </a:t>
            </a:r>
          </a:p>
          <a:p>
            <a:r>
              <a:rPr lang="en-US" altLang="zh-TW" sz="2000" dirty="0"/>
              <a:t>then we have to check the size/distance &lt; theta:</a:t>
            </a:r>
          </a:p>
          <a:p>
            <a:r>
              <a:rPr lang="en-US" altLang="zh-TW" sz="2000" dirty="0"/>
              <a:t>         If it True: </a:t>
            </a:r>
            <a:r>
              <a:rPr lang="en-US" altLang="zh-TW" sz="2000" b="1" dirty="0"/>
              <a:t>then calculate the force</a:t>
            </a:r>
            <a:r>
              <a:rPr lang="en-US" altLang="zh-TW" sz="2000" dirty="0"/>
              <a:t>; otherwise, check the children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E637FBF-9B07-4D37-BF18-49477B187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86" y="1420956"/>
            <a:ext cx="7018628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35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0882"/>
            <a:ext cx="7886700" cy="1325563"/>
          </a:xfrm>
        </p:spPr>
        <p:txBody>
          <a:bodyPr/>
          <a:lstStyle/>
          <a:p>
            <a:r>
              <a:rPr lang="en-US" altLang="zh-TW" dirty="0"/>
              <a:t>Our Tree Algorithm</a:t>
            </a:r>
            <a:r>
              <a:rPr lang="zh-TW" altLang="en-US" dirty="0"/>
              <a:t> </a:t>
            </a:r>
            <a:r>
              <a:rPr lang="en-US" altLang="zh-TW" dirty="0"/>
              <a:t>[Python]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A24A77A-20C3-425E-8453-56E5C17E5480}"/>
              </a:ext>
            </a:extLst>
          </p:cNvPr>
          <p:cNvSpPr txBox="1"/>
          <p:nvPr/>
        </p:nvSpPr>
        <p:spPr>
          <a:xfrm>
            <a:off x="492169" y="5621927"/>
            <a:ext cx="7625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Plot [Output]</a:t>
            </a:r>
          </a:p>
          <a:p>
            <a:r>
              <a:rPr lang="en-US" altLang="zh-TW" sz="2000" dirty="0"/>
              <a:t>Define every things to do in the time iteration </a:t>
            </a:r>
          </a:p>
          <a:p>
            <a:r>
              <a:rPr lang="en-US" altLang="zh-TW" sz="2000" dirty="0"/>
              <a:t>Input some certain initial condition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0F2EBC5-FC71-46EB-8532-0B706B2A0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46445"/>
            <a:ext cx="3467400" cy="286536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0F166FA-8C67-4292-93BD-0BAB9F2FE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881" y="1614349"/>
            <a:ext cx="4839119" cy="432091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953334D-7440-4250-9CD7-A672E5369937}"/>
              </a:ext>
            </a:extLst>
          </p:cNvPr>
          <p:cNvSpPr txBox="1"/>
          <p:nvPr/>
        </p:nvSpPr>
        <p:spPr>
          <a:xfrm>
            <a:off x="492169" y="4659863"/>
            <a:ext cx="7625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Update the motion by DKD scheme</a:t>
            </a:r>
          </a:p>
        </p:txBody>
      </p:sp>
    </p:spTree>
    <p:extLst>
      <p:ext uri="{BB962C8B-B14F-4D97-AF65-F5344CB8AC3E}">
        <p14:creationId xmlns:p14="http://schemas.microsoft.com/office/powerpoint/2010/main" val="596052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Results of our Tree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69F6069-91C8-484E-82C1-0D4F4EF155D4}"/>
              </a:ext>
            </a:extLst>
          </p:cNvPr>
          <p:cNvSpPr txBox="1"/>
          <p:nvPr/>
        </p:nvSpPr>
        <p:spPr>
          <a:xfrm>
            <a:off x="613458" y="1690689"/>
            <a:ext cx="54419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&gt;&gt; Python (2 dimensional )</a:t>
            </a:r>
            <a:endParaRPr lang="zh-TW" altLang="en-US" sz="2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BCE05A8-3D36-40C9-ABC0-32839C344856}"/>
              </a:ext>
            </a:extLst>
          </p:cNvPr>
          <p:cNvSpPr txBox="1"/>
          <p:nvPr/>
        </p:nvSpPr>
        <p:spPr>
          <a:xfrm>
            <a:off x="495740" y="4484211"/>
            <a:ext cx="54419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&gt;&gt; C++ (3 dimensional )</a:t>
            </a:r>
            <a:endParaRPr lang="zh-TW" altLang="en-US" sz="2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6A5522-0EC7-4967-AFCC-FE29D90D7254}"/>
              </a:ext>
            </a:extLst>
          </p:cNvPr>
          <p:cNvSpPr/>
          <p:nvPr/>
        </p:nvSpPr>
        <p:spPr>
          <a:xfrm>
            <a:off x="1051240" y="2266196"/>
            <a:ext cx="6327823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eriod"/>
            </a:pPr>
            <a:r>
              <a:rPr lang="en-US" altLang="zh-TW" sz="2600" dirty="0">
                <a:highlight>
                  <a:srgbClr val="FFFF00"/>
                </a:highlight>
              </a:rPr>
              <a:t>Plot center of mass</a:t>
            </a:r>
          </a:p>
          <a:p>
            <a:pPr marL="514350" indent="-514350">
              <a:buAutoNum type="arabicPeriod"/>
            </a:pPr>
            <a:r>
              <a:rPr lang="en-US" altLang="zh-TW" sz="2600" dirty="0">
                <a:highlight>
                  <a:srgbClr val="FFFF00"/>
                </a:highlight>
              </a:rPr>
              <a:t>Animation of different N particles vs Time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A1D6F7F-7052-4289-BA13-79B79D63A3E7}"/>
              </a:ext>
            </a:extLst>
          </p:cNvPr>
          <p:cNvSpPr/>
          <p:nvPr/>
        </p:nvSpPr>
        <p:spPr>
          <a:xfrm>
            <a:off x="775098" y="5466756"/>
            <a:ext cx="6327823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eriod"/>
            </a:pPr>
            <a:r>
              <a:rPr lang="en-US" altLang="zh-TW" sz="2600" dirty="0">
                <a:highlight>
                  <a:srgbClr val="FFFF00"/>
                </a:highlight>
              </a:rPr>
              <a:t>Animation of different N particles vs Time</a:t>
            </a:r>
          </a:p>
          <a:p>
            <a:pPr marL="514350" indent="-514350">
              <a:buAutoNum type="arabicPeriod"/>
            </a:pPr>
            <a:r>
              <a:rPr lang="en-US" altLang="zh-TW" sz="2600" dirty="0">
                <a:highlight>
                  <a:srgbClr val="FFFF00"/>
                </a:highlight>
              </a:rPr>
              <a:t>Parallelize 1.</a:t>
            </a:r>
          </a:p>
          <a:p>
            <a:pPr marL="514350" indent="-514350">
              <a:buFontTx/>
              <a:buAutoNum type="arabicPeriod"/>
            </a:pPr>
            <a:r>
              <a:rPr lang="en-US" altLang="zh-TW" sz="2600" dirty="0">
                <a:highlight>
                  <a:srgbClr val="FFFF00"/>
                </a:highlight>
              </a:rPr>
              <a:t>Fixed N but Change Theta</a:t>
            </a:r>
          </a:p>
          <a:p>
            <a:pPr marL="514350" indent="-514350">
              <a:buAutoNum type="arabicPeriod"/>
            </a:pPr>
            <a:endParaRPr lang="en-US" altLang="zh-TW" sz="2600" dirty="0">
              <a:highlight>
                <a:srgbClr val="FFFF00"/>
              </a:highligh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63C52A-2E44-409F-9332-7819189BEA45}"/>
              </a:ext>
            </a:extLst>
          </p:cNvPr>
          <p:cNvSpPr/>
          <p:nvPr/>
        </p:nvSpPr>
        <p:spPr>
          <a:xfrm>
            <a:off x="4653213" y="864800"/>
            <a:ext cx="162736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dirty="0">
                <a:highlight>
                  <a:srgbClr val="FFFF00"/>
                </a:highlight>
              </a:rPr>
              <a:t>螢光補圖</a:t>
            </a:r>
            <a:r>
              <a:rPr lang="en-US" altLang="zh-TW" sz="2600" dirty="0">
                <a:highlight>
                  <a:srgbClr val="FFFF00"/>
                </a:highlight>
              </a:rPr>
              <a:t>!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EC1F70D-B1D4-4A9D-98D2-2CBAE3275611}"/>
              </a:ext>
            </a:extLst>
          </p:cNvPr>
          <p:cNvSpPr/>
          <p:nvPr/>
        </p:nvSpPr>
        <p:spPr>
          <a:xfrm>
            <a:off x="6969483" y="4846142"/>
            <a:ext cx="8284897" cy="3293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eriod"/>
            </a:pPr>
            <a:r>
              <a:rPr lang="en-US" altLang="zh-TW" sz="2600" dirty="0">
                <a:highlight>
                  <a:srgbClr val="FFFF00"/>
                </a:highlight>
              </a:rPr>
              <a:t>1 thread 1000iterations Theta = 0.05, T= 80s</a:t>
            </a:r>
          </a:p>
          <a:p>
            <a:pPr marL="514350" indent="-514350">
              <a:buFontTx/>
              <a:buAutoNum type="arabicPeriod"/>
            </a:pPr>
            <a:r>
              <a:rPr lang="en-US" altLang="zh-TW" sz="2600" dirty="0">
                <a:highlight>
                  <a:srgbClr val="FFFF00"/>
                </a:highlight>
              </a:rPr>
              <a:t>Parallelize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600" dirty="0">
                <a:highlight>
                  <a:srgbClr val="FFFF00"/>
                </a:highlight>
              </a:rPr>
              <a:t>N=10, 32 threads 1000iterations Theta = 0.05, T= 10s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600" dirty="0">
                <a:highlight>
                  <a:srgbClr val="FFFF00"/>
                </a:highlight>
              </a:rPr>
              <a:t>N=10^4, 32 threads 1000iterations Theta = 0.05, T= 600s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600" dirty="0">
              <a:highlight>
                <a:srgbClr val="FFFF00"/>
              </a:highlight>
            </a:endParaRPr>
          </a:p>
          <a:p>
            <a:pPr marL="514350" indent="-514350">
              <a:buFontTx/>
              <a:buAutoNum type="arabicPeriod"/>
            </a:pPr>
            <a:endParaRPr lang="en-US" altLang="zh-TW" sz="2600" dirty="0">
              <a:highlight>
                <a:srgbClr val="FFFF00"/>
              </a:highlight>
            </a:endParaRPr>
          </a:p>
          <a:p>
            <a:pPr marL="514350" indent="-514350">
              <a:buFontTx/>
              <a:buAutoNum type="arabicPeriod"/>
            </a:pPr>
            <a:r>
              <a:rPr lang="en-US" altLang="zh-TW" sz="2600" dirty="0">
                <a:highlight>
                  <a:srgbClr val="FFFF00"/>
                </a:highlight>
              </a:rPr>
              <a:t>Fixed N but Change Theta</a:t>
            </a:r>
          </a:p>
          <a:p>
            <a:pPr marL="514350" indent="-514350">
              <a:buAutoNum type="arabicPeriod"/>
            </a:pPr>
            <a:endParaRPr lang="en-US" altLang="zh-TW" sz="2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46584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Problems we met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16</a:t>
            </a:fld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69F6069-91C8-484E-82C1-0D4F4EF155D4}"/>
              </a:ext>
            </a:extLst>
          </p:cNvPr>
          <p:cNvSpPr txBox="1"/>
          <p:nvPr/>
        </p:nvSpPr>
        <p:spPr>
          <a:xfrm>
            <a:off x="613458" y="1690689"/>
            <a:ext cx="54419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&gt;&gt; Python (2 dimensional)</a:t>
            </a:r>
            <a:endParaRPr lang="zh-TW" altLang="en-US" sz="2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BCE05A8-3D36-40C9-ABC0-32839C344856}"/>
              </a:ext>
            </a:extLst>
          </p:cNvPr>
          <p:cNvSpPr txBox="1"/>
          <p:nvPr/>
        </p:nvSpPr>
        <p:spPr>
          <a:xfrm>
            <a:off x="495740" y="4183266"/>
            <a:ext cx="5441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&gt;&gt; C++ (3 dimensional)</a:t>
            </a:r>
            <a:endParaRPr lang="zh-TW" altLang="en-US" sz="2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19391A9-2240-41CF-90FA-9945F22B2110}"/>
              </a:ext>
            </a:extLst>
          </p:cNvPr>
          <p:cNvSpPr/>
          <p:nvPr/>
        </p:nvSpPr>
        <p:spPr>
          <a:xfrm>
            <a:off x="1431857" y="4725972"/>
            <a:ext cx="6775701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/>
              <a:t>the outcome Not corresponds to Already known </a:t>
            </a:r>
          </a:p>
          <a:p>
            <a:r>
              <a:rPr lang="en-US" altLang="zh-TW" sz="2600" dirty="0"/>
              <a:t>of initial condition (3D)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2EC5101-2526-4197-95F0-EC161AF3596D}"/>
              </a:ext>
            </a:extLst>
          </p:cNvPr>
          <p:cNvSpPr/>
          <p:nvPr/>
        </p:nvSpPr>
        <p:spPr>
          <a:xfrm>
            <a:off x="1431857" y="2425836"/>
            <a:ext cx="562365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/>
              <a:t>Fail to run the file in the form of </a:t>
            </a:r>
            <a:r>
              <a:rPr lang="en-US" altLang="zh-TW" sz="2600" dirty="0" err="1"/>
              <a:t>Cython</a:t>
            </a:r>
            <a:r>
              <a:rPr lang="en-US" altLang="zh-TW" sz="2600" dirty="0"/>
              <a:t> </a:t>
            </a:r>
          </a:p>
        </p:txBody>
      </p:sp>
      <p:pic>
        <p:nvPicPr>
          <p:cNvPr id="5" name="圖形 4" descr="關閉">
            <a:extLst>
              <a:ext uri="{FF2B5EF4-FFF2-40B4-BE49-F238E27FC236}">
                <a16:creationId xmlns:a16="http://schemas.microsoft.com/office/drawing/2014/main" id="{ACF24DBC-2870-4183-8870-FB0AEF686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257" y="2259918"/>
            <a:ext cx="756334" cy="756334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B5E70132-7B13-4653-8C00-EE8D817BCED9}"/>
              </a:ext>
            </a:extLst>
          </p:cNvPr>
          <p:cNvSpPr/>
          <p:nvPr/>
        </p:nvSpPr>
        <p:spPr>
          <a:xfrm>
            <a:off x="1431857" y="3306881"/>
            <a:ext cx="78283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/>
              <a:t>Familiar “multithreading” &amp;“multiprocessing” in Python</a:t>
            </a:r>
          </a:p>
        </p:txBody>
      </p:sp>
      <p:sp>
        <p:nvSpPr>
          <p:cNvPr id="4" name="圓形: 空心 3">
            <a:extLst>
              <a:ext uri="{FF2B5EF4-FFF2-40B4-BE49-F238E27FC236}">
                <a16:creationId xmlns:a16="http://schemas.microsoft.com/office/drawing/2014/main" id="{8202CDDE-7D64-4FA6-BA00-9A618C90C985}"/>
              </a:ext>
            </a:extLst>
          </p:cNvPr>
          <p:cNvSpPr/>
          <p:nvPr/>
        </p:nvSpPr>
        <p:spPr>
          <a:xfrm>
            <a:off x="499415" y="3235434"/>
            <a:ext cx="756334" cy="756334"/>
          </a:xfrm>
          <a:prstGeom prst="donu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圓形: 空心 29">
            <a:extLst>
              <a:ext uri="{FF2B5EF4-FFF2-40B4-BE49-F238E27FC236}">
                <a16:creationId xmlns:a16="http://schemas.microsoft.com/office/drawing/2014/main" id="{4F8C31CF-23F1-4570-948C-E59548DC747D}"/>
              </a:ext>
            </a:extLst>
          </p:cNvPr>
          <p:cNvSpPr/>
          <p:nvPr/>
        </p:nvSpPr>
        <p:spPr>
          <a:xfrm>
            <a:off x="499415" y="5666506"/>
            <a:ext cx="756334" cy="756334"/>
          </a:xfrm>
          <a:prstGeom prst="donu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31" name="圖形 30" descr="核取記號">
            <a:extLst>
              <a:ext uri="{FF2B5EF4-FFF2-40B4-BE49-F238E27FC236}">
                <a16:creationId xmlns:a16="http://schemas.microsoft.com/office/drawing/2014/main" id="{7B7FA764-7C77-4474-A009-0A0F0FDFA3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9623" y="4868064"/>
            <a:ext cx="628652" cy="628652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ED239C83-5955-4468-A6C8-D9F811D8613B}"/>
              </a:ext>
            </a:extLst>
          </p:cNvPr>
          <p:cNvSpPr/>
          <p:nvPr/>
        </p:nvSpPr>
        <p:spPr>
          <a:xfrm>
            <a:off x="1431857" y="5706262"/>
            <a:ext cx="6546216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/>
              <a:t>Discussion &amp; Check lines of programming again</a:t>
            </a:r>
          </a:p>
          <a:p>
            <a:r>
              <a:rPr lang="en-US" altLang="zh-TW" sz="2600" dirty="0"/>
              <a:t>&gt;&gt;Typing Error in the acceleration part</a:t>
            </a:r>
          </a:p>
        </p:txBody>
      </p:sp>
    </p:spTree>
    <p:extLst>
      <p:ext uri="{BB962C8B-B14F-4D97-AF65-F5344CB8AC3E}">
        <p14:creationId xmlns:p14="http://schemas.microsoft.com/office/powerpoint/2010/main" val="995690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17</a:t>
            </a:fld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69F6069-91C8-484E-82C1-0D4F4EF155D4}"/>
              </a:ext>
            </a:extLst>
          </p:cNvPr>
          <p:cNvSpPr txBox="1"/>
          <p:nvPr/>
        </p:nvSpPr>
        <p:spPr>
          <a:xfrm>
            <a:off x="613458" y="1424469"/>
            <a:ext cx="9444942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/>
              <a:t>Content of Tree Algorithm</a:t>
            </a:r>
            <a:endParaRPr lang="en-US" altLang="zh-TW" sz="2400" dirty="0"/>
          </a:p>
          <a:p>
            <a:r>
              <a:rPr lang="en-US" altLang="zh-TW" sz="2400" dirty="0"/>
              <a:t>The cosmological simulation code GADGET-2:</a:t>
            </a:r>
          </a:p>
          <a:p>
            <a:r>
              <a:rPr lang="en-US" altLang="zh-TW" sz="2400" dirty="0">
                <a:hlinkClick r:id="rId2"/>
              </a:rPr>
              <a:t>https://www.mpa.mpa-garching.mpg.de/gadget/gadget2-paper.pdf</a:t>
            </a:r>
            <a:endParaRPr lang="en-US" altLang="zh-TW" sz="2400" dirty="0"/>
          </a:p>
          <a:p>
            <a:r>
              <a:rPr lang="en-US" altLang="zh-TW" sz="2400" b="1" dirty="0"/>
              <a:t>Cosmology Applications – N body simulations</a:t>
            </a:r>
            <a:endParaRPr lang="en-US" altLang="zh-TW" sz="2400" u="sng" dirty="0">
              <a:hlinkClick r:id="rId3"/>
            </a:endParaRPr>
          </a:p>
          <a:p>
            <a:r>
              <a:rPr lang="en-US" altLang="zh-TW" sz="2400" u="sng" dirty="0">
                <a:hlinkClick r:id="rId3"/>
              </a:rPr>
              <a:t>http://cds.iisc.ac.in/wp-content/uploads/Cosmology.pdf</a:t>
            </a:r>
            <a:endParaRPr lang="en-US" altLang="zh-TW" sz="2400" dirty="0"/>
          </a:p>
          <a:p>
            <a:r>
              <a:rPr lang="zh-TW" altLang="en-US" sz="2400" dirty="0"/>
              <a:t>碰撞檢測的優化</a:t>
            </a:r>
            <a:r>
              <a:rPr lang="en-US" altLang="zh-TW" sz="2400" dirty="0"/>
              <a:t>-</a:t>
            </a:r>
            <a:r>
              <a:rPr lang="zh-TW" altLang="en-US" sz="2400" dirty="0"/>
              <a:t>四叉樹</a:t>
            </a:r>
            <a:r>
              <a:rPr lang="en-US" altLang="zh-TW" sz="2400" dirty="0"/>
              <a:t>(Quadtree)</a:t>
            </a:r>
          </a:p>
          <a:p>
            <a:r>
              <a:rPr lang="en-US" altLang="zh-TW" sz="2400" dirty="0">
                <a:hlinkClick r:id="rId4"/>
              </a:rPr>
              <a:t>https://davidhsu666.com/archives/quadtree_in_2d/</a:t>
            </a:r>
            <a:endParaRPr lang="en-US" altLang="zh-TW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/>
              <a:t>Content of DKD scheme</a:t>
            </a:r>
          </a:p>
          <a:p>
            <a:r>
              <a:rPr lang="en-US" altLang="zh-TW" sz="2400" dirty="0"/>
              <a:t>Lecture 06 slides</a:t>
            </a:r>
            <a:r>
              <a:rPr lang="zh-TW" altLang="en-US" sz="2400" dirty="0"/>
              <a:t> </a:t>
            </a:r>
            <a:r>
              <a:rPr lang="en-US" altLang="zh-TW" sz="2400" dirty="0"/>
              <a:t>[Computational Astrophysics]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/>
              <a:t>Content of parallelization in C++</a:t>
            </a:r>
          </a:p>
          <a:p>
            <a:r>
              <a:rPr lang="en-US" altLang="zh-TW" sz="2400" dirty="0"/>
              <a:t>Lecture 07 08 slides</a:t>
            </a:r>
            <a:r>
              <a:rPr lang="zh-TW" altLang="en-US" sz="2400" dirty="0"/>
              <a:t> </a:t>
            </a:r>
            <a:r>
              <a:rPr lang="en-US" altLang="zh-TW" sz="2400" dirty="0"/>
              <a:t>[Computational Astrophysics]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/>
              <a:t> Content of parallelization in python</a:t>
            </a:r>
          </a:p>
          <a:p>
            <a:r>
              <a:rPr lang="en-US" altLang="zh-TW" sz="2400" dirty="0"/>
              <a:t>Multithreading &amp; Multiprocessing </a:t>
            </a:r>
            <a:r>
              <a:rPr lang="en-US" altLang="zh-TW" sz="2400" dirty="0">
                <a:hlinkClick r:id="rId5"/>
              </a:rPr>
              <a:t>https://youtu.be/3dEPY3HiPtI?si=EGepGsCF-YKEBDyQ</a:t>
            </a:r>
            <a:endParaRPr lang="en-US" altLang="zh-TW" sz="2400" dirty="0"/>
          </a:p>
          <a:p>
            <a:endParaRPr lang="en-US" altLang="zh-TW" sz="2400" b="1" dirty="0"/>
          </a:p>
          <a:p>
            <a:endParaRPr lang="en-US" altLang="zh-TW" sz="2400" dirty="0"/>
          </a:p>
          <a:p>
            <a:endParaRPr lang="en-US" altLang="zh-TW" sz="2800" dirty="0"/>
          </a:p>
          <a:p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7786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B6408E-55FB-4CD2-97B3-813DFDC0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Thank you !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EBA2FF-C599-4050-9BEF-E98BC46CC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18D4BE-F69F-4EFA-A693-AB4735A1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C88A4D66-3177-444A-A9E9-607D20152AC7}"/>
              </a:ext>
            </a:extLst>
          </p:cNvPr>
          <p:cNvSpPr/>
          <p:nvPr/>
        </p:nvSpPr>
        <p:spPr>
          <a:xfrm>
            <a:off x="-1177290" y="-95758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6667BA6-C9FD-403C-8F9C-12E120A49F5D}"/>
              </a:ext>
            </a:extLst>
          </p:cNvPr>
          <p:cNvSpPr/>
          <p:nvPr/>
        </p:nvSpPr>
        <p:spPr>
          <a:xfrm>
            <a:off x="6457950" y="2176461"/>
            <a:ext cx="3862137" cy="2971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706809A-A717-416A-942B-76A3D9F0C03C}"/>
              </a:ext>
            </a:extLst>
          </p:cNvPr>
          <p:cNvSpPr/>
          <p:nvPr/>
        </p:nvSpPr>
        <p:spPr>
          <a:xfrm>
            <a:off x="-321218" y="4737101"/>
            <a:ext cx="3862137" cy="2971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996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左大括弧 83">
            <a:extLst>
              <a:ext uri="{FF2B5EF4-FFF2-40B4-BE49-F238E27FC236}">
                <a16:creationId xmlns:a16="http://schemas.microsoft.com/office/drawing/2014/main" id="{2E87B3E8-F62B-44F8-80C0-3F68B8339CBC}"/>
              </a:ext>
            </a:extLst>
          </p:cNvPr>
          <p:cNvSpPr/>
          <p:nvPr/>
        </p:nvSpPr>
        <p:spPr>
          <a:xfrm rot="5400000">
            <a:off x="5826522" y="3269112"/>
            <a:ext cx="469310" cy="2867847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左大括弧 81">
            <a:extLst>
              <a:ext uri="{FF2B5EF4-FFF2-40B4-BE49-F238E27FC236}">
                <a16:creationId xmlns:a16="http://schemas.microsoft.com/office/drawing/2014/main" id="{9500C31E-6BF9-479E-A410-D7EA5C954478}"/>
              </a:ext>
            </a:extLst>
          </p:cNvPr>
          <p:cNvSpPr/>
          <p:nvPr/>
        </p:nvSpPr>
        <p:spPr>
          <a:xfrm rot="5400000">
            <a:off x="6653869" y="293961"/>
            <a:ext cx="469310" cy="4369090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insert? 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3533E2-A0B0-4345-AB05-7D78B63399A6}"/>
              </a:ext>
            </a:extLst>
          </p:cNvPr>
          <p:cNvSpPr/>
          <p:nvPr/>
        </p:nvSpPr>
        <p:spPr>
          <a:xfrm>
            <a:off x="541421" y="2394284"/>
            <a:ext cx="4030579" cy="34530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6C45756-E89C-43DC-9E67-5B6810E4E637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541421" y="4120816"/>
            <a:ext cx="403057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8E42C12-5A27-41E2-A8AD-F28DD0157AF5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556711" y="2394284"/>
            <a:ext cx="0" cy="34530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30A27862-1F97-4D14-A806-C7B5706B38A4}"/>
              </a:ext>
            </a:extLst>
          </p:cNvPr>
          <p:cNvSpPr/>
          <p:nvPr/>
        </p:nvSpPr>
        <p:spPr>
          <a:xfrm>
            <a:off x="1047106" y="5220623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59F91605-E2E3-402F-B59A-EBF278FA8190}"/>
              </a:ext>
            </a:extLst>
          </p:cNvPr>
          <p:cNvSpPr/>
          <p:nvPr/>
        </p:nvSpPr>
        <p:spPr>
          <a:xfrm>
            <a:off x="4096910" y="3477886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C8A9884D-B9F5-4875-A4A4-4E54FDE9400A}"/>
              </a:ext>
            </a:extLst>
          </p:cNvPr>
          <p:cNvSpPr/>
          <p:nvPr/>
        </p:nvSpPr>
        <p:spPr>
          <a:xfrm>
            <a:off x="3302286" y="4848224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8CDFE74-BA8F-4EBA-A995-F5F394C9CE25}"/>
              </a:ext>
            </a:extLst>
          </p:cNvPr>
          <p:cNvSpPr/>
          <p:nvPr/>
        </p:nvSpPr>
        <p:spPr>
          <a:xfrm>
            <a:off x="2820151" y="4383835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3E1AAE6-1F01-4149-A643-3618C78C25B9}"/>
              </a:ext>
            </a:extLst>
          </p:cNvPr>
          <p:cNvSpPr/>
          <p:nvPr/>
        </p:nvSpPr>
        <p:spPr>
          <a:xfrm>
            <a:off x="2744973" y="7045640"/>
            <a:ext cx="2037097" cy="18528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47D586F9-2533-4D3B-9A99-698876B3F075}"/>
              </a:ext>
            </a:extLst>
          </p:cNvPr>
          <p:cNvCxnSpPr>
            <a:cxnSpLocks/>
          </p:cNvCxnSpPr>
          <p:nvPr/>
        </p:nvCxnSpPr>
        <p:spPr>
          <a:xfrm>
            <a:off x="3695196" y="6853928"/>
            <a:ext cx="0" cy="1852864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F40B0C1C-22E5-49AD-8355-A1CA9358664B}"/>
              </a:ext>
            </a:extLst>
          </p:cNvPr>
          <p:cNvCxnSpPr>
            <a:cxnSpLocks/>
          </p:cNvCxnSpPr>
          <p:nvPr/>
        </p:nvCxnSpPr>
        <p:spPr>
          <a:xfrm>
            <a:off x="2709358" y="8074583"/>
            <a:ext cx="1971674" cy="8898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9FA98722-4E39-44DE-8488-3E4FD5FCFF7A}"/>
              </a:ext>
            </a:extLst>
          </p:cNvPr>
          <p:cNvCxnSpPr>
            <a:cxnSpLocks/>
          </p:cNvCxnSpPr>
          <p:nvPr/>
        </p:nvCxnSpPr>
        <p:spPr>
          <a:xfrm>
            <a:off x="3695195" y="7045641"/>
            <a:ext cx="0" cy="1852864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橢圓 63">
            <a:extLst>
              <a:ext uri="{FF2B5EF4-FFF2-40B4-BE49-F238E27FC236}">
                <a16:creationId xmlns:a16="http://schemas.microsoft.com/office/drawing/2014/main" id="{CE5A6C52-1869-43B1-89B2-5AD61110E161}"/>
              </a:ext>
            </a:extLst>
          </p:cNvPr>
          <p:cNvSpPr/>
          <p:nvPr/>
        </p:nvSpPr>
        <p:spPr>
          <a:xfrm>
            <a:off x="3920212" y="8361264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E6B8945F-403C-482F-BEF3-DCCD0CB30643}"/>
              </a:ext>
            </a:extLst>
          </p:cNvPr>
          <p:cNvSpPr/>
          <p:nvPr/>
        </p:nvSpPr>
        <p:spPr>
          <a:xfrm>
            <a:off x="3273519" y="7449746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6A3CEBB-9D23-474A-8E08-9C1634F88213}"/>
              </a:ext>
            </a:extLst>
          </p:cNvPr>
          <p:cNvSpPr/>
          <p:nvPr/>
        </p:nvSpPr>
        <p:spPr>
          <a:xfrm>
            <a:off x="6556522" y="1658113"/>
            <a:ext cx="621795" cy="6152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5D61CD7-1208-4150-8A09-D80415DACDD6}"/>
              </a:ext>
            </a:extLst>
          </p:cNvPr>
          <p:cNvSpPr/>
          <p:nvPr/>
        </p:nvSpPr>
        <p:spPr>
          <a:xfrm>
            <a:off x="4936042" y="2594485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8C7DC54-2BC9-43EC-AFEF-934CC1AE8BF7}"/>
              </a:ext>
            </a:extLst>
          </p:cNvPr>
          <p:cNvSpPr/>
          <p:nvPr/>
        </p:nvSpPr>
        <p:spPr>
          <a:xfrm>
            <a:off x="6027011" y="2594485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5433692-D508-4F6E-A172-819C1B273A01}"/>
              </a:ext>
            </a:extLst>
          </p:cNvPr>
          <p:cNvSpPr/>
          <p:nvPr/>
        </p:nvSpPr>
        <p:spPr>
          <a:xfrm>
            <a:off x="7117980" y="2603506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BC4EE99-15A3-4EBB-A7F1-6A169503F9CD}"/>
              </a:ext>
            </a:extLst>
          </p:cNvPr>
          <p:cNvSpPr/>
          <p:nvPr/>
        </p:nvSpPr>
        <p:spPr>
          <a:xfrm>
            <a:off x="8225856" y="2603506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2EC4214-4037-48E9-9E6B-76E004A0ACFB}"/>
              </a:ext>
            </a:extLst>
          </p:cNvPr>
          <p:cNvSpPr/>
          <p:nvPr/>
        </p:nvSpPr>
        <p:spPr>
          <a:xfrm>
            <a:off x="4859518" y="3766119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ECA1D9A-1F5E-4656-B7F3-41A780E20C6C}"/>
              </a:ext>
            </a:extLst>
          </p:cNvPr>
          <p:cNvSpPr/>
          <p:nvPr/>
        </p:nvSpPr>
        <p:spPr>
          <a:xfrm>
            <a:off x="5722498" y="3750492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2D6DCB2-1EFD-48E8-9E4B-078F41DACC9B}"/>
              </a:ext>
            </a:extLst>
          </p:cNvPr>
          <p:cNvSpPr/>
          <p:nvPr/>
        </p:nvSpPr>
        <p:spPr>
          <a:xfrm>
            <a:off x="6607320" y="3738338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FD4A7D5-A822-4712-9886-FEC7FA406A18}"/>
              </a:ext>
            </a:extLst>
          </p:cNvPr>
          <p:cNvSpPr/>
          <p:nvPr/>
        </p:nvSpPr>
        <p:spPr>
          <a:xfrm>
            <a:off x="7459661" y="3740331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56740D1-AA7E-40BF-B131-C2791951D91B}"/>
              </a:ext>
            </a:extLst>
          </p:cNvPr>
          <p:cNvSpPr/>
          <p:nvPr/>
        </p:nvSpPr>
        <p:spPr>
          <a:xfrm>
            <a:off x="4671042" y="5021415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57B96C6-D126-47FA-B17A-654EBE864031}"/>
              </a:ext>
            </a:extLst>
          </p:cNvPr>
          <p:cNvSpPr/>
          <p:nvPr/>
        </p:nvSpPr>
        <p:spPr>
          <a:xfrm>
            <a:off x="5428892" y="5021416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723F1CF-BEC3-4461-B0AE-33685A03957E}"/>
              </a:ext>
            </a:extLst>
          </p:cNvPr>
          <p:cNvSpPr/>
          <p:nvPr/>
        </p:nvSpPr>
        <p:spPr>
          <a:xfrm>
            <a:off x="6146695" y="5012988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38FD0E7-69A2-4BAF-9087-0BABA5E1654B}"/>
              </a:ext>
            </a:extLst>
          </p:cNvPr>
          <p:cNvSpPr/>
          <p:nvPr/>
        </p:nvSpPr>
        <p:spPr>
          <a:xfrm>
            <a:off x="6904545" y="5021415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左大括弧 82">
            <a:extLst>
              <a:ext uri="{FF2B5EF4-FFF2-40B4-BE49-F238E27FC236}">
                <a16:creationId xmlns:a16="http://schemas.microsoft.com/office/drawing/2014/main" id="{D53A5F50-65F4-41E2-B9A3-DE5EC55A7F08}"/>
              </a:ext>
            </a:extLst>
          </p:cNvPr>
          <p:cNvSpPr/>
          <p:nvPr/>
        </p:nvSpPr>
        <p:spPr>
          <a:xfrm rot="5400000">
            <a:off x="6193481" y="1770036"/>
            <a:ext cx="469310" cy="3595439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3966F9A5-B99D-4713-970D-7C8128DDA0C9}"/>
              </a:ext>
            </a:extLst>
          </p:cNvPr>
          <p:cNvSpPr/>
          <p:nvPr/>
        </p:nvSpPr>
        <p:spPr>
          <a:xfrm>
            <a:off x="7351377" y="2791166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D05C6551-BA59-4A86-958F-7E1AB6EB75D4}"/>
              </a:ext>
            </a:extLst>
          </p:cNvPr>
          <p:cNvSpPr/>
          <p:nvPr/>
        </p:nvSpPr>
        <p:spPr>
          <a:xfrm>
            <a:off x="5102692" y="2815822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770DA10-1E88-40FF-8F92-042EA4E16C36}"/>
              </a:ext>
            </a:extLst>
          </p:cNvPr>
          <p:cNvSpPr/>
          <p:nvPr/>
        </p:nvSpPr>
        <p:spPr>
          <a:xfrm>
            <a:off x="-2472210" y="-2274056"/>
            <a:ext cx="2037097" cy="18528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89EFC179-4122-46DA-844D-2AD655831FC3}"/>
              </a:ext>
            </a:extLst>
          </p:cNvPr>
          <p:cNvCxnSpPr>
            <a:cxnSpLocks/>
          </p:cNvCxnSpPr>
          <p:nvPr/>
        </p:nvCxnSpPr>
        <p:spPr>
          <a:xfrm>
            <a:off x="-2471831" y="-1328411"/>
            <a:ext cx="1971674" cy="889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E200B83F-454A-4E77-B886-F794E9D0696E}"/>
              </a:ext>
            </a:extLst>
          </p:cNvPr>
          <p:cNvCxnSpPr>
            <a:cxnSpLocks/>
          </p:cNvCxnSpPr>
          <p:nvPr/>
        </p:nvCxnSpPr>
        <p:spPr>
          <a:xfrm>
            <a:off x="-1453661" y="-2245945"/>
            <a:ext cx="0" cy="185286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橢圓 93">
            <a:extLst>
              <a:ext uri="{FF2B5EF4-FFF2-40B4-BE49-F238E27FC236}">
                <a16:creationId xmlns:a16="http://schemas.microsoft.com/office/drawing/2014/main" id="{B1319BE5-60B6-43BD-8AC7-AB5E6CA7982C}"/>
              </a:ext>
            </a:extLst>
          </p:cNvPr>
          <p:cNvSpPr/>
          <p:nvPr/>
        </p:nvSpPr>
        <p:spPr>
          <a:xfrm>
            <a:off x="-1872512" y="-1668702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橢圓 94">
            <a:extLst>
              <a:ext uri="{FF2B5EF4-FFF2-40B4-BE49-F238E27FC236}">
                <a16:creationId xmlns:a16="http://schemas.microsoft.com/office/drawing/2014/main" id="{C611E437-A6B0-4906-9C3D-A62705029BE4}"/>
              </a:ext>
            </a:extLst>
          </p:cNvPr>
          <p:cNvSpPr/>
          <p:nvPr/>
        </p:nvSpPr>
        <p:spPr>
          <a:xfrm>
            <a:off x="-2295879" y="-2038842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17E04F4-BA0B-47E3-81B3-D623AB986A01}"/>
              </a:ext>
            </a:extLst>
          </p:cNvPr>
          <p:cNvSpPr/>
          <p:nvPr/>
        </p:nvSpPr>
        <p:spPr>
          <a:xfrm>
            <a:off x="-2482080" y="1111994"/>
            <a:ext cx="1028418" cy="9545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>
            <a:extLst>
              <a:ext uri="{FF2B5EF4-FFF2-40B4-BE49-F238E27FC236}">
                <a16:creationId xmlns:a16="http://schemas.microsoft.com/office/drawing/2014/main" id="{C8282541-F649-4710-8BC4-538B130069CA}"/>
              </a:ext>
            </a:extLst>
          </p:cNvPr>
          <p:cNvSpPr/>
          <p:nvPr/>
        </p:nvSpPr>
        <p:spPr>
          <a:xfrm>
            <a:off x="-1882383" y="1717348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6EDD1262-9E56-4AA7-8C83-323BCC508F3C}"/>
              </a:ext>
            </a:extLst>
          </p:cNvPr>
          <p:cNvSpPr/>
          <p:nvPr/>
        </p:nvSpPr>
        <p:spPr>
          <a:xfrm>
            <a:off x="-2305750" y="1347208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80A6CA77-290E-4A29-AD82-F4228F729D37}"/>
              </a:ext>
            </a:extLst>
          </p:cNvPr>
          <p:cNvCxnSpPr>
            <a:cxnSpLocks/>
          </p:cNvCxnSpPr>
          <p:nvPr/>
        </p:nvCxnSpPr>
        <p:spPr>
          <a:xfrm>
            <a:off x="-2481702" y="1583231"/>
            <a:ext cx="102804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6F32D55D-EE33-4009-8D32-4BD34CFB37B1}"/>
              </a:ext>
            </a:extLst>
          </p:cNvPr>
          <p:cNvCxnSpPr>
            <a:cxnSpLocks/>
          </p:cNvCxnSpPr>
          <p:nvPr/>
        </p:nvCxnSpPr>
        <p:spPr>
          <a:xfrm>
            <a:off x="-1964165" y="1111994"/>
            <a:ext cx="0" cy="9264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06BDC2DF-DF2E-4F16-8F3D-7C6471D5BE65}"/>
              </a:ext>
            </a:extLst>
          </p:cNvPr>
          <p:cNvSpPr/>
          <p:nvPr/>
        </p:nvSpPr>
        <p:spPr>
          <a:xfrm>
            <a:off x="2590764" y="4147510"/>
            <a:ext cx="2012273" cy="17059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40DE8907-FCB2-48F7-94C6-55D2B295902C}"/>
              </a:ext>
            </a:extLst>
          </p:cNvPr>
          <p:cNvCxnSpPr>
            <a:cxnSpLocks/>
          </p:cNvCxnSpPr>
          <p:nvPr/>
        </p:nvCxnSpPr>
        <p:spPr>
          <a:xfrm>
            <a:off x="2556710" y="5129154"/>
            <a:ext cx="203675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8B00682E-2831-4A3B-ACB7-08B80B814246}"/>
              </a:ext>
            </a:extLst>
          </p:cNvPr>
          <p:cNvCxnSpPr>
            <a:cxnSpLocks/>
          </p:cNvCxnSpPr>
          <p:nvPr/>
        </p:nvCxnSpPr>
        <p:spPr>
          <a:xfrm>
            <a:off x="3626485" y="4158688"/>
            <a:ext cx="0" cy="16913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橢圓 111">
            <a:extLst>
              <a:ext uri="{FF2B5EF4-FFF2-40B4-BE49-F238E27FC236}">
                <a16:creationId xmlns:a16="http://schemas.microsoft.com/office/drawing/2014/main" id="{19707F3D-FA60-4FA9-9B65-DB50B2174347}"/>
              </a:ext>
            </a:extLst>
          </p:cNvPr>
          <p:cNvSpPr/>
          <p:nvPr/>
        </p:nvSpPr>
        <p:spPr>
          <a:xfrm>
            <a:off x="3189854" y="4761331"/>
            <a:ext cx="213297" cy="1979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橢圓 112">
            <a:extLst>
              <a:ext uri="{FF2B5EF4-FFF2-40B4-BE49-F238E27FC236}">
                <a16:creationId xmlns:a16="http://schemas.microsoft.com/office/drawing/2014/main" id="{BE6646FC-D774-49A5-8E3E-D0C88F1945C0}"/>
              </a:ext>
            </a:extLst>
          </p:cNvPr>
          <p:cNvSpPr/>
          <p:nvPr/>
        </p:nvSpPr>
        <p:spPr>
          <a:xfrm>
            <a:off x="2766487" y="4391191"/>
            <a:ext cx="213297" cy="1979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5ACFF7F3-EA2D-4499-A0F3-5510285391F0}"/>
              </a:ext>
            </a:extLst>
          </p:cNvPr>
          <p:cNvSpPr/>
          <p:nvPr/>
        </p:nvSpPr>
        <p:spPr>
          <a:xfrm>
            <a:off x="-2441447" y="7237796"/>
            <a:ext cx="2006334" cy="16913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45283C66-35C1-4040-9F0F-1F379563FB44}"/>
              </a:ext>
            </a:extLst>
          </p:cNvPr>
          <p:cNvCxnSpPr>
            <a:cxnSpLocks/>
          </p:cNvCxnSpPr>
          <p:nvPr/>
        </p:nvCxnSpPr>
        <p:spPr>
          <a:xfrm>
            <a:off x="-2441069" y="8183440"/>
            <a:ext cx="1941899" cy="812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E820F729-4B08-4971-A099-26BEBAF7A09D}"/>
              </a:ext>
            </a:extLst>
          </p:cNvPr>
          <p:cNvCxnSpPr>
            <a:cxnSpLocks/>
          </p:cNvCxnSpPr>
          <p:nvPr/>
        </p:nvCxnSpPr>
        <p:spPr>
          <a:xfrm>
            <a:off x="-1422899" y="7265906"/>
            <a:ext cx="0" cy="16913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橢圓 118">
            <a:extLst>
              <a:ext uri="{FF2B5EF4-FFF2-40B4-BE49-F238E27FC236}">
                <a16:creationId xmlns:a16="http://schemas.microsoft.com/office/drawing/2014/main" id="{B60083EE-F363-4AA2-B625-040A459A8678}"/>
              </a:ext>
            </a:extLst>
          </p:cNvPr>
          <p:cNvSpPr/>
          <p:nvPr/>
        </p:nvSpPr>
        <p:spPr>
          <a:xfrm>
            <a:off x="-1841750" y="7843149"/>
            <a:ext cx="213297" cy="1979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橢圓 119">
            <a:extLst>
              <a:ext uri="{FF2B5EF4-FFF2-40B4-BE49-F238E27FC236}">
                <a16:creationId xmlns:a16="http://schemas.microsoft.com/office/drawing/2014/main" id="{4E55D9C2-8390-462B-BACD-55C2DC612124}"/>
              </a:ext>
            </a:extLst>
          </p:cNvPr>
          <p:cNvSpPr/>
          <p:nvPr/>
        </p:nvSpPr>
        <p:spPr>
          <a:xfrm>
            <a:off x="-2265117" y="7473009"/>
            <a:ext cx="213297" cy="1979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8B1D2915-134C-45A1-8347-1A82BC2B00B4}"/>
              </a:ext>
            </a:extLst>
          </p:cNvPr>
          <p:cNvSpPr/>
          <p:nvPr/>
        </p:nvSpPr>
        <p:spPr>
          <a:xfrm>
            <a:off x="2580287" y="4144792"/>
            <a:ext cx="1028418" cy="9660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橢圓 124">
            <a:extLst>
              <a:ext uri="{FF2B5EF4-FFF2-40B4-BE49-F238E27FC236}">
                <a16:creationId xmlns:a16="http://schemas.microsoft.com/office/drawing/2014/main" id="{56A5CFFA-C0BD-47D4-80CA-5BC2596ECDE4}"/>
              </a:ext>
            </a:extLst>
          </p:cNvPr>
          <p:cNvSpPr/>
          <p:nvPr/>
        </p:nvSpPr>
        <p:spPr>
          <a:xfrm>
            <a:off x="3134264" y="4677856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橢圓 125">
            <a:extLst>
              <a:ext uri="{FF2B5EF4-FFF2-40B4-BE49-F238E27FC236}">
                <a16:creationId xmlns:a16="http://schemas.microsoft.com/office/drawing/2014/main" id="{659EF4D2-01A7-41C4-B659-8DD4F1B83FA2}"/>
              </a:ext>
            </a:extLst>
          </p:cNvPr>
          <p:cNvSpPr/>
          <p:nvPr/>
        </p:nvSpPr>
        <p:spPr>
          <a:xfrm>
            <a:off x="2756617" y="4391536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A5CD6D80-0722-4A1E-BF95-21011D7DBF21}"/>
              </a:ext>
            </a:extLst>
          </p:cNvPr>
          <p:cNvCxnSpPr>
            <a:cxnSpLocks/>
          </p:cNvCxnSpPr>
          <p:nvPr/>
        </p:nvCxnSpPr>
        <p:spPr>
          <a:xfrm>
            <a:off x="2580665" y="4627559"/>
            <a:ext cx="102804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47FEFBBF-E3F0-4187-B172-33A4BC96CDF2}"/>
              </a:ext>
            </a:extLst>
          </p:cNvPr>
          <p:cNvCxnSpPr>
            <a:cxnSpLocks/>
            <a:endCxn id="124" idx="2"/>
          </p:cNvCxnSpPr>
          <p:nvPr/>
        </p:nvCxnSpPr>
        <p:spPr>
          <a:xfrm flipH="1">
            <a:off x="3094496" y="4156322"/>
            <a:ext cx="3706" cy="9545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5AAB5A41-F2E6-4663-BD06-EBCD368A4B5E}"/>
              </a:ext>
            </a:extLst>
          </p:cNvPr>
          <p:cNvSpPr/>
          <p:nvPr/>
        </p:nvSpPr>
        <p:spPr>
          <a:xfrm>
            <a:off x="-1883118" y="4301758"/>
            <a:ext cx="510503" cy="4551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橢圓 129">
            <a:extLst>
              <a:ext uri="{FF2B5EF4-FFF2-40B4-BE49-F238E27FC236}">
                <a16:creationId xmlns:a16="http://schemas.microsoft.com/office/drawing/2014/main" id="{CD9423AE-9A8D-4412-864C-D8A8E80F22F5}"/>
              </a:ext>
            </a:extLst>
          </p:cNvPr>
          <p:cNvSpPr/>
          <p:nvPr/>
        </p:nvSpPr>
        <p:spPr>
          <a:xfrm>
            <a:off x="-1858900" y="4323334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橢圓 130">
            <a:extLst>
              <a:ext uri="{FF2B5EF4-FFF2-40B4-BE49-F238E27FC236}">
                <a16:creationId xmlns:a16="http://schemas.microsoft.com/office/drawing/2014/main" id="{6AD15E08-5350-4EA7-B994-25445FBBAAE4}"/>
              </a:ext>
            </a:extLst>
          </p:cNvPr>
          <p:cNvSpPr/>
          <p:nvPr/>
        </p:nvSpPr>
        <p:spPr>
          <a:xfrm>
            <a:off x="-2224702" y="4037625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13F96172-14E1-44DD-BA5E-1636A5288327}"/>
              </a:ext>
            </a:extLst>
          </p:cNvPr>
          <p:cNvCxnSpPr>
            <a:cxnSpLocks/>
            <a:endCxn id="129" idx="3"/>
          </p:cNvCxnSpPr>
          <p:nvPr/>
        </p:nvCxnSpPr>
        <p:spPr>
          <a:xfrm>
            <a:off x="-1900898" y="4529356"/>
            <a:ext cx="5282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97A5C810-727F-46B2-BC37-B4CDB88C0592}"/>
              </a:ext>
            </a:extLst>
          </p:cNvPr>
          <p:cNvCxnSpPr>
            <a:cxnSpLocks/>
            <a:stCxn id="129" idx="0"/>
            <a:endCxn id="129" idx="2"/>
          </p:cNvCxnSpPr>
          <p:nvPr/>
        </p:nvCxnSpPr>
        <p:spPr>
          <a:xfrm>
            <a:off x="-1627866" y="4301758"/>
            <a:ext cx="0" cy="4551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橢圓 133">
            <a:extLst>
              <a:ext uri="{FF2B5EF4-FFF2-40B4-BE49-F238E27FC236}">
                <a16:creationId xmlns:a16="http://schemas.microsoft.com/office/drawing/2014/main" id="{9C8EE451-A046-42E9-86AD-3C40BB4E1651}"/>
              </a:ext>
            </a:extLst>
          </p:cNvPr>
          <p:cNvSpPr/>
          <p:nvPr/>
        </p:nvSpPr>
        <p:spPr>
          <a:xfrm>
            <a:off x="-1594761" y="4544280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橢圓 144">
            <a:extLst>
              <a:ext uri="{FF2B5EF4-FFF2-40B4-BE49-F238E27FC236}">
                <a16:creationId xmlns:a16="http://schemas.microsoft.com/office/drawing/2014/main" id="{B34062DE-D059-4D04-A040-2E34B4BBD593}"/>
              </a:ext>
            </a:extLst>
          </p:cNvPr>
          <p:cNvSpPr/>
          <p:nvPr/>
        </p:nvSpPr>
        <p:spPr>
          <a:xfrm>
            <a:off x="3386081" y="4894056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A1F4DBC0-5FA6-4BF6-97CB-A997EDEDF030}"/>
              </a:ext>
            </a:extLst>
          </p:cNvPr>
          <p:cNvSpPr/>
          <p:nvPr/>
        </p:nvSpPr>
        <p:spPr>
          <a:xfrm>
            <a:off x="3098202" y="4645847"/>
            <a:ext cx="510503" cy="4681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橢圓 147">
            <a:extLst>
              <a:ext uri="{FF2B5EF4-FFF2-40B4-BE49-F238E27FC236}">
                <a16:creationId xmlns:a16="http://schemas.microsoft.com/office/drawing/2014/main" id="{64A6FDC2-CE5A-44C6-A125-F16FF021B774}"/>
              </a:ext>
            </a:extLst>
          </p:cNvPr>
          <p:cNvSpPr/>
          <p:nvPr/>
        </p:nvSpPr>
        <p:spPr>
          <a:xfrm>
            <a:off x="3122420" y="4667424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57F1A50C-AF1D-4985-AE46-7F425F1E70A9}"/>
              </a:ext>
            </a:extLst>
          </p:cNvPr>
          <p:cNvCxnSpPr>
            <a:cxnSpLocks/>
            <a:endCxn id="147" idx="3"/>
          </p:cNvCxnSpPr>
          <p:nvPr/>
        </p:nvCxnSpPr>
        <p:spPr>
          <a:xfrm>
            <a:off x="3080422" y="4873446"/>
            <a:ext cx="528283" cy="647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51B996FE-56EB-413F-BAA2-8B801127A1C3}"/>
              </a:ext>
            </a:extLst>
          </p:cNvPr>
          <p:cNvCxnSpPr>
            <a:cxnSpLocks/>
            <a:stCxn id="147" idx="0"/>
            <a:endCxn id="147" idx="2"/>
          </p:cNvCxnSpPr>
          <p:nvPr/>
        </p:nvCxnSpPr>
        <p:spPr>
          <a:xfrm>
            <a:off x="3353454" y="4645847"/>
            <a:ext cx="0" cy="4681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橢圓 150">
            <a:extLst>
              <a:ext uri="{FF2B5EF4-FFF2-40B4-BE49-F238E27FC236}">
                <a16:creationId xmlns:a16="http://schemas.microsoft.com/office/drawing/2014/main" id="{013B140D-D7BC-4C35-8A57-F8D2B3CF85C3}"/>
              </a:ext>
            </a:extLst>
          </p:cNvPr>
          <p:cNvSpPr/>
          <p:nvPr/>
        </p:nvSpPr>
        <p:spPr>
          <a:xfrm>
            <a:off x="3386559" y="4888370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橢圓 155">
            <a:extLst>
              <a:ext uri="{FF2B5EF4-FFF2-40B4-BE49-F238E27FC236}">
                <a16:creationId xmlns:a16="http://schemas.microsoft.com/office/drawing/2014/main" id="{7D0E4286-EF5D-4D5A-AF87-C7DC8855B799}"/>
              </a:ext>
            </a:extLst>
          </p:cNvPr>
          <p:cNvSpPr/>
          <p:nvPr/>
        </p:nvSpPr>
        <p:spPr>
          <a:xfrm>
            <a:off x="5050015" y="3978201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>
            <a:extLst>
              <a:ext uri="{FF2B5EF4-FFF2-40B4-BE49-F238E27FC236}">
                <a16:creationId xmlns:a16="http://schemas.microsoft.com/office/drawing/2014/main" id="{5B9A1B02-6EE0-4B39-AE5B-3AF5CAC03D50}"/>
              </a:ext>
            </a:extLst>
          </p:cNvPr>
          <p:cNvSpPr/>
          <p:nvPr/>
        </p:nvSpPr>
        <p:spPr>
          <a:xfrm>
            <a:off x="5648471" y="5228012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橢圓 157">
            <a:extLst>
              <a:ext uri="{FF2B5EF4-FFF2-40B4-BE49-F238E27FC236}">
                <a16:creationId xmlns:a16="http://schemas.microsoft.com/office/drawing/2014/main" id="{4D0184F5-EC3E-4DA3-BBC8-3C298CB9D3F6}"/>
              </a:ext>
            </a:extLst>
          </p:cNvPr>
          <p:cNvSpPr/>
          <p:nvPr/>
        </p:nvSpPr>
        <p:spPr>
          <a:xfrm>
            <a:off x="6390753" y="5207840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F5E3C35F-EBA5-4A55-A3EB-923976622749}"/>
              </a:ext>
            </a:extLst>
          </p:cNvPr>
          <p:cNvSpPr/>
          <p:nvPr/>
        </p:nvSpPr>
        <p:spPr>
          <a:xfrm>
            <a:off x="522469" y="4160035"/>
            <a:ext cx="2012273" cy="17059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15D1C683-97F0-42A9-A565-F7B60242D316}"/>
              </a:ext>
            </a:extLst>
          </p:cNvPr>
          <p:cNvSpPr/>
          <p:nvPr/>
        </p:nvSpPr>
        <p:spPr>
          <a:xfrm>
            <a:off x="2590764" y="2398740"/>
            <a:ext cx="2012273" cy="17059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3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48" grpId="0" animBg="1"/>
      <p:bldP spid="94" grpId="0" animBg="1"/>
      <p:bldP spid="95" grpId="0" animBg="1"/>
      <p:bldP spid="97" grpId="0" animBg="1"/>
      <p:bldP spid="100" grpId="0" animBg="1"/>
      <p:bldP spid="101" grpId="0" animBg="1"/>
      <p:bldP spid="109" grpId="0" animBg="1"/>
      <p:bldP spid="112" grpId="0" animBg="1"/>
      <p:bldP spid="113" grpId="0" animBg="1"/>
      <p:bldP spid="116" grpId="0" animBg="1"/>
      <p:bldP spid="119" grpId="0" animBg="1"/>
      <p:bldP spid="120" grpId="0" animBg="1"/>
      <p:bldP spid="124" grpId="0" animBg="1"/>
      <p:bldP spid="125" grpId="0" animBg="1"/>
      <p:bldP spid="126" grpId="0" animBg="1"/>
      <p:bldP spid="129" grpId="0" animBg="1"/>
      <p:bldP spid="130" grpId="0" animBg="1"/>
      <p:bldP spid="131" grpId="0" animBg="1"/>
      <p:bldP spid="134" grpId="0" animBg="1"/>
      <p:bldP spid="145" grpId="0" animBg="1"/>
      <p:bldP spid="147" grpId="0" animBg="1"/>
      <p:bldP spid="148" grpId="0" animBg="1"/>
      <p:bldP spid="151" grpId="0" animBg="1"/>
      <p:bldP spid="159" grpId="0" animBg="1"/>
      <p:bldP spid="1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91271-51E3-4061-82D8-805C838A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5F5FBA-A0B9-4C67-9B39-DF96863B8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904" y="1420681"/>
            <a:ext cx="8615050" cy="8256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600" dirty="0"/>
              <a:t>To simulate planetary motion, </a:t>
            </a:r>
          </a:p>
          <a:p>
            <a:pPr marL="0" indent="0">
              <a:buNone/>
            </a:pPr>
            <a:r>
              <a:rPr lang="en-US" altLang="zh-TW" sz="2600" dirty="0"/>
              <a:t>we go through each planet to inspect the force.</a:t>
            </a:r>
            <a:endParaRPr lang="zh-TW" altLang="en-US" sz="2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8C175C-CB9D-4FB2-8483-60149FE6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2</a:t>
            </a:fld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A9742B8-450F-42EE-A24A-0E14D8E87243}"/>
              </a:ext>
            </a:extLst>
          </p:cNvPr>
          <p:cNvSpPr/>
          <p:nvPr/>
        </p:nvSpPr>
        <p:spPr>
          <a:xfrm>
            <a:off x="795831" y="2439042"/>
            <a:ext cx="553604" cy="5556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CCA372C-6874-476C-911C-BD5A3F446A4F}"/>
              </a:ext>
            </a:extLst>
          </p:cNvPr>
          <p:cNvSpPr/>
          <p:nvPr/>
        </p:nvSpPr>
        <p:spPr>
          <a:xfrm>
            <a:off x="205386" y="3837239"/>
            <a:ext cx="553604" cy="55565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3385BDF9-9BC9-4B3F-8342-AED250A09390}"/>
              </a:ext>
            </a:extLst>
          </p:cNvPr>
          <p:cNvSpPr/>
          <p:nvPr/>
        </p:nvSpPr>
        <p:spPr>
          <a:xfrm>
            <a:off x="1444040" y="4905732"/>
            <a:ext cx="553604" cy="55565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930A7F7-BC7C-419C-8EBA-C1E749E6E4B4}"/>
              </a:ext>
            </a:extLst>
          </p:cNvPr>
          <p:cNvSpPr/>
          <p:nvPr/>
        </p:nvSpPr>
        <p:spPr>
          <a:xfrm>
            <a:off x="2645854" y="2443600"/>
            <a:ext cx="553604" cy="555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26820A5F-3FC5-4883-9F78-3A64FAF2A98A}"/>
              </a:ext>
            </a:extLst>
          </p:cNvPr>
          <p:cNvSpPr/>
          <p:nvPr/>
        </p:nvSpPr>
        <p:spPr>
          <a:xfrm>
            <a:off x="3118385" y="3947694"/>
            <a:ext cx="553604" cy="555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1D805438-8AE0-4FC6-B5A3-62F95BD19133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482188" y="2913322"/>
            <a:ext cx="394716" cy="923917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C73C60B1-9BB8-47B1-BE71-DF80BBFCADFA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1349435" y="2716869"/>
            <a:ext cx="1296419" cy="4558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CC9FEE3A-A032-4AD3-A322-04C6FFFD15F5}"/>
              </a:ext>
            </a:extLst>
          </p:cNvPr>
          <p:cNvCxnSpPr>
            <a:cxnSpLocks/>
            <a:stCxn id="5" idx="5"/>
            <a:endCxn id="12" idx="1"/>
          </p:cNvCxnSpPr>
          <p:nvPr/>
        </p:nvCxnSpPr>
        <p:spPr>
          <a:xfrm>
            <a:off x="1268362" y="2913322"/>
            <a:ext cx="1931096" cy="1115746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8AD7A18-CC9E-4E43-9D7C-9BA61D7D5D12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1072633" y="2994696"/>
            <a:ext cx="648209" cy="1911036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C2BACAE7-4460-4A89-BA9B-DAC2D907F87F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2922656" y="2999254"/>
            <a:ext cx="472531" cy="94844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17C8378F-79F9-4440-9734-941884BFFB79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1720842" y="2917880"/>
            <a:ext cx="1006085" cy="1987852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9F209B1F-57AD-42BE-9BB7-A30F8509821B}"/>
              </a:ext>
            </a:extLst>
          </p:cNvPr>
          <p:cNvCxnSpPr>
            <a:cxnSpLocks/>
            <a:stCxn id="11" idx="3"/>
            <a:endCxn id="6" idx="7"/>
          </p:cNvCxnSpPr>
          <p:nvPr/>
        </p:nvCxnSpPr>
        <p:spPr>
          <a:xfrm flipH="1">
            <a:off x="677917" y="2917880"/>
            <a:ext cx="2049010" cy="1000733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0B5D0CEB-147C-4168-B5E3-270C24BABDF9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1916571" y="4421974"/>
            <a:ext cx="1282887" cy="565132"/>
          </a:xfrm>
          <a:prstGeom prst="line">
            <a:avLst/>
          </a:prstGeom>
          <a:ln w="76200">
            <a:solidFill>
              <a:srgbClr val="FEBEB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6BB39F79-3BCE-45D7-8B10-CB48AFB29E76}"/>
              </a:ext>
            </a:extLst>
          </p:cNvPr>
          <p:cNvCxnSpPr>
            <a:cxnSpLocks/>
            <a:stCxn id="12" idx="2"/>
            <a:endCxn id="6" idx="6"/>
          </p:cNvCxnSpPr>
          <p:nvPr/>
        </p:nvCxnSpPr>
        <p:spPr>
          <a:xfrm flipH="1" flipV="1">
            <a:off x="758990" y="4115066"/>
            <a:ext cx="2359395" cy="110455"/>
          </a:xfrm>
          <a:prstGeom prst="line">
            <a:avLst/>
          </a:prstGeom>
          <a:ln w="76200">
            <a:solidFill>
              <a:srgbClr val="FEBEB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31D90625-4A9F-4A5E-A7A9-498194E463D7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677917" y="4311519"/>
            <a:ext cx="847196" cy="675587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內容版面配置區 2">
                <a:extLst>
                  <a:ext uri="{FF2B5EF4-FFF2-40B4-BE49-F238E27FC236}">
                    <a16:creationId xmlns:a16="http://schemas.microsoft.com/office/drawing/2014/main" id="{D73B85FC-7E2F-4B02-A8B1-5B44366FAA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09736" y="2708092"/>
                <a:ext cx="5434264" cy="8256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TW" sz="2600" dirty="0"/>
                  <a:t>For N planets,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TW" sz="2600" dirty="0"/>
                  <a:t>There are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2600" dirty="0"/>
                  <a:t>  force pairs. </a:t>
                </a:r>
              </a:p>
            </p:txBody>
          </p:sp>
        </mc:Choice>
        <mc:Fallback xmlns="">
          <p:sp>
            <p:nvSpPr>
              <p:cNvPr id="112" name="內容版面配置區 2">
                <a:extLst>
                  <a:ext uri="{FF2B5EF4-FFF2-40B4-BE49-F238E27FC236}">
                    <a16:creationId xmlns:a16="http://schemas.microsoft.com/office/drawing/2014/main" id="{D73B85FC-7E2F-4B02-A8B1-5B44366FA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736" y="2708092"/>
                <a:ext cx="5434264" cy="825662"/>
              </a:xfrm>
              <a:prstGeom prst="rect">
                <a:avLst/>
              </a:prstGeom>
              <a:blipFill>
                <a:blip r:embed="rId2"/>
                <a:stretch>
                  <a:fillRect l="-2020" t="-11029" b="-448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內容版面配置區 2">
                <a:extLst>
                  <a:ext uri="{FF2B5EF4-FFF2-40B4-BE49-F238E27FC236}">
                    <a16:creationId xmlns:a16="http://schemas.microsoft.com/office/drawing/2014/main" id="{29776F24-9A1B-40EC-9E9A-D67FEB6192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23005" y="4302209"/>
                <a:ext cx="2203863" cy="825662"/>
              </a:xfrm>
              <a:prstGeom prst="rect">
                <a:avLst/>
              </a:prstGeom>
              <a:ln w="19050">
                <a:solidFill>
                  <a:schemeClr val="tx1"/>
                </a:solidFill>
                <a:prstDash val="dashDot"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TW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  <m:t>𝐺𝑀𝑚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600" dirty="0"/>
              </a:p>
            </p:txBody>
          </p:sp>
        </mc:Choice>
        <mc:Fallback xmlns="">
          <p:sp>
            <p:nvSpPr>
              <p:cNvPr id="125" name="內容版面配置區 2">
                <a:extLst>
                  <a:ext uri="{FF2B5EF4-FFF2-40B4-BE49-F238E27FC236}">
                    <a16:creationId xmlns:a16="http://schemas.microsoft.com/office/drawing/2014/main" id="{29776F24-9A1B-40EC-9E9A-D67FEB619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005" y="4302209"/>
                <a:ext cx="2203863" cy="8256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內容版面配置區 2">
            <a:extLst>
              <a:ext uri="{FF2B5EF4-FFF2-40B4-BE49-F238E27FC236}">
                <a16:creationId xmlns:a16="http://schemas.microsoft.com/office/drawing/2014/main" id="{180CBC79-0A65-4B44-9B93-B966A2EDA656}"/>
              </a:ext>
            </a:extLst>
          </p:cNvPr>
          <p:cNvSpPr txBox="1">
            <a:spLocks/>
          </p:cNvSpPr>
          <p:nvPr/>
        </p:nvSpPr>
        <p:spPr>
          <a:xfrm>
            <a:off x="205386" y="5591342"/>
            <a:ext cx="9091014" cy="82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600" dirty="0"/>
              <a:t>No matter the distance is,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600" dirty="0"/>
              <a:t>calculating force pairs will consume a lot of time when N is large. </a:t>
            </a:r>
          </a:p>
        </p:txBody>
      </p:sp>
    </p:spTree>
    <p:extLst>
      <p:ext uri="{BB962C8B-B14F-4D97-AF65-F5344CB8AC3E}">
        <p14:creationId xmlns:p14="http://schemas.microsoft.com/office/powerpoint/2010/main" val="74665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500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50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50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B091271-51E3-4061-82D8-805C838A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altLang="zh-TW" sz="4100" dirty="0">
                <a:solidFill>
                  <a:srgbClr val="FFFFFF"/>
                </a:solidFill>
              </a:rPr>
              <a:t>What is Tree Algorithm? </a:t>
            </a:r>
            <a:endParaRPr lang="zh-TW" altLang="en-US" sz="4100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5F5FBA-A0B9-4C67-9B39-DF96863B8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5867" y="1965325"/>
            <a:ext cx="5179868" cy="2837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dirty="0"/>
              <a:t>To accelerate the part for force calculation, Tree Algorithm group distant particles into ever larger cells, allowing their gravity to be accounted for by means of a single multipole force.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8C175C-CB9D-4FB2-8483-60149FE6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6173" y="6356350"/>
            <a:ext cx="135917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E159C05-F6BE-49BE-9845-E33F6769C88E}" type="slidenum">
              <a:rPr lang="zh-TW" altLang="en-US" smtClean="0"/>
              <a:pPr>
                <a:spcAft>
                  <a:spcPts val="600"/>
                </a:spcAft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43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B091271-51E3-4061-82D8-805C838A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FF"/>
                </a:solidFill>
              </a:rPr>
              <a:t>Outline</a:t>
            </a: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3D843E19-CD11-4FB6-93F3-DC799AF12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altLang="zh-TW" dirty="0"/>
              <a:t>Initialize N particles (x, v)</a:t>
            </a:r>
          </a:p>
          <a:p>
            <a:pPr marL="0" indent="0">
              <a:buNone/>
            </a:pPr>
            <a:r>
              <a:rPr lang="en-US" altLang="zh-TW" b="1" dirty="0"/>
              <a:t>In each time iteration</a:t>
            </a:r>
            <a:endParaRPr lang="zh-TW" altLang="zh-TW" dirty="0"/>
          </a:p>
          <a:p>
            <a:r>
              <a:rPr lang="en-US" altLang="zh-TW" dirty="0"/>
              <a:t>Compute a bounding box of all particles</a:t>
            </a:r>
            <a:endParaRPr lang="zh-TW" altLang="zh-TW" dirty="0"/>
          </a:p>
          <a:p>
            <a:r>
              <a:rPr lang="en-US" altLang="zh-TW" dirty="0"/>
              <a:t>Divide particles into cells</a:t>
            </a:r>
            <a:endParaRPr lang="zh-TW" altLang="zh-TW" dirty="0"/>
          </a:p>
          <a:p>
            <a:r>
              <a:rPr lang="en-US" altLang="zh-TW" dirty="0"/>
              <a:t>Compute center of mass and cumulative mass for each cell</a:t>
            </a:r>
            <a:endParaRPr lang="zh-TW" altLang="zh-TW" dirty="0"/>
          </a:p>
          <a:p>
            <a:r>
              <a:rPr lang="en-US" altLang="zh-TW" dirty="0"/>
              <a:t>Compute force for each particles</a:t>
            </a:r>
            <a:endParaRPr lang="zh-TW" altLang="zh-TW" dirty="0"/>
          </a:p>
          <a:p>
            <a:r>
              <a:rPr lang="en-US" altLang="zh-TW" dirty="0"/>
              <a:t>Update (x, v) for each particles</a:t>
            </a:r>
            <a:endParaRPr lang="zh-TW" altLang="zh-TW" dirty="0"/>
          </a:p>
          <a:p>
            <a:pPr marL="0" lvl="0" indent="0">
              <a:buNone/>
            </a:pPr>
            <a:r>
              <a:rPr lang="en-US" altLang="zh-TW" dirty="0"/>
              <a:t>plot</a:t>
            </a:r>
            <a:endParaRPr lang="zh-TW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8C175C-CB9D-4FB2-8483-60149FE6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6173" y="6356350"/>
            <a:ext cx="135917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E159C05-F6BE-49BE-9845-E33F6769C88E}" type="slidenum">
              <a:rPr lang="zh-TW" altLang="en-US" smtClean="0"/>
              <a:pPr>
                <a:spcAft>
                  <a:spcPts val="600"/>
                </a:spcAft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56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左大括弧 83">
            <a:extLst>
              <a:ext uri="{FF2B5EF4-FFF2-40B4-BE49-F238E27FC236}">
                <a16:creationId xmlns:a16="http://schemas.microsoft.com/office/drawing/2014/main" id="{2E87B3E8-F62B-44F8-80C0-3F68B8339CBC}"/>
              </a:ext>
            </a:extLst>
          </p:cNvPr>
          <p:cNvSpPr/>
          <p:nvPr/>
        </p:nvSpPr>
        <p:spPr>
          <a:xfrm rot="5400000">
            <a:off x="5935848" y="3943713"/>
            <a:ext cx="469310" cy="2867847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左大括弧 81">
            <a:extLst>
              <a:ext uri="{FF2B5EF4-FFF2-40B4-BE49-F238E27FC236}">
                <a16:creationId xmlns:a16="http://schemas.microsoft.com/office/drawing/2014/main" id="{9500C31E-6BF9-479E-A410-D7EA5C954478}"/>
              </a:ext>
            </a:extLst>
          </p:cNvPr>
          <p:cNvSpPr/>
          <p:nvPr/>
        </p:nvSpPr>
        <p:spPr>
          <a:xfrm rot="5400000">
            <a:off x="6763195" y="968562"/>
            <a:ext cx="469310" cy="4369090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insert? 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3533E2-A0B0-4345-AB05-7D78B63399A6}"/>
              </a:ext>
            </a:extLst>
          </p:cNvPr>
          <p:cNvSpPr/>
          <p:nvPr/>
        </p:nvSpPr>
        <p:spPr>
          <a:xfrm>
            <a:off x="541421" y="3021217"/>
            <a:ext cx="4030579" cy="34530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6C45756-E89C-43DC-9E67-5B6810E4E637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541421" y="4747749"/>
            <a:ext cx="403057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8E42C12-5A27-41E2-A8AD-F28DD0157AF5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556711" y="3021217"/>
            <a:ext cx="0" cy="34530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30A27862-1F97-4D14-A806-C7B5706B38A4}"/>
              </a:ext>
            </a:extLst>
          </p:cNvPr>
          <p:cNvSpPr/>
          <p:nvPr/>
        </p:nvSpPr>
        <p:spPr>
          <a:xfrm>
            <a:off x="1047106" y="5847556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59F91605-E2E3-402F-B59A-EBF278FA8190}"/>
              </a:ext>
            </a:extLst>
          </p:cNvPr>
          <p:cNvSpPr/>
          <p:nvPr/>
        </p:nvSpPr>
        <p:spPr>
          <a:xfrm>
            <a:off x="4096910" y="4104819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C8A9884D-B9F5-4875-A4A4-4E54FDE9400A}"/>
              </a:ext>
            </a:extLst>
          </p:cNvPr>
          <p:cNvSpPr/>
          <p:nvPr/>
        </p:nvSpPr>
        <p:spPr>
          <a:xfrm>
            <a:off x="3302286" y="5475157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8CDFE74-BA8F-4EBA-A995-F5F394C9CE25}"/>
              </a:ext>
            </a:extLst>
          </p:cNvPr>
          <p:cNvSpPr/>
          <p:nvPr/>
        </p:nvSpPr>
        <p:spPr>
          <a:xfrm>
            <a:off x="2820151" y="5010768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6A3CEBB-9D23-474A-8E08-9C1634F88213}"/>
              </a:ext>
            </a:extLst>
          </p:cNvPr>
          <p:cNvSpPr/>
          <p:nvPr/>
        </p:nvSpPr>
        <p:spPr>
          <a:xfrm>
            <a:off x="6665848" y="2332714"/>
            <a:ext cx="621795" cy="6152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5D61CD7-1208-4150-8A09-D80415DACDD6}"/>
              </a:ext>
            </a:extLst>
          </p:cNvPr>
          <p:cNvSpPr/>
          <p:nvPr/>
        </p:nvSpPr>
        <p:spPr>
          <a:xfrm>
            <a:off x="5045368" y="3269086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8C7DC54-2BC9-43EC-AFEF-934CC1AE8BF7}"/>
              </a:ext>
            </a:extLst>
          </p:cNvPr>
          <p:cNvSpPr/>
          <p:nvPr/>
        </p:nvSpPr>
        <p:spPr>
          <a:xfrm>
            <a:off x="6136337" y="3269086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5433692-D508-4F6E-A172-819C1B273A01}"/>
              </a:ext>
            </a:extLst>
          </p:cNvPr>
          <p:cNvSpPr/>
          <p:nvPr/>
        </p:nvSpPr>
        <p:spPr>
          <a:xfrm>
            <a:off x="7227306" y="3278107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BC4EE99-15A3-4EBB-A7F1-6A169503F9CD}"/>
              </a:ext>
            </a:extLst>
          </p:cNvPr>
          <p:cNvSpPr/>
          <p:nvPr/>
        </p:nvSpPr>
        <p:spPr>
          <a:xfrm>
            <a:off x="8335182" y="3278107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2EC4214-4037-48E9-9E6B-76E004A0ACFB}"/>
              </a:ext>
            </a:extLst>
          </p:cNvPr>
          <p:cNvSpPr/>
          <p:nvPr/>
        </p:nvSpPr>
        <p:spPr>
          <a:xfrm>
            <a:off x="4968844" y="4440720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ECA1D9A-1F5E-4656-B7F3-41A780E20C6C}"/>
              </a:ext>
            </a:extLst>
          </p:cNvPr>
          <p:cNvSpPr/>
          <p:nvPr/>
        </p:nvSpPr>
        <p:spPr>
          <a:xfrm>
            <a:off x="5831824" y="4425093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2D6DCB2-1EFD-48E8-9E4B-078F41DACC9B}"/>
              </a:ext>
            </a:extLst>
          </p:cNvPr>
          <p:cNvSpPr/>
          <p:nvPr/>
        </p:nvSpPr>
        <p:spPr>
          <a:xfrm>
            <a:off x="6716646" y="4412939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FD4A7D5-A822-4712-9886-FEC7FA406A18}"/>
              </a:ext>
            </a:extLst>
          </p:cNvPr>
          <p:cNvSpPr/>
          <p:nvPr/>
        </p:nvSpPr>
        <p:spPr>
          <a:xfrm>
            <a:off x="7568987" y="4414932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56740D1-AA7E-40BF-B131-C2791951D91B}"/>
              </a:ext>
            </a:extLst>
          </p:cNvPr>
          <p:cNvSpPr/>
          <p:nvPr/>
        </p:nvSpPr>
        <p:spPr>
          <a:xfrm>
            <a:off x="4780368" y="5696016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57B96C6-D126-47FA-B17A-654EBE864031}"/>
              </a:ext>
            </a:extLst>
          </p:cNvPr>
          <p:cNvSpPr/>
          <p:nvPr/>
        </p:nvSpPr>
        <p:spPr>
          <a:xfrm>
            <a:off x="5538218" y="5696017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723F1CF-BEC3-4461-B0AE-33685A03957E}"/>
              </a:ext>
            </a:extLst>
          </p:cNvPr>
          <p:cNvSpPr/>
          <p:nvPr/>
        </p:nvSpPr>
        <p:spPr>
          <a:xfrm>
            <a:off x="6256021" y="5687589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38FD0E7-69A2-4BAF-9087-0BABA5E1654B}"/>
              </a:ext>
            </a:extLst>
          </p:cNvPr>
          <p:cNvSpPr/>
          <p:nvPr/>
        </p:nvSpPr>
        <p:spPr>
          <a:xfrm>
            <a:off x="7013871" y="5696016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左大括弧 82">
            <a:extLst>
              <a:ext uri="{FF2B5EF4-FFF2-40B4-BE49-F238E27FC236}">
                <a16:creationId xmlns:a16="http://schemas.microsoft.com/office/drawing/2014/main" id="{D53A5F50-65F4-41E2-B9A3-DE5EC55A7F08}"/>
              </a:ext>
            </a:extLst>
          </p:cNvPr>
          <p:cNvSpPr/>
          <p:nvPr/>
        </p:nvSpPr>
        <p:spPr>
          <a:xfrm rot="5400000">
            <a:off x="6302807" y="2444637"/>
            <a:ext cx="469310" cy="3595439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3966F9A5-B99D-4713-970D-7C8128DDA0C9}"/>
              </a:ext>
            </a:extLst>
          </p:cNvPr>
          <p:cNvSpPr/>
          <p:nvPr/>
        </p:nvSpPr>
        <p:spPr>
          <a:xfrm>
            <a:off x="7460703" y="3465767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D05C6551-BA59-4A86-958F-7E1AB6EB75D4}"/>
              </a:ext>
            </a:extLst>
          </p:cNvPr>
          <p:cNvSpPr/>
          <p:nvPr/>
        </p:nvSpPr>
        <p:spPr>
          <a:xfrm>
            <a:off x="5212018" y="3490423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6BDC2DF-DF2E-4F16-8F3D-7C6471D5BE65}"/>
              </a:ext>
            </a:extLst>
          </p:cNvPr>
          <p:cNvSpPr/>
          <p:nvPr/>
        </p:nvSpPr>
        <p:spPr>
          <a:xfrm>
            <a:off x="2590764" y="4774443"/>
            <a:ext cx="2012273" cy="17059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40DE8907-FCB2-48F7-94C6-55D2B295902C}"/>
              </a:ext>
            </a:extLst>
          </p:cNvPr>
          <p:cNvCxnSpPr>
            <a:cxnSpLocks/>
          </p:cNvCxnSpPr>
          <p:nvPr/>
        </p:nvCxnSpPr>
        <p:spPr>
          <a:xfrm>
            <a:off x="2556710" y="5756087"/>
            <a:ext cx="203675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8B00682E-2831-4A3B-ACB7-08B80B814246}"/>
              </a:ext>
            </a:extLst>
          </p:cNvPr>
          <p:cNvCxnSpPr>
            <a:cxnSpLocks/>
          </p:cNvCxnSpPr>
          <p:nvPr/>
        </p:nvCxnSpPr>
        <p:spPr>
          <a:xfrm>
            <a:off x="3626485" y="4785621"/>
            <a:ext cx="0" cy="16913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橢圓 111">
            <a:extLst>
              <a:ext uri="{FF2B5EF4-FFF2-40B4-BE49-F238E27FC236}">
                <a16:creationId xmlns:a16="http://schemas.microsoft.com/office/drawing/2014/main" id="{19707F3D-FA60-4FA9-9B65-DB50B2174347}"/>
              </a:ext>
            </a:extLst>
          </p:cNvPr>
          <p:cNvSpPr/>
          <p:nvPr/>
        </p:nvSpPr>
        <p:spPr>
          <a:xfrm>
            <a:off x="3189854" y="5388264"/>
            <a:ext cx="213297" cy="1979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橢圓 112">
            <a:extLst>
              <a:ext uri="{FF2B5EF4-FFF2-40B4-BE49-F238E27FC236}">
                <a16:creationId xmlns:a16="http://schemas.microsoft.com/office/drawing/2014/main" id="{BE6646FC-D774-49A5-8E3E-D0C88F1945C0}"/>
              </a:ext>
            </a:extLst>
          </p:cNvPr>
          <p:cNvSpPr/>
          <p:nvPr/>
        </p:nvSpPr>
        <p:spPr>
          <a:xfrm>
            <a:off x="2766487" y="5018124"/>
            <a:ext cx="213297" cy="1979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8B1D2915-134C-45A1-8347-1A82BC2B00B4}"/>
              </a:ext>
            </a:extLst>
          </p:cNvPr>
          <p:cNvSpPr/>
          <p:nvPr/>
        </p:nvSpPr>
        <p:spPr>
          <a:xfrm>
            <a:off x="2580287" y="4771725"/>
            <a:ext cx="1028418" cy="9660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橢圓 124">
            <a:extLst>
              <a:ext uri="{FF2B5EF4-FFF2-40B4-BE49-F238E27FC236}">
                <a16:creationId xmlns:a16="http://schemas.microsoft.com/office/drawing/2014/main" id="{56A5CFFA-C0BD-47D4-80CA-5BC2596ECDE4}"/>
              </a:ext>
            </a:extLst>
          </p:cNvPr>
          <p:cNvSpPr/>
          <p:nvPr/>
        </p:nvSpPr>
        <p:spPr>
          <a:xfrm>
            <a:off x="3134264" y="5304789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橢圓 125">
            <a:extLst>
              <a:ext uri="{FF2B5EF4-FFF2-40B4-BE49-F238E27FC236}">
                <a16:creationId xmlns:a16="http://schemas.microsoft.com/office/drawing/2014/main" id="{659EF4D2-01A7-41C4-B659-8DD4F1B83FA2}"/>
              </a:ext>
            </a:extLst>
          </p:cNvPr>
          <p:cNvSpPr/>
          <p:nvPr/>
        </p:nvSpPr>
        <p:spPr>
          <a:xfrm>
            <a:off x="2756617" y="5018469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A5CD6D80-0722-4A1E-BF95-21011D7DBF21}"/>
              </a:ext>
            </a:extLst>
          </p:cNvPr>
          <p:cNvCxnSpPr>
            <a:cxnSpLocks/>
          </p:cNvCxnSpPr>
          <p:nvPr/>
        </p:nvCxnSpPr>
        <p:spPr>
          <a:xfrm>
            <a:off x="2580665" y="5254492"/>
            <a:ext cx="102804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47FEFBBF-E3F0-4187-B172-33A4BC96CDF2}"/>
              </a:ext>
            </a:extLst>
          </p:cNvPr>
          <p:cNvCxnSpPr>
            <a:cxnSpLocks/>
            <a:endCxn id="124" idx="2"/>
          </p:cNvCxnSpPr>
          <p:nvPr/>
        </p:nvCxnSpPr>
        <p:spPr>
          <a:xfrm flipH="1">
            <a:off x="3094496" y="4783255"/>
            <a:ext cx="3706" cy="9545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橢圓 144">
            <a:extLst>
              <a:ext uri="{FF2B5EF4-FFF2-40B4-BE49-F238E27FC236}">
                <a16:creationId xmlns:a16="http://schemas.microsoft.com/office/drawing/2014/main" id="{B34062DE-D059-4D04-A040-2E34B4BBD593}"/>
              </a:ext>
            </a:extLst>
          </p:cNvPr>
          <p:cNvSpPr/>
          <p:nvPr/>
        </p:nvSpPr>
        <p:spPr>
          <a:xfrm>
            <a:off x="3386081" y="5520989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A1F4DBC0-5FA6-4BF6-97CB-A997EDEDF030}"/>
              </a:ext>
            </a:extLst>
          </p:cNvPr>
          <p:cNvSpPr/>
          <p:nvPr/>
        </p:nvSpPr>
        <p:spPr>
          <a:xfrm>
            <a:off x="3098202" y="5272780"/>
            <a:ext cx="510503" cy="4681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橢圓 147">
            <a:extLst>
              <a:ext uri="{FF2B5EF4-FFF2-40B4-BE49-F238E27FC236}">
                <a16:creationId xmlns:a16="http://schemas.microsoft.com/office/drawing/2014/main" id="{64A6FDC2-CE5A-44C6-A125-F16FF021B774}"/>
              </a:ext>
            </a:extLst>
          </p:cNvPr>
          <p:cNvSpPr/>
          <p:nvPr/>
        </p:nvSpPr>
        <p:spPr>
          <a:xfrm>
            <a:off x="3122420" y="5294357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57F1A50C-AF1D-4985-AE46-7F425F1E70A9}"/>
              </a:ext>
            </a:extLst>
          </p:cNvPr>
          <p:cNvCxnSpPr>
            <a:cxnSpLocks/>
            <a:endCxn id="147" idx="3"/>
          </p:cNvCxnSpPr>
          <p:nvPr/>
        </p:nvCxnSpPr>
        <p:spPr>
          <a:xfrm>
            <a:off x="3080422" y="5500379"/>
            <a:ext cx="528283" cy="647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51B996FE-56EB-413F-BAA2-8B801127A1C3}"/>
              </a:ext>
            </a:extLst>
          </p:cNvPr>
          <p:cNvCxnSpPr>
            <a:cxnSpLocks/>
            <a:stCxn id="147" idx="0"/>
            <a:endCxn id="147" idx="2"/>
          </p:cNvCxnSpPr>
          <p:nvPr/>
        </p:nvCxnSpPr>
        <p:spPr>
          <a:xfrm>
            <a:off x="3353454" y="5272780"/>
            <a:ext cx="0" cy="4681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橢圓 150">
            <a:extLst>
              <a:ext uri="{FF2B5EF4-FFF2-40B4-BE49-F238E27FC236}">
                <a16:creationId xmlns:a16="http://schemas.microsoft.com/office/drawing/2014/main" id="{013B140D-D7BC-4C35-8A57-F8D2B3CF85C3}"/>
              </a:ext>
            </a:extLst>
          </p:cNvPr>
          <p:cNvSpPr/>
          <p:nvPr/>
        </p:nvSpPr>
        <p:spPr>
          <a:xfrm>
            <a:off x="3386559" y="5515303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橢圓 155">
            <a:extLst>
              <a:ext uri="{FF2B5EF4-FFF2-40B4-BE49-F238E27FC236}">
                <a16:creationId xmlns:a16="http://schemas.microsoft.com/office/drawing/2014/main" id="{7D0E4286-EF5D-4D5A-AF87-C7DC8855B799}"/>
              </a:ext>
            </a:extLst>
          </p:cNvPr>
          <p:cNvSpPr/>
          <p:nvPr/>
        </p:nvSpPr>
        <p:spPr>
          <a:xfrm>
            <a:off x="5159341" y="4652802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>
            <a:extLst>
              <a:ext uri="{FF2B5EF4-FFF2-40B4-BE49-F238E27FC236}">
                <a16:creationId xmlns:a16="http://schemas.microsoft.com/office/drawing/2014/main" id="{5B9A1B02-6EE0-4B39-AE5B-3AF5CAC03D50}"/>
              </a:ext>
            </a:extLst>
          </p:cNvPr>
          <p:cNvSpPr/>
          <p:nvPr/>
        </p:nvSpPr>
        <p:spPr>
          <a:xfrm>
            <a:off x="5757797" y="5902613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橢圓 157">
            <a:extLst>
              <a:ext uri="{FF2B5EF4-FFF2-40B4-BE49-F238E27FC236}">
                <a16:creationId xmlns:a16="http://schemas.microsoft.com/office/drawing/2014/main" id="{4D0184F5-EC3E-4DA3-BBC8-3C298CB9D3F6}"/>
              </a:ext>
            </a:extLst>
          </p:cNvPr>
          <p:cNvSpPr/>
          <p:nvPr/>
        </p:nvSpPr>
        <p:spPr>
          <a:xfrm>
            <a:off x="6500079" y="5882441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F5E3C35F-EBA5-4A55-A3EB-923976622749}"/>
              </a:ext>
            </a:extLst>
          </p:cNvPr>
          <p:cNvSpPr/>
          <p:nvPr/>
        </p:nvSpPr>
        <p:spPr>
          <a:xfrm>
            <a:off x="536650" y="4786968"/>
            <a:ext cx="2012273" cy="17059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15D1C683-97F0-42A9-A565-F7B60242D316}"/>
              </a:ext>
            </a:extLst>
          </p:cNvPr>
          <p:cNvSpPr/>
          <p:nvPr/>
        </p:nvSpPr>
        <p:spPr>
          <a:xfrm>
            <a:off x="2594761" y="3026800"/>
            <a:ext cx="2012273" cy="17059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D8CA61FA-9AAB-4D7D-8F10-36E2D7DB2507}"/>
              </a:ext>
            </a:extLst>
          </p:cNvPr>
          <p:cNvSpPr/>
          <p:nvPr/>
        </p:nvSpPr>
        <p:spPr>
          <a:xfrm>
            <a:off x="4107640" y="4097431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150DDBC7-6E99-495E-AD52-F71D03023A8E}"/>
              </a:ext>
            </a:extLst>
          </p:cNvPr>
          <p:cNvSpPr/>
          <p:nvPr/>
        </p:nvSpPr>
        <p:spPr>
          <a:xfrm>
            <a:off x="1047105" y="5987270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54F599A-A9DF-4420-8BD7-3AE158273EBD}"/>
              </a:ext>
            </a:extLst>
          </p:cNvPr>
          <p:cNvSpPr txBox="1"/>
          <p:nvPr/>
        </p:nvSpPr>
        <p:spPr>
          <a:xfrm>
            <a:off x="536650" y="1672783"/>
            <a:ext cx="82893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When the Square contains more than 1 particle, then turn the original square into 4 children squares.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67641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88" grpId="0" animBg="1"/>
      <p:bldP spid="89" grpId="0" animBg="1"/>
      <p:bldP spid="109" grpId="0" animBg="1"/>
      <p:bldP spid="112" grpId="0" animBg="1"/>
      <p:bldP spid="113" grpId="0" animBg="1"/>
      <p:bldP spid="124" grpId="0" animBg="1"/>
      <p:bldP spid="125" grpId="0" animBg="1"/>
      <p:bldP spid="126" grpId="0" animBg="1"/>
      <p:bldP spid="145" grpId="0" animBg="1"/>
      <p:bldP spid="147" grpId="0" animBg="1"/>
      <p:bldP spid="148" grpId="0" animBg="1"/>
      <p:bldP spid="151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85" grpId="0" animBg="1"/>
      <p:bldP spid="8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Compute Center of Mass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左大括弧 104">
            <a:extLst>
              <a:ext uri="{FF2B5EF4-FFF2-40B4-BE49-F238E27FC236}">
                <a16:creationId xmlns:a16="http://schemas.microsoft.com/office/drawing/2014/main" id="{2916C929-5327-4D96-A481-0620F7DF7E44}"/>
              </a:ext>
            </a:extLst>
          </p:cNvPr>
          <p:cNvSpPr/>
          <p:nvPr/>
        </p:nvSpPr>
        <p:spPr>
          <a:xfrm rot="5400000">
            <a:off x="1974398" y="3149532"/>
            <a:ext cx="469310" cy="2867847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左大括弧 105">
            <a:extLst>
              <a:ext uri="{FF2B5EF4-FFF2-40B4-BE49-F238E27FC236}">
                <a16:creationId xmlns:a16="http://schemas.microsoft.com/office/drawing/2014/main" id="{6F82258E-3986-48FA-958E-88D0DD556808}"/>
              </a:ext>
            </a:extLst>
          </p:cNvPr>
          <p:cNvSpPr/>
          <p:nvPr/>
        </p:nvSpPr>
        <p:spPr>
          <a:xfrm rot="5400000">
            <a:off x="2801745" y="174381"/>
            <a:ext cx="469310" cy="4369090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EFEEF0E7-4769-41A5-9B92-5F6EFDD45861}"/>
              </a:ext>
            </a:extLst>
          </p:cNvPr>
          <p:cNvSpPr/>
          <p:nvPr/>
        </p:nvSpPr>
        <p:spPr>
          <a:xfrm>
            <a:off x="2704398" y="1538533"/>
            <a:ext cx="621795" cy="6152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FB8AB319-1339-4EF9-AF7B-DA54F097CFA0}"/>
              </a:ext>
            </a:extLst>
          </p:cNvPr>
          <p:cNvSpPr/>
          <p:nvPr/>
        </p:nvSpPr>
        <p:spPr>
          <a:xfrm>
            <a:off x="1083918" y="2474905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D5621445-75F2-4029-9651-3AD1F0691155}"/>
              </a:ext>
            </a:extLst>
          </p:cNvPr>
          <p:cNvSpPr/>
          <p:nvPr/>
        </p:nvSpPr>
        <p:spPr>
          <a:xfrm>
            <a:off x="2174887" y="2474905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9F8A06C4-F39F-48DA-9719-884A919D9B82}"/>
              </a:ext>
            </a:extLst>
          </p:cNvPr>
          <p:cNvSpPr/>
          <p:nvPr/>
        </p:nvSpPr>
        <p:spPr>
          <a:xfrm>
            <a:off x="3265856" y="2483926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9A5B6E95-4E21-4BF5-92C0-A33F4FD2E94D}"/>
              </a:ext>
            </a:extLst>
          </p:cNvPr>
          <p:cNvSpPr/>
          <p:nvPr/>
        </p:nvSpPr>
        <p:spPr>
          <a:xfrm>
            <a:off x="4373732" y="2483926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32E3642B-CBA4-497B-A537-B552C55845A0}"/>
              </a:ext>
            </a:extLst>
          </p:cNvPr>
          <p:cNvSpPr/>
          <p:nvPr/>
        </p:nvSpPr>
        <p:spPr>
          <a:xfrm>
            <a:off x="1007394" y="3646539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1B35D014-C12D-4715-B767-726F997DF776}"/>
              </a:ext>
            </a:extLst>
          </p:cNvPr>
          <p:cNvSpPr/>
          <p:nvPr/>
        </p:nvSpPr>
        <p:spPr>
          <a:xfrm>
            <a:off x="1870374" y="3630912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EDE3371-3E4D-4887-B4B7-9EDE55A8A67E}"/>
              </a:ext>
            </a:extLst>
          </p:cNvPr>
          <p:cNvSpPr/>
          <p:nvPr/>
        </p:nvSpPr>
        <p:spPr>
          <a:xfrm>
            <a:off x="2755196" y="3618758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8979D7EB-A430-4EB2-B203-AD4F20FAFA08}"/>
              </a:ext>
            </a:extLst>
          </p:cNvPr>
          <p:cNvSpPr/>
          <p:nvPr/>
        </p:nvSpPr>
        <p:spPr>
          <a:xfrm>
            <a:off x="3607537" y="3620751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84638F7B-BE29-440A-A55B-195ECC1BF2D4}"/>
              </a:ext>
            </a:extLst>
          </p:cNvPr>
          <p:cNvSpPr/>
          <p:nvPr/>
        </p:nvSpPr>
        <p:spPr>
          <a:xfrm>
            <a:off x="818918" y="4901835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259C3BD3-67CD-4033-93F6-B39412D00015}"/>
              </a:ext>
            </a:extLst>
          </p:cNvPr>
          <p:cNvSpPr/>
          <p:nvPr/>
        </p:nvSpPr>
        <p:spPr>
          <a:xfrm>
            <a:off x="1576768" y="4901836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AFE65A9-B761-4D7C-9EE5-D38EFE5A5ACD}"/>
              </a:ext>
            </a:extLst>
          </p:cNvPr>
          <p:cNvSpPr/>
          <p:nvPr/>
        </p:nvSpPr>
        <p:spPr>
          <a:xfrm>
            <a:off x="2294571" y="4893408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796C715A-EA21-4014-AAB9-5301C07406EF}"/>
              </a:ext>
            </a:extLst>
          </p:cNvPr>
          <p:cNvSpPr/>
          <p:nvPr/>
        </p:nvSpPr>
        <p:spPr>
          <a:xfrm>
            <a:off x="3052421" y="4901835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左大括弧 129">
            <a:extLst>
              <a:ext uri="{FF2B5EF4-FFF2-40B4-BE49-F238E27FC236}">
                <a16:creationId xmlns:a16="http://schemas.microsoft.com/office/drawing/2014/main" id="{23C4C4C0-87E1-4D6B-BB4B-99192AAE6C8D}"/>
              </a:ext>
            </a:extLst>
          </p:cNvPr>
          <p:cNvSpPr/>
          <p:nvPr/>
        </p:nvSpPr>
        <p:spPr>
          <a:xfrm rot="5400000">
            <a:off x="2341357" y="1650456"/>
            <a:ext cx="469310" cy="3595439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橢圓 130">
            <a:extLst>
              <a:ext uri="{FF2B5EF4-FFF2-40B4-BE49-F238E27FC236}">
                <a16:creationId xmlns:a16="http://schemas.microsoft.com/office/drawing/2014/main" id="{EE50375A-1826-4450-AEF7-3C9768F7A476}"/>
              </a:ext>
            </a:extLst>
          </p:cNvPr>
          <p:cNvSpPr/>
          <p:nvPr/>
        </p:nvSpPr>
        <p:spPr>
          <a:xfrm>
            <a:off x="3499253" y="2671586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橢圓 131">
            <a:extLst>
              <a:ext uri="{FF2B5EF4-FFF2-40B4-BE49-F238E27FC236}">
                <a16:creationId xmlns:a16="http://schemas.microsoft.com/office/drawing/2014/main" id="{30034CFC-64A2-4327-823F-1D1A661E10EB}"/>
              </a:ext>
            </a:extLst>
          </p:cNvPr>
          <p:cNvSpPr/>
          <p:nvPr/>
        </p:nvSpPr>
        <p:spPr>
          <a:xfrm>
            <a:off x="1250568" y="2696242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橢圓 132">
            <a:extLst>
              <a:ext uri="{FF2B5EF4-FFF2-40B4-BE49-F238E27FC236}">
                <a16:creationId xmlns:a16="http://schemas.microsoft.com/office/drawing/2014/main" id="{58327670-025F-4DB5-A779-3340AEC38168}"/>
              </a:ext>
            </a:extLst>
          </p:cNvPr>
          <p:cNvSpPr/>
          <p:nvPr/>
        </p:nvSpPr>
        <p:spPr>
          <a:xfrm>
            <a:off x="1197891" y="3858621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橢圓 133">
            <a:extLst>
              <a:ext uri="{FF2B5EF4-FFF2-40B4-BE49-F238E27FC236}">
                <a16:creationId xmlns:a16="http://schemas.microsoft.com/office/drawing/2014/main" id="{72F32367-B12B-4091-A0D2-C668EBEE59E3}"/>
              </a:ext>
            </a:extLst>
          </p:cNvPr>
          <p:cNvSpPr/>
          <p:nvPr/>
        </p:nvSpPr>
        <p:spPr>
          <a:xfrm>
            <a:off x="1796347" y="5108432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>
            <a:extLst>
              <a:ext uri="{FF2B5EF4-FFF2-40B4-BE49-F238E27FC236}">
                <a16:creationId xmlns:a16="http://schemas.microsoft.com/office/drawing/2014/main" id="{A84F907E-DAA9-4421-B738-42F0D53A0161}"/>
              </a:ext>
            </a:extLst>
          </p:cNvPr>
          <p:cNvSpPr/>
          <p:nvPr/>
        </p:nvSpPr>
        <p:spPr>
          <a:xfrm>
            <a:off x="2538629" y="5088260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2B45B286-2479-4235-B840-D0EAE732328E}"/>
              </a:ext>
            </a:extLst>
          </p:cNvPr>
          <p:cNvCxnSpPr/>
          <p:nvPr/>
        </p:nvCxnSpPr>
        <p:spPr>
          <a:xfrm>
            <a:off x="613457" y="1538533"/>
            <a:ext cx="0" cy="4306683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DA10A96D-CC43-42C0-9D70-AB7CF3973586}"/>
              </a:ext>
            </a:extLst>
          </p:cNvPr>
          <p:cNvSpPr txBox="1"/>
          <p:nvPr/>
        </p:nvSpPr>
        <p:spPr>
          <a:xfrm>
            <a:off x="402885" y="5897946"/>
            <a:ext cx="29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Level</a:t>
            </a:r>
            <a:endParaRPr lang="zh-TW" altLang="en-US" sz="2000" b="1" dirty="0"/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AF9CB1C2-ACF8-4337-864D-C0B851F3D205}"/>
              </a:ext>
            </a:extLst>
          </p:cNvPr>
          <p:cNvSpPr txBox="1"/>
          <p:nvPr/>
        </p:nvSpPr>
        <p:spPr>
          <a:xfrm>
            <a:off x="3948616" y="4555117"/>
            <a:ext cx="5018668" cy="1323439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Reduce the number of particles for calculation</a:t>
            </a:r>
          </a:p>
          <a:p>
            <a:endParaRPr lang="en-US" altLang="zh-TW" sz="2000" dirty="0"/>
          </a:p>
          <a:p>
            <a:r>
              <a:rPr lang="en-US" altLang="zh-TW" sz="2000" dirty="0"/>
              <a:t>Particles: 5</a:t>
            </a:r>
          </a:p>
          <a:p>
            <a:r>
              <a:rPr lang="en-US" altLang="zh-TW" sz="2000" dirty="0"/>
              <a:t>Center of Mass:3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2848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1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15" grpId="0" animBg="1"/>
      <p:bldP spid="117" grpId="0" animBg="1"/>
      <p:bldP spid="122" grpId="0" animBg="1"/>
      <p:bldP spid="123" grpId="0" animBg="1"/>
      <p:bldP spid="131" grpId="0" animBg="1"/>
      <p:bldP spid="132" grpId="0" animBg="1"/>
      <p:bldP spid="133" grpId="0" animBg="1"/>
      <p:bldP spid="134" grpId="0" animBg="1"/>
      <p:bldP spid="1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Calculate Force pairs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左大括弧 104">
            <a:extLst>
              <a:ext uri="{FF2B5EF4-FFF2-40B4-BE49-F238E27FC236}">
                <a16:creationId xmlns:a16="http://schemas.microsoft.com/office/drawing/2014/main" id="{2916C929-5327-4D96-A481-0620F7DF7E44}"/>
              </a:ext>
            </a:extLst>
          </p:cNvPr>
          <p:cNvSpPr/>
          <p:nvPr/>
        </p:nvSpPr>
        <p:spPr>
          <a:xfrm rot="5400000">
            <a:off x="1650308" y="3126382"/>
            <a:ext cx="469310" cy="2867847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左大括弧 105">
            <a:extLst>
              <a:ext uri="{FF2B5EF4-FFF2-40B4-BE49-F238E27FC236}">
                <a16:creationId xmlns:a16="http://schemas.microsoft.com/office/drawing/2014/main" id="{6F82258E-3986-48FA-958E-88D0DD556808}"/>
              </a:ext>
            </a:extLst>
          </p:cNvPr>
          <p:cNvSpPr/>
          <p:nvPr/>
        </p:nvSpPr>
        <p:spPr>
          <a:xfrm rot="5400000">
            <a:off x="2477655" y="151231"/>
            <a:ext cx="469310" cy="4369090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EFEEF0E7-4769-41A5-9B92-5F6EFDD45861}"/>
              </a:ext>
            </a:extLst>
          </p:cNvPr>
          <p:cNvSpPr/>
          <p:nvPr/>
        </p:nvSpPr>
        <p:spPr>
          <a:xfrm>
            <a:off x="2380308" y="1515383"/>
            <a:ext cx="621795" cy="6152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FB8AB319-1339-4EF9-AF7B-DA54F097CFA0}"/>
              </a:ext>
            </a:extLst>
          </p:cNvPr>
          <p:cNvSpPr/>
          <p:nvPr/>
        </p:nvSpPr>
        <p:spPr>
          <a:xfrm>
            <a:off x="759828" y="2451755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D5621445-75F2-4029-9651-3AD1F0691155}"/>
              </a:ext>
            </a:extLst>
          </p:cNvPr>
          <p:cNvSpPr/>
          <p:nvPr/>
        </p:nvSpPr>
        <p:spPr>
          <a:xfrm>
            <a:off x="1850797" y="2451755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9F8A06C4-F39F-48DA-9719-884A919D9B82}"/>
              </a:ext>
            </a:extLst>
          </p:cNvPr>
          <p:cNvSpPr/>
          <p:nvPr/>
        </p:nvSpPr>
        <p:spPr>
          <a:xfrm>
            <a:off x="2941766" y="2460776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9A5B6E95-4E21-4BF5-92C0-A33F4FD2E94D}"/>
              </a:ext>
            </a:extLst>
          </p:cNvPr>
          <p:cNvSpPr/>
          <p:nvPr/>
        </p:nvSpPr>
        <p:spPr>
          <a:xfrm>
            <a:off x="4049642" y="2460776"/>
            <a:ext cx="621795" cy="6152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32E3642B-CBA4-497B-A537-B552C55845A0}"/>
              </a:ext>
            </a:extLst>
          </p:cNvPr>
          <p:cNvSpPr/>
          <p:nvPr/>
        </p:nvSpPr>
        <p:spPr>
          <a:xfrm>
            <a:off x="683304" y="3623389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1B35D014-C12D-4715-B767-726F997DF776}"/>
              </a:ext>
            </a:extLst>
          </p:cNvPr>
          <p:cNvSpPr/>
          <p:nvPr/>
        </p:nvSpPr>
        <p:spPr>
          <a:xfrm>
            <a:off x="1546284" y="3607762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EDE3371-3E4D-4887-B4B7-9EDE55A8A67E}"/>
              </a:ext>
            </a:extLst>
          </p:cNvPr>
          <p:cNvSpPr/>
          <p:nvPr/>
        </p:nvSpPr>
        <p:spPr>
          <a:xfrm>
            <a:off x="2431106" y="3595608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8979D7EB-A430-4EB2-B203-AD4F20FAFA08}"/>
              </a:ext>
            </a:extLst>
          </p:cNvPr>
          <p:cNvSpPr/>
          <p:nvPr/>
        </p:nvSpPr>
        <p:spPr>
          <a:xfrm>
            <a:off x="3283447" y="3597601"/>
            <a:ext cx="621795" cy="615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84638F7B-BE29-440A-A55B-195ECC1BF2D4}"/>
              </a:ext>
            </a:extLst>
          </p:cNvPr>
          <p:cNvSpPr/>
          <p:nvPr/>
        </p:nvSpPr>
        <p:spPr>
          <a:xfrm>
            <a:off x="494828" y="4878685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259C3BD3-67CD-4033-93F6-B39412D00015}"/>
              </a:ext>
            </a:extLst>
          </p:cNvPr>
          <p:cNvSpPr/>
          <p:nvPr/>
        </p:nvSpPr>
        <p:spPr>
          <a:xfrm>
            <a:off x="1252678" y="4878686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AFE65A9-B761-4D7C-9EE5-D38EFE5A5ACD}"/>
              </a:ext>
            </a:extLst>
          </p:cNvPr>
          <p:cNvSpPr/>
          <p:nvPr/>
        </p:nvSpPr>
        <p:spPr>
          <a:xfrm>
            <a:off x="1970481" y="4870258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796C715A-EA21-4014-AAB9-5301C07406EF}"/>
              </a:ext>
            </a:extLst>
          </p:cNvPr>
          <p:cNvSpPr/>
          <p:nvPr/>
        </p:nvSpPr>
        <p:spPr>
          <a:xfrm>
            <a:off x="2728331" y="4878685"/>
            <a:ext cx="621795" cy="615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左大括弧 129">
            <a:extLst>
              <a:ext uri="{FF2B5EF4-FFF2-40B4-BE49-F238E27FC236}">
                <a16:creationId xmlns:a16="http://schemas.microsoft.com/office/drawing/2014/main" id="{23C4C4C0-87E1-4D6B-BB4B-99192AAE6C8D}"/>
              </a:ext>
            </a:extLst>
          </p:cNvPr>
          <p:cNvSpPr/>
          <p:nvPr/>
        </p:nvSpPr>
        <p:spPr>
          <a:xfrm rot="5400000">
            <a:off x="2017267" y="1627306"/>
            <a:ext cx="469310" cy="3595439"/>
          </a:xfrm>
          <a:prstGeom prst="leftBrace">
            <a:avLst>
              <a:gd name="adj1" fmla="val 30309"/>
              <a:gd name="adj2" fmla="val 50488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31" name="橢圓 130">
            <a:extLst>
              <a:ext uri="{FF2B5EF4-FFF2-40B4-BE49-F238E27FC236}">
                <a16:creationId xmlns:a16="http://schemas.microsoft.com/office/drawing/2014/main" id="{EE50375A-1826-4450-AEF7-3C9768F7A476}"/>
              </a:ext>
            </a:extLst>
          </p:cNvPr>
          <p:cNvSpPr/>
          <p:nvPr/>
        </p:nvSpPr>
        <p:spPr>
          <a:xfrm>
            <a:off x="3175163" y="2648436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橢圓 131">
            <a:extLst>
              <a:ext uri="{FF2B5EF4-FFF2-40B4-BE49-F238E27FC236}">
                <a16:creationId xmlns:a16="http://schemas.microsoft.com/office/drawing/2014/main" id="{30034CFC-64A2-4327-823F-1D1A661E10EB}"/>
              </a:ext>
            </a:extLst>
          </p:cNvPr>
          <p:cNvSpPr/>
          <p:nvPr/>
        </p:nvSpPr>
        <p:spPr>
          <a:xfrm>
            <a:off x="926478" y="2673092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橢圓 132">
            <a:extLst>
              <a:ext uri="{FF2B5EF4-FFF2-40B4-BE49-F238E27FC236}">
                <a16:creationId xmlns:a16="http://schemas.microsoft.com/office/drawing/2014/main" id="{58327670-025F-4DB5-A779-3340AEC38168}"/>
              </a:ext>
            </a:extLst>
          </p:cNvPr>
          <p:cNvSpPr/>
          <p:nvPr/>
        </p:nvSpPr>
        <p:spPr>
          <a:xfrm>
            <a:off x="873801" y="3835471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橢圓 133">
            <a:extLst>
              <a:ext uri="{FF2B5EF4-FFF2-40B4-BE49-F238E27FC236}">
                <a16:creationId xmlns:a16="http://schemas.microsoft.com/office/drawing/2014/main" id="{72F32367-B12B-4091-A0D2-C668EBEE59E3}"/>
              </a:ext>
            </a:extLst>
          </p:cNvPr>
          <p:cNvSpPr/>
          <p:nvPr/>
        </p:nvSpPr>
        <p:spPr>
          <a:xfrm>
            <a:off x="1472257" y="5085282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>
            <a:extLst>
              <a:ext uri="{FF2B5EF4-FFF2-40B4-BE49-F238E27FC236}">
                <a16:creationId xmlns:a16="http://schemas.microsoft.com/office/drawing/2014/main" id="{A84F907E-DAA9-4421-B738-42F0D53A0161}"/>
              </a:ext>
            </a:extLst>
          </p:cNvPr>
          <p:cNvSpPr/>
          <p:nvPr/>
        </p:nvSpPr>
        <p:spPr>
          <a:xfrm>
            <a:off x="2214539" y="5065110"/>
            <a:ext cx="216567" cy="216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15C3A61-309E-4DAC-92F7-A811035F4C67}"/>
              </a:ext>
            </a:extLst>
          </p:cNvPr>
          <p:cNvSpPr txBox="1"/>
          <p:nvPr/>
        </p:nvSpPr>
        <p:spPr>
          <a:xfrm>
            <a:off x="698716" y="3060227"/>
            <a:ext cx="1365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body</a:t>
            </a:r>
            <a:endParaRPr lang="zh-TW" altLang="en-US" sz="2000" b="1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E493BB4-C375-45BA-B0E8-D527586066C2}"/>
              </a:ext>
            </a:extLst>
          </p:cNvPr>
          <p:cNvSpPr txBox="1"/>
          <p:nvPr/>
        </p:nvSpPr>
        <p:spPr>
          <a:xfrm>
            <a:off x="5292536" y="2482484"/>
            <a:ext cx="2934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/>
              <a:t>node.body</a:t>
            </a:r>
            <a:r>
              <a:rPr lang="en-US" altLang="zh-TW" sz="2000" b="1" dirty="0"/>
              <a:t> </a:t>
            </a:r>
          </a:p>
          <a:p>
            <a:r>
              <a:rPr lang="en-US" altLang="zh-TW" sz="2000" b="1" dirty="0"/>
              <a:t>(neighbor particles )</a:t>
            </a:r>
            <a:endParaRPr lang="zh-TW" altLang="en-US" sz="2000" b="1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7D677BB-348C-4B1A-85BF-229BDDDACD83}"/>
              </a:ext>
            </a:extLst>
          </p:cNvPr>
          <p:cNvSpPr txBox="1"/>
          <p:nvPr/>
        </p:nvSpPr>
        <p:spPr>
          <a:xfrm>
            <a:off x="4049642" y="3933083"/>
            <a:ext cx="4853699" cy="2246769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Identify neighbor particles (</a:t>
            </a:r>
            <a:r>
              <a:rPr lang="en-US" altLang="zh-TW" sz="2000" b="1" dirty="0" err="1"/>
              <a:t>node.body</a:t>
            </a:r>
            <a:r>
              <a:rPr lang="en-US" altLang="zh-TW" sz="2000" b="1" dirty="0"/>
              <a:t>)</a:t>
            </a:r>
          </a:p>
          <a:p>
            <a:r>
              <a:rPr lang="en-US" altLang="zh-TW" sz="2000" dirty="0"/>
              <a:t>&gt;&gt; stops at the same level of Tree</a:t>
            </a:r>
            <a:endParaRPr lang="en-US" altLang="zh-TW" sz="2000" b="1" dirty="0"/>
          </a:p>
          <a:p>
            <a:r>
              <a:rPr lang="en-US" altLang="zh-TW" sz="2000" dirty="0"/>
              <a:t>1. Body : 1 particle</a:t>
            </a:r>
          </a:p>
          <a:p>
            <a:r>
              <a:rPr lang="en-US" altLang="zh-TW" sz="2000" dirty="0"/>
              <a:t>2. None : No </a:t>
            </a:r>
          </a:p>
          <a:p>
            <a:endParaRPr lang="en-US" altLang="zh-TW" sz="2000" dirty="0"/>
          </a:p>
          <a:p>
            <a:r>
              <a:rPr lang="en-US" altLang="zh-TW" sz="2000" dirty="0"/>
              <a:t>&gt;&gt; stops at another level of Tree (children)</a:t>
            </a:r>
          </a:p>
          <a:p>
            <a:r>
              <a:rPr lang="en-US" altLang="zh-TW" sz="2000" dirty="0"/>
              <a:t>3. Empty : used to have 1 particle</a:t>
            </a:r>
            <a:endParaRPr lang="zh-TW" altLang="en-US" sz="20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16BB341-D358-4857-85FE-C0A96CFAB6BD}"/>
              </a:ext>
            </a:extLst>
          </p:cNvPr>
          <p:cNvSpPr txBox="1"/>
          <p:nvPr/>
        </p:nvSpPr>
        <p:spPr>
          <a:xfrm>
            <a:off x="1455116" y="3062934"/>
            <a:ext cx="85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</a:rPr>
              <a:t>Empty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B2362A3-6B07-46B7-B8BF-CF19F7E6DE04}"/>
              </a:ext>
            </a:extLst>
          </p:cNvPr>
          <p:cNvSpPr txBox="1"/>
          <p:nvPr/>
        </p:nvSpPr>
        <p:spPr>
          <a:xfrm>
            <a:off x="2795267" y="3106597"/>
            <a:ext cx="85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</a:rPr>
              <a:t>Body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72C78A5-E43F-41E7-8FCC-CE5FA003A868}"/>
              </a:ext>
            </a:extLst>
          </p:cNvPr>
          <p:cNvSpPr txBox="1"/>
          <p:nvPr/>
        </p:nvSpPr>
        <p:spPr>
          <a:xfrm>
            <a:off x="3905242" y="3112433"/>
            <a:ext cx="85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</a:rPr>
              <a:t>None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CB034DB-8528-4675-80CC-891FAE7ECD16}"/>
              </a:ext>
            </a:extLst>
          </p:cNvPr>
          <p:cNvCxnSpPr/>
          <p:nvPr/>
        </p:nvCxnSpPr>
        <p:spPr>
          <a:xfrm>
            <a:off x="289367" y="1515383"/>
            <a:ext cx="0" cy="4306683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9F3E35D-95C9-4270-8B93-0B9F543E1093}"/>
              </a:ext>
            </a:extLst>
          </p:cNvPr>
          <p:cNvSpPr txBox="1"/>
          <p:nvPr/>
        </p:nvSpPr>
        <p:spPr>
          <a:xfrm>
            <a:off x="78795" y="5874796"/>
            <a:ext cx="29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Level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9606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1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1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1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1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15" grpId="0" animBg="1"/>
      <p:bldP spid="117" grpId="0" animBg="1"/>
      <p:bldP spid="122" grpId="0" animBg="1"/>
      <p:bldP spid="123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27" grpId="0"/>
      <p:bldP spid="28" grpId="0"/>
      <p:bldP spid="30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Update motion of particles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標題 1">
            <a:extLst>
              <a:ext uri="{FF2B5EF4-FFF2-40B4-BE49-F238E27FC236}">
                <a16:creationId xmlns:a16="http://schemas.microsoft.com/office/drawing/2014/main" id="{AC626FD5-A04E-4251-9EF5-F0BD2256C583}"/>
              </a:ext>
            </a:extLst>
          </p:cNvPr>
          <p:cNvSpPr txBox="1">
            <a:spLocks/>
          </p:cNvSpPr>
          <p:nvPr/>
        </p:nvSpPr>
        <p:spPr>
          <a:xfrm>
            <a:off x="340248" y="1243016"/>
            <a:ext cx="22992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600" b="1" dirty="0"/>
              <a:t>DKD scheme:</a:t>
            </a:r>
            <a:endParaRPr lang="zh-TW" altLang="en-US" sz="26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CEF8091-C285-4806-B439-C48D1006436E}"/>
              </a:ext>
            </a:extLst>
          </p:cNvPr>
          <p:cNvSpPr txBox="1"/>
          <p:nvPr/>
        </p:nvSpPr>
        <p:spPr>
          <a:xfrm>
            <a:off x="5524157" y="5534786"/>
            <a:ext cx="3518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Green curve: The analytical solution simulates the ideal elliptical orbit of a particle </a:t>
            </a:r>
          </a:p>
          <a:p>
            <a:r>
              <a:rPr lang="en-US" altLang="zh-TW" dirty="0"/>
              <a:t>around a central mass</a:t>
            </a:r>
            <a:endParaRPr lang="zh-TW" altLang="en-US" dirty="0"/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4388BFCC-F6E6-4E95-9891-7083100E1D6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132" y="2066869"/>
            <a:ext cx="4076068" cy="3563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54800A5-FFFE-4332-813B-B372E4D1C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126" y="2510576"/>
            <a:ext cx="2197026" cy="5472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FBA6F456-FD60-49B3-9596-A9834ACE28B1}"/>
                  </a:ext>
                </a:extLst>
              </p:cNvPr>
              <p:cNvSpPr txBox="1"/>
              <p:nvPr/>
            </p:nvSpPr>
            <p:spPr>
              <a:xfrm>
                <a:off x="355845" y="3081352"/>
                <a:ext cx="3907608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)(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FBA6F456-FD60-49B3-9596-A9834ACE2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45" y="3081352"/>
                <a:ext cx="3907608" cy="829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CF69C46B-1DE2-488A-A8F2-B335FF8F17EA}"/>
                  </a:ext>
                </a:extLst>
              </p:cNvPr>
              <p:cNvSpPr txBox="1"/>
              <p:nvPr/>
            </p:nvSpPr>
            <p:spPr>
              <a:xfrm>
                <a:off x="355845" y="4291118"/>
                <a:ext cx="4189417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CF69C46B-1DE2-488A-A8F2-B335FF8F1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45" y="4291118"/>
                <a:ext cx="4189417" cy="691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7161C972-AAA7-4436-8934-C18F9D047912}"/>
                  </a:ext>
                </a:extLst>
              </p:cNvPr>
              <p:cNvSpPr txBox="1"/>
              <p:nvPr/>
            </p:nvSpPr>
            <p:spPr>
              <a:xfrm>
                <a:off x="310476" y="5364024"/>
                <a:ext cx="5262851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7161C972-AAA7-4436-8934-C18F9D047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76" y="5364024"/>
                <a:ext cx="5262851" cy="8298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78D381E-D955-45A8-99B7-EFBB1108CB67}"/>
                  </a:ext>
                </a:extLst>
              </p:cNvPr>
              <p:cNvSpPr txBox="1"/>
              <p:nvPr/>
            </p:nvSpPr>
            <p:spPr>
              <a:xfrm>
                <a:off x="2263264" y="1456282"/>
                <a:ext cx="3021661" cy="899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sz="26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TW" sz="2600" b="0" i="1" smtClean="0">
                          <a:latin typeface="Cambria Math" panose="02040503050406030204" pitchFamily="18" charset="0"/>
                        </a:rPr>
                        <m:t>(∆</m:t>
                      </m:r>
                      <m:r>
                        <a:rPr lang="en-US" altLang="zh-TW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sz="2600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TW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26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78D381E-D955-45A8-99B7-EFBB1108C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264" y="1456282"/>
                <a:ext cx="3021661" cy="8990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68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58A6F-459D-4A03-B413-18EC54CC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Our Tree Algorithm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4DD0E4-2A32-4225-BF17-11FD67D9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9C05-F6BE-49BE-9845-E33F6769C88E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D8E3C44-ED3F-42C6-A281-14BF36E78898}"/>
              </a:ext>
            </a:extLst>
          </p:cNvPr>
          <p:cNvSpPr/>
          <p:nvPr/>
        </p:nvSpPr>
        <p:spPr>
          <a:xfrm>
            <a:off x="6457950" y="-1551947"/>
            <a:ext cx="3862137" cy="297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69F6069-91C8-484E-82C1-0D4F4EF155D4}"/>
              </a:ext>
            </a:extLst>
          </p:cNvPr>
          <p:cNvSpPr txBox="1"/>
          <p:nvPr/>
        </p:nvSpPr>
        <p:spPr>
          <a:xfrm>
            <a:off x="613458" y="1690689"/>
            <a:ext cx="54419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&gt;&gt; Python (2 dimensional )</a:t>
            </a:r>
            <a:endParaRPr lang="zh-TW" altLang="en-US" sz="2600" dirty="0"/>
          </a:p>
        </p:txBody>
      </p:sp>
      <p:pic>
        <p:nvPicPr>
          <p:cNvPr id="12" name="圖形 11" descr="核取記號">
            <a:extLst>
              <a:ext uri="{FF2B5EF4-FFF2-40B4-BE49-F238E27FC236}">
                <a16:creationId xmlns:a16="http://schemas.microsoft.com/office/drawing/2014/main" id="{E0F6309D-8D7B-49CC-9809-D8F01B91C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209483"/>
            <a:ext cx="628652" cy="628652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FBCE05A8-3D36-40C9-ABC0-32839C344856}"/>
              </a:ext>
            </a:extLst>
          </p:cNvPr>
          <p:cNvSpPr txBox="1"/>
          <p:nvPr/>
        </p:nvSpPr>
        <p:spPr>
          <a:xfrm>
            <a:off x="495740" y="4331811"/>
            <a:ext cx="54419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&gt;&gt; C++ (3 dimensional )</a:t>
            </a:r>
            <a:endParaRPr lang="zh-TW" altLang="en-US" sz="2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6A5522-0EC7-4967-AFCC-FE29D90D7254}"/>
              </a:ext>
            </a:extLst>
          </p:cNvPr>
          <p:cNvSpPr/>
          <p:nvPr/>
        </p:nvSpPr>
        <p:spPr>
          <a:xfrm>
            <a:off x="1507218" y="2277587"/>
            <a:ext cx="69571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/>
              <a:t>Details of Tree works well … Check center of mass </a:t>
            </a:r>
          </a:p>
        </p:txBody>
      </p:sp>
      <p:pic>
        <p:nvPicPr>
          <p:cNvPr id="20" name="圖形 19" descr="核取記號">
            <a:extLst>
              <a:ext uri="{FF2B5EF4-FFF2-40B4-BE49-F238E27FC236}">
                <a16:creationId xmlns:a16="http://schemas.microsoft.com/office/drawing/2014/main" id="{69F1502E-076E-41A4-8F15-BB3E68E8D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880043"/>
            <a:ext cx="628652" cy="628652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9E1A6513-0D24-4EB3-8271-7790605E0210}"/>
              </a:ext>
            </a:extLst>
          </p:cNvPr>
          <p:cNvSpPr/>
          <p:nvPr/>
        </p:nvSpPr>
        <p:spPr>
          <a:xfrm>
            <a:off x="1507217" y="2948147"/>
            <a:ext cx="341894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/>
              <a:t>Generate the animation</a:t>
            </a:r>
          </a:p>
        </p:txBody>
      </p:sp>
      <p:pic>
        <p:nvPicPr>
          <p:cNvPr id="22" name="圖形 21" descr="核取記號">
            <a:extLst>
              <a:ext uri="{FF2B5EF4-FFF2-40B4-BE49-F238E27FC236}">
                <a16:creationId xmlns:a16="http://schemas.microsoft.com/office/drawing/2014/main" id="{39C027F9-E190-480F-A75D-CE9CE1AC1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23" y="4831413"/>
            <a:ext cx="628652" cy="628652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019391A9-2240-41CF-90FA-9945F22B2110}"/>
              </a:ext>
            </a:extLst>
          </p:cNvPr>
          <p:cNvSpPr/>
          <p:nvPr/>
        </p:nvSpPr>
        <p:spPr>
          <a:xfrm>
            <a:off x="1431857" y="4874517"/>
            <a:ext cx="720658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/>
              <a:t>Already known the outcome of initial condition (3D)</a:t>
            </a:r>
          </a:p>
        </p:txBody>
      </p:sp>
      <p:pic>
        <p:nvPicPr>
          <p:cNvPr id="26" name="圖形 25" descr="核取記號">
            <a:extLst>
              <a:ext uri="{FF2B5EF4-FFF2-40B4-BE49-F238E27FC236}">
                <a16:creationId xmlns:a16="http://schemas.microsoft.com/office/drawing/2014/main" id="{57A7A134-BCD4-46D1-9482-A2A5F003D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458" y="5541075"/>
            <a:ext cx="628652" cy="628652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DA1F7206-C7A7-4281-AB81-27ACDAE2A1EC}"/>
              </a:ext>
            </a:extLst>
          </p:cNvPr>
          <p:cNvSpPr/>
          <p:nvPr/>
        </p:nvSpPr>
        <p:spPr>
          <a:xfrm>
            <a:off x="1492025" y="5609179"/>
            <a:ext cx="343254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/>
              <a:t>Parallelization (Threads)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18E7953-3F80-464A-BF2A-55939365A528}"/>
              </a:ext>
            </a:extLst>
          </p:cNvPr>
          <p:cNvSpPr/>
          <p:nvPr/>
        </p:nvSpPr>
        <p:spPr>
          <a:xfrm>
            <a:off x="544880" y="3633357"/>
            <a:ext cx="23294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highlight>
                  <a:srgbClr val="FFFF00"/>
                </a:highlight>
              </a:rPr>
              <a:t># Link to </a:t>
            </a:r>
            <a:r>
              <a:rPr lang="en-US" altLang="zh-TW" sz="2600" dirty="0" err="1">
                <a:highlight>
                  <a:srgbClr val="FFFF00"/>
                </a:highlight>
              </a:rPr>
              <a:t>Github</a:t>
            </a:r>
            <a:endParaRPr lang="en-US" altLang="zh-TW" sz="2600" dirty="0">
              <a:highlight>
                <a:srgbClr val="FFFF00"/>
              </a:highligh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4A70F19-5631-473A-BE6B-9DB05730FA46}"/>
              </a:ext>
            </a:extLst>
          </p:cNvPr>
          <p:cNvSpPr/>
          <p:nvPr/>
        </p:nvSpPr>
        <p:spPr>
          <a:xfrm>
            <a:off x="495740" y="6234176"/>
            <a:ext cx="23294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highlight>
                  <a:srgbClr val="FFFF00"/>
                </a:highlight>
              </a:rPr>
              <a:t># Link to </a:t>
            </a:r>
            <a:r>
              <a:rPr lang="en-US" altLang="zh-TW" sz="2600" dirty="0" err="1">
                <a:highlight>
                  <a:srgbClr val="FFFF00"/>
                </a:highlight>
              </a:rPr>
              <a:t>Github</a:t>
            </a:r>
            <a:endParaRPr lang="en-US" altLang="zh-TW" sz="2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35634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979</Words>
  <Application>Microsoft Office PowerPoint</Application>
  <PresentationFormat>如螢幕大小 (4:3)</PresentationFormat>
  <Paragraphs>169</Paragraphs>
  <Slides>19</Slides>
  <Notes>1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新細明體</vt:lpstr>
      <vt:lpstr>標楷體</vt:lpstr>
      <vt:lpstr>Arial</vt:lpstr>
      <vt:lpstr>Calibri</vt:lpstr>
      <vt:lpstr>Calibri Light</vt:lpstr>
      <vt:lpstr>Cambria Math</vt:lpstr>
      <vt:lpstr>1_Office 佈景主題</vt:lpstr>
      <vt:lpstr>Tree Algorithm </vt:lpstr>
      <vt:lpstr>Introduction</vt:lpstr>
      <vt:lpstr>What is Tree Algorithm? </vt:lpstr>
      <vt:lpstr>Outline</vt:lpstr>
      <vt:lpstr>How to insert? </vt:lpstr>
      <vt:lpstr>Compute Center of Mass</vt:lpstr>
      <vt:lpstr>Calculate Force pairs</vt:lpstr>
      <vt:lpstr>Update motion of particles</vt:lpstr>
      <vt:lpstr>Our Tree Algorithm</vt:lpstr>
      <vt:lpstr>Our Tree Algorithm [Python]</vt:lpstr>
      <vt:lpstr>Our Tree Algorithm [Python]</vt:lpstr>
      <vt:lpstr>Our Tree Algorithm [Python]</vt:lpstr>
      <vt:lpstr>Our Tree Algorithm [Python]</vt:lpstr>
      <vt:lpstr>Our Tree Algorithm [Python]</vt:lpstr>
      <vt:lpstr>Results of our Tree</vt:lpstr>
      <vt:lpstr>Problems we met</vt:lpstr>
      <vt:lpstr>Reference</vt:lpstr>
      <vt:lpstr>Thank you !</vt:lpstr>
      <vt:lpstr>How to insert?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Algorithm Group 03</dc:title>
  <dc:creator>廖品淳</dc:creator>
  <cp:lastModifiedBy>廖品淳</cp:lastModifiedBy>
  <cp:revision>31</cp:revision>
  <dcterms:created xsi:type="dcterms:W3CDTF">2024-05-30T13:13:51Z</dcterms:created>
  <dcterms:modified xsi:type="dcterms:W3CDTF">2024-05-30T17:05:04Z</dcterms:modified>
</cp:coreProperties>
</file>