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Fira Code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Code-bold.fntdata"/><Relationship Id="rId50" Type="http://schemas.openxmlformats.org/officeDocument/2006/relationships/font" Target="fonts/FiraCod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inaytech.files.wordpress.com/2008/10/img21.png" TargetMode="External"/><Relationship Id="rId3" Type="http://schemas.openxmlformats.org/officeDocument/2006/relationships/hyperlink" Target="https://media.springernature.com/original/springer-static/image/chp%3A10.1007%2F978-981-10-3153-3_36/MediaObjects/421448_1_En_36_Fig3_HTML.gif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f23ba75c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f23ba75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23ba75c1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23ba75c1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f23ba75c1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f23ba75c1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f23ba75c1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f23ba75c1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f96ce5c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f96ce5c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稍微講解一下 symbol table / IR / AST</a:t>
            </a:r>
            <a:br>
              <a:rPr lang="zh-TW"/>
            </a:br>
            <a:r>
              <a:rPr lang="zh-TW"/>
              <a:t>有些同學可能沒修過 compiler</a:t>
            </a:r>
            <a:br>
              <a:rPr lang="zh-TW"/>
            </a:br>
            <a:br>
              <a:rPr lang="zh-TW"/>
            </a:br>
            <a:r>
              <a:rPr lang="zh-TW"/>
              <a:t>AST - </a:t>
            </a:r>
            <a:r>
              <a:rPr lang="zh-TW" u="sng">
                <a:solidFill>
                  <a:schemeClr val="hlink"/>
                </a:solidFill>
                <a:hlinkClick r:id="rId2"/>
              </a:rPr>
              <a:t>https://vinaytech.files.wordpress.com/2008/10/img21.png</a:t>
            </a:r>
            <a:br>
              <a:rPr lang="zh-TW"/>
            </a:br>
            <a:r>
              <a:rPr lang="zh-TW"/>
              <a:t>Symbol Table -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https://media.springernature.com/original/springer-static/image/chp%3A10.1007%2F978-981-10-3153-3_36/MediaObjects/421448_1_En_36_Fig3_HTML.gif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f96ce5c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f96ce5c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f96ce5c3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f96ce5c3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f96ce5c3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f96ce5c3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f23ba75c1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f23ba75c1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f96ce5c3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f96ce5c3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23ba75c1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f23ba75c1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0d6a734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0d6a73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f23ba75c1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f23ba75c1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f23ba75c1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f23ba75c1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f23ba75c1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f23ba75c1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f96ce5c3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f96ce5c3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f96ce5c3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f96ce5c3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 get …</a:t>
            </a:r>
            <a:br>
              <a:rPr lang="zh-TW"/>
            </a:br>
            <a:r>
              <a:rPr lang="zh-TW"/>
              <a:t>or</a:t>
            </a:r>
            <a:br>
              <a:rPr lang="zh-TW"/>
            </a:br>
            <a:r>
              <a:rPr lang="zh-TW"/>
              <a:t>it is used to get …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f23ba75c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f23ba75c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f23ba75c1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f23ba75c1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“the” following code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f23ba75c1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f23ba75c1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f23ba75c1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f23ba75c1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f23ba75c1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f23ba75c1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LLVM, we use LoadInst to access global var or pointer val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f23ba75c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f23ba75c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f23ba75c1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f23ba75c1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f23ba75c1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1f23ba75c1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f23ba75c1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f23ba75c1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f23ba75c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1f23ba75c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f23ba75c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f23ba75c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“the” following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f23ba75c1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f23ba75c1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1f23ba75c1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1f23ba75c1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f23ba75c1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f23ba75c1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f23ba75c1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f23ba75c1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f96ce5eb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f96ce5eb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23ba75c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23ba75c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20d6a734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20d6a734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20d6a7346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20d6a7346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20d6a734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20d6a734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20d3cfda70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20d3cfda70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f23ba75c1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f23ba75c1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23ba75c1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23ba75c1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f23ba75c1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f23ba75c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difference between LLVM &amp; LLVM Pass?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f23ba75c1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f23ba75c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“The” following content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f23ba75c1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f23ba75c1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23ba75c1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f23ba75c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llvm.org/docs/LangRef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hyperlink" Target="https://llvm.org/doxygen/classllvm_1_1Module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s://llvm.org/doxygen/classllvm_1_1Func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lvm.org/doxygen/classllvm_1_1BasicBlock.html" TargetMode="External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lvm.org/doxygen/classllvm_1_1Instruction.html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hyperlink" Target="https://llvm.org/doxygen/classllvm_1_1Valu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lvm.org/doxygen/classllvm_1_1Typ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hyperlink" Target="https://llvm.org/doxygen/classllvm_1_1ConstantInt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hyperlink" Target="https://llvm.org/doxygen/classllvm_1_1Modul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hyperlink" Target="https://llvm.org/doxygen/classllvm_1_1IRBuilderBase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llvm.org/doxygen/classllvm_1_1IRBuilderBase.html" TargetMode="External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llvm.org/docs/LangRef.html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google/AFL/blob/master/llvm_mode/afl-llvm-pass.so.cc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llvm.org/docs/LangRef.html" TargetMode="External"/><Relationship Id="rId4" Type="http://schemas.openxmlformats.org/officeDocument/2006/relationships/hyperlink" Target="https://llvm.org/doxygen/index.html" TargetMode="External"/><Relationship Id="rId5" Type="http://schemas.openxmlformats.org/officeDocument/2006/relationships/hyperlink" Target="https://github.com/google/AF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625" y="744575"/>
            <a:ext cx="906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>
                <a:solidFill>
                  <a:srgbClr val="434343"/>
                </a:solidFill>
              </a:rPr>
              <a:t>Lab 5: LLVM Pass</a:t>
            </a:r>
            <a:endParaRPr sz="5000"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19925"/>
            <a:ext cx="85206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TW" sz="2000"/>
              <a:t>Software Testing 2021</a:t>
            </a:r>
            <a:endParaRPr i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TW" sz="1500"/>
              <a:t>2022/03/31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839775" y="4687925"/>
            <a:ext cx="118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tl455047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Pass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2732713" y="2837850"/>
            <a:ext cx="1121700" cy="9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Pass.cc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5289588" y="2837850"/>
            <a:ext cx="1121700" cy="9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Pass.so</a:t>
            </a:r>
            <a:endParaRPr/>
          </a:p>
        </p:txBody>
      </p:sp>
      <p:cxnSp>
        <p:nvCxnSpPr>
          <p:cNvPr id="158" name="Google Shape;158;p22"/>
          <p:cNvCxnSpPr>
            <a:stCxn id="156" idx="3"/>
            <a:endCxn id="157" idx="1"/>
          </p:cNvCxnSpPr>
          <p:nvPr/>
        </p:nvCxnSpPr>
        <p:spPr>
          <a:xfrm>
            <a:off x="3854413" y="3322650"/>
            <a:ext cx="143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475" y="1418675"/>
            <a:ext cx="6605049" cy="7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Pass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grpSp>
        <p:nvGrpSpPr>
          <p:cNvPr id="168" name="Google Shape;168;p23"/>
          <p:cNvGrpSpPr/>
          <p:nvPr/>
        </p:nvGrpSpPr>
        <p:grpSpPr>
          <a:xfrm>
            <a:off x="505125" y="2453125"/>
            <a:ext cx="8133725" cy="1436075"/>
            <a:chOff x="523375" y="2700500"/>
            <a:chExt cx="8133725" cy="1436075"/>
          </a:xfrm>
        </p:grpSpPr>
        <p:sp>
          <p:nvSpPr>
            <p:cNvPr id="169" name="Google Shape;169;p23"/>
            <p:cNvSpPr/>
            <p:nvPr/>
          </p:nvSpPr>
          <p:spPr>
            <a:xfrm>
              <a:off x="2137650" y="3144475"/>
              <a:ext cx="4805400" cy="9921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23"/>
            <p:cNvGrpSpPr/>
            <p:nvPr/>
          </p:nvGrpSpPr>
          <p:grpSpPr>
            <a:xfrm>
              <a:off x="523375" y="2700500"/>
              <a:ext cx="8133725" cy="1190825"/>
              <a:chOff x="523375" y="2700500"/>
              <a:chExt cx="8133725" cy="1190825"/>
            </a:xfrm>
          </p:grpSpPr>
          <p:sp>
            <p:nvSpPr>
              <p:cNvPr id="171" name="Google Shape;171;p23"/>
              <p:cNvSpPr/>
              <p:nvPr/>
            </p:nvSpPr>
            <p:spPr>
              <a:xfrm>
                <a:off x="5647600" y="3403525"/>
                <a:ext cx="1051500" cy="487800"/>
              </a:xfrm>
              <a:prstGeom prst="rect">
                <a:avLst/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Fira Code"/>
                    <a:ea typeface="Fira Code"/>
                    <a:cs typeface="Fira Code"/>
                    <a:sym typeface="Fira Code"/>
                  </a:rPr>
                  <a:t>Backend</a:t>
                </a:r>
                <a:endParaRPr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72" name="Google Shape;172;p23"/>
              <p:cNvSpPr/>
              <p:nvPr/>
            </p:nvSpPr>
            <p:spPr>
              <a:xfrm>
                <a:off x="2444900" y="3403525"/>
                <a:ext cx="1051500" cy="487800"/>
              </a:xfrm>
              <a:prstGeom prst="rect">
                <a:avLst/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Fira Code"/>
                    <a:ea typeface="Fira Code"/>
                    <a:cs typeface="Fira Code"/>
                    <a:sym typeface="Fira Code"/>
                  </a:rPr>
                  <a:t>Frontend</a:t>
                </a:r>
                <a:endParaRPr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73" name="Google Shape;173;p23"/>
              <p:cNvSpPr/>
              <p:nvPr/>
            </p:nvSpPr>
            <p:spPr>
              <a:xfrm>
                <a:off x="4046250" y="3403525"/>
                <a:ext cx="1051500" cy="487800"/>
              </a:xfrm>
              <a:prstGeom prst="rect">
                <a:avLst/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Fira Code"/>
                    <a:ea typeface="Fira Code"/>
                    <a:cs typeface="Fira Code"/>
                    <a:sym typeface="Fira Code"/>
                  </a:rPr>
                  <a:t>Midend</a:t>
                </a:r>
                <a:endParaRPr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cxnSp>
            <p:nvCxnSpPr>
              <p:cNvPr id="174" name="Google Shape;174;p23"/>
              <p:cNvCxnSpPr>
                <a:endCxn id="173" idx="1"/>
              </p:cNvCxnSpPr>
              <p:nvPr/>
            </p:nvCxnSpPr>
            <p:spPr>
              <a:xfrm>
                <a:off x="3502050" y="3640525"/>
                <a:ext cx="544200" cy="6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5" name="Google Shape;175;p23"/>
              <p:cNvCxnSpPr>
                <a:stCxn id="173" idx="3"/>
                <a:endCxn id="171" idx="1"/>
              </p:cNvCxnSpPr>
              <p:nvPr/>
            </p:nvCxnSpPr>
            <p:spPr>
              <a:xfrm>
                <a:off x="5097750" y="3647425"/>
                <a:ext cx="549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6" name="Google Shape;176;p23"/>
              <p:cNvCxnSpPr/>
              <p:nvPr/>
            </p:nvCxnSpPr>
            <p:spPr>
              <a:xfrm>
                <a:off x="1900700" y="3647875"/>
                <a:ext cx="544200" cy="6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7" name="Google Shape;177;p23"/>
              <p:cNvCxnSpPr/>
              <p:nvPr/>
            </p:nvCxnSpPr>
            <p:spPr>
              <a:xfrm>
                <a:off x="6699100" y="3640525"/>
                <a:ext cx="544200" cy="6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8" name="Google Shape;178;p23"/>
              <p:cNvSpPr txBox="1"/>
              <p:nvPr/>
            </p:nvSpPr>
            <p:spPr>
              <a:xfrm>
                <a:off x="523375" y="3459325"/>
                <a:ext cx="1481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Fira Code"/>
                    <a:ea typeface="Fira Code"/>
                    <a:cs typeface="Fira Code"/>
                    <a:sym typeface="Fira Code"/>
                  </a:rPr>
                  <a:t>target.c</a:t>
                </a:r>
                <a:endParaRPr sz="12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79" name="Google Shape;179;p23"/>
              <p:cNvSpPr txBox="1"/>
              <p:nvPr/>
            </p:nvSpPr>
            <p:spPr>
              <a:xfrm>
                <a:off x="7176000" y="3459325"/>
                <a:ext cx="1481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Fira Code"/>
                    <a:ea typeface="Fira Code"/>
                    <a:cs typeface="Fira Code"/>
                    <a:sym typeface="Fira Code"/>
                  </a:rPr>
                  <a:t>target</a:t>
                </a:r>
                <a:endParaRPr sz="12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80" name="Google Shape;180;p23"/>
              <p:cNvSpPr txBox="1"/>
              <p:nvPr/>
            </p:nvSpPr>
            <p:spPr>
              <a:xfrm>
                <a:off x="3752400" y="2700500"/>
                <a:ext cx="1575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Fira Code"/>
                    <a:ea typeface="Fira Code"/>
                    <a:cs typeface="Fira Code"/>
                    <a:sym typeface="Fira Code"/>
                  </a:rPr>
                  <a:t>clang - llvm</a:t>
                </a:r>
                <a:endParaRPr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  <p:grpSp>
        <p:nvGrpSpPr>
          <p:cNvPr id="181" name="Google Shape;181;p23"/>
          <p:cNvGrpSpPr/>
          <p:nvPr/>
        </p:nvGrpSpPr>
        <p:grpSpPr>
          <a:xfrm>
            <a:off x="2376288" y="3641375"/>
            <a:ext cx="4391400" cy="974100"/>
            <a:chOff x="2378725" y="3888750"/>
            <a:chExt cx="4391400" cy="974100"/>
          </a:xfrm>
        </p:grpSpPr>
        <p:sp>
          <p:nvSpPr>
            <p:cNvPr id="182" name="Google Shape;182;p23"/>
            <p:cNvSpPr/>
            <p:nvPr/>
          </p:nvSpPr>
          <p:spPr>
            <a:xfrm>
              <a:off x="4216963" y="4340850"/>
              <a:ext cx="714900" cy="5220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200">
                  <a:solidFill>
                    <a:srgbClr val="EFEFEF"/>
                  </a:solidFill>
                  <a:latin typeface="Fira Code"/>
                  <a:ea typeface="Fira Code"/>
                  <a:cs typeface="Fira Code"/>
                  <a:sym typeface="Fira Code"/>
                </a:rPr>
                <a:t>Pass</a:t>
              </a:r>
              <a:endParaRPr sz="900">
                <a:solidFill>
                  <a:srgbClr val="EFEFE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83" name="Google Shape;183;p23"/>
            <p:cNvCxnSpPr>
              <a:endCxn id="184" idx="1"/>
            </p:cNvCxnSpPr>
            <p:nvPr/>
          </p:nvCxnSpPr>
          <p:spPr>
            <a:xfrm flipH="1">
              <a:off x="2378725" y="3888750"/>
              <a:ext cx="1677600" cy="7131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3"/>
            <p:cNvCxnSpPr>
              <a:endCxn id="186" idx="3"/>
            </p:cNvCxnSpPr>
            <p:nvPr/>
          </p:nvCxnSpPr>
          <p:spPr>
            <a:xfrm>
              <a:off x="5092525" y="3888750"/>
              <a:ext cx="1677600" cy="7131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" name="Google Shape;187;p23"/>
            <p:cNvSpPr/>
            <p:nvPr/>
          </p:nvSpPr>
          <p:spPr>
            <a:xfrm>
              <a:off x="5136100" y="4340850"/>
              <a:ext cx="714900" cy="5220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EFEFEF"/>
                  </a:solidFill>
                  <a:latin typeface="Fira Code"/>
                  <a:ea typeface="Fira Code"/>
                  <a:cs typeface="Fira Code"/>
                  <a:sym typeface="Fira Code"/>
                </a:rPr>
                <a:t>Pass</a:t>
              </a:r>
              <a:endParaRPr sz="1200">
                <a:solidFill>
                  <a:srgbClr val="EFEFE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3261100" y="4340850"/>
              <a:ext cx="714900" cy="5220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EFEFEF"/>
                  </a:solidFill>
                  <a:latin typeface="Fira Code"/>
                  <a:ea typeface="Fira Code"/>
                  <a:cs typeface="Fira Code"/>
                  <a:sym typeface="Fira Code"/>
                </a:rPr>
                <a:t>Pass</a:t>
              </a:r>
              <a:endParaRPr sz="1200">
                <a:solidFill>
                  <a:srgbClr val="EFEFE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055225" y="4340850"/>
              <a:ext cx="714900" cy="5220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900">
                  <a:solidFill>
                    <a:srgbClr val="EFEFEF"/>
                  </a:solidFill>
                  <a:latin typeface="Fira Code"/>
                  <a:ea typeface="Fira Code"/>
                  <a:cs typeface="Fira Code"/>
                  <a:sym typeface="Fira Code"/>
                </a:rPr>
                <a:t>Pass.so</a:t>
              </a:r>
              <a:endParaRPr sz="1200">
                <a:solidFill>
                  <a:srgbClr val="EFEFE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378725" y="4340850"/>
              <a:ext cx="714900" cy="5220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EFEFEF"/>
                  </a:solidFill>
                  <a:latin typeface="Fira Code"/>
                  <a:ea typeface="Fira Code"/>
                  <a:cs typeface="Fira Code"/>
                  <a:sym typeface="Fira Code"/>
                </a:rPr>
                <a:t>Pass</a:t>
              </a:r>
              <a:endParaRPr sz="1200">
                <a:solidFill>
                  <a:srgbClr val="EFEFE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89" name="Google Shape;189;p23"/>
            <p:cNvCxnSpPr>
              <a:stCxn id="184" idx="3"/>
              <a:endCxn id="188" idx="1"/>
            </p:cNvCxnSpPr>
            <p:nvPr/>
          </p:nvCxnSpPr>
          <p:spPr>
            <a:xfrm>
              <a:off x="3093625" y="4601850"/>
              <a:ext cx="167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3"/>
            <p:cNvCxnSpPr>
              <a:stCxn id="188" idx="3"/>
              <a:endCxn id="182" idx="1"/>
            </p:cNvCxnSpPr>
            <p:nvPr/>
          </p:nvCxnSpPr>
          <p:spPr>
            <a:xfrm>
              <a:off x="3976000" y="4601850"/>
              <a:ext cx="24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1" name="Google Shape;191;p23"/>
            <p:cNvCxnSpPr>
              <a:stCxn id="182" idx="3"/>
              <a:endCxn id="187" idx="1"/>
            </p:cNvCxnSpPr>
            <p:nvPr/>
          </p:nvCxnSpPr>
          <p:spPr>
            <a:xfrm>
              <a:off x="4931863" y="4601850"/>
              <a:ext cx="204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2" name="Google Shape;192;p23"/>
            <p:cNvCxnSpPr>
              <a:stCxn id="187" idx="3"/>
              <a:endCxn id="186" idx="1"/>
            </p:cNvCxnSpPr>
            <p:nvPr/>
          </p:nvCxnSpPr>
          <p:spPr>
            <a:xfrm>
              <a:off x="5851000" y="4601850"/>
              <a:ext cx="204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850" y="1616775"/>
            <a:ext cx="5104301" cy="6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LLVM Structure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Module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Function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BasicBlock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Instruction (IR)</a:t>
            </a: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800" y="1152473"/>
            <a:ext cx="3396600" cy="22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572550" y="4576400"/>
            <a:ext cx="42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4"/>
              </a:rPr>
              <a:t>https://llvm.org/docs/LangRef.html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LLVM Structure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Module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top-level structure in an LLVM program</a:t>
            </a:r>
            <a:endParaRPr/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888" y="2049954"/>
            <a:ext cx="6260224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572550" y="4576400"/>
            <a:ext cx="42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4"/>
              </a:rPr>
              <a:t>https://llvm.org/doxygen/classllvm_1_1Module.html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LLVM Structure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Function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663" y="2108475"/>
            <a:ext cx="4730676" cy="19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572550" y="4576400"/>
            <a:ext cx="42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4"/>
              </a:rPr>
              <a:t>https://llvm.org/doxygen/classllvm_1_1Function.html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LLVM Structure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BasicBlock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572550" y="4576400"/>
            <a:ext cx="42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3"/>
              </a:rPr>
              <a:t>https://llvm.org/doxygen/classllvm_1_1BasicBlock.html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038" y="1947974"/>
            <a:ext cx="5513924" cy="23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LLVM Structure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Instruction (IR)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572550" y="4576400"/>
            <a:ext cx="42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3"/>
              </a:rPr>
              <a:t>https://llvm.org/doxygen/classllvm_1_1Instruction.html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561" y="1973400"/>
            <a:ext cx="3900875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Value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856425" y="3339688"/>
            <a:ext cx="1226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Fira Code"/>
                <a:ea typeface="Fira Code"/>
                <a:cs typeface="Fira Code"/>
                <a:sym typeface="Fira Code"/>
              </a:rPr>
              <a:t>llvm::Value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2405750" y="2636288"/>
            <a:ext cx="14637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Fira Code"/>
                <a:ea typeface="Fira Code"/>
                <a:cs typeface="Fira Code"/>
                <a:sym typeface="Fira Code"/>
              </a:rPr>
              <a:t>llvm::BasicBlock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54" name="Google Shape;254;p29"/>
          <p:cNvCxnSpPr>
            <a:stCxn id="253" idx="1"/>
            <a:endCxn id="252" idx="0"/>
          </p:cNvCxnSpPr>
          <p:nvPr/>
        </p:nvCxnSpPr>
        <p:spPr>
          <a:xfrm flipH="1">
            <a:off x="1469450" y="2833088"/>
            <a:ext cx="936300" cy="506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9"/>
          <p:cNvSpPr/>
          <p:nvPr/>
        </p:nvSpPr>
        <p:spPr>
          <a:xfrm>
            <a:off x="3869450" y="4414088"/>
            <a:ext cx="15732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Fira Code"/>
                <a:ea typeface="Fira Code"/>
                <a:cs typeface="Fira Code"/>
                <a:sym typeface="Fira Code"/>
              </a:rPr>
              <a:t>llvm::Instruction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56" name="Google Shape;256;p29"/>
          <p:cNvCxnSpPr>
            <a:stCxn id="257" idx="1"/>
            <a:endCxn id="252" idx="2"/>
          </p:cNvCxnSpPr>
          <p:nvPr/>
        </p:nvCxnSpPr>
        <p:spPr>
          <a:xfrm rot="10800000">
            <a:off x="1469425" y="3733363"/>
            <a:ext cx="489900" cy="639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9"/>
          <p:cNvSpPr/>
          <p:nvPr/>
        </p:nvSpPr>
        <p:spPr>
          <a:xfrm>
            <a:off x="1959325" y="4176463"/>
            <a:ext cx="1226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Fira Code"/>
                <a:ea typeface="Fira Code"/>
                <a:cs typeface="Fira Code"/>
                <a:sym typeface="Fira Code"/>
              </a:rPr>
              <a:t>llvm::User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58" name="Google Shape;258;p29"/>
          <p:cNvCxnSpPr>
            <a:stCxn id="255" idx="1"/>
            <a:endCxn id="257" idx="3"/>
          </p:cNvCxnSpPr>
          <p:nvPr/>
        </p:nvCxnSpPr>
        <p:spPr>
          <a:xfrm rot="10800000">
            <a:off x="3185450" y="4373288"/>
            <a:ext cx="684000" cy="237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9"/>
          <p:cNvSpPr/>
          <p:nvPr/>
        </p:nvSpPr>
        <p:spPr>
          <a:xfrm>
            <a:off x="3185425" y="3406388"/>
            <a:ext cx="1397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Fira Code"/>
                <a:ea typeface="Fira Code"/>
                <a:cs typeface="Fira Code"/>
                <a:sym typeface="Fira Code"/>
              </a:rPr>
              <a:t>llvm::Constant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60" name="Google Shape;260;p29"/>
          <p:cNvCxnSpPr>
            <a:stCxn id="259" idx="1"/>
            <a:endCxn id="257" idx="0"/>
          </p:cNvCxnSpPr>
          <p:nvPr/>
        </p:nvCxnSpPr>
        <p:spPr>
          <a:xfrm flipH="1">
            <a:off x="2572525" y="3603188"/>
            <a:ext cx="612900" cy="573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9"/>
          <p:cNvSpPr/>
          <p:nvPr/>
        </p:nvSpPr>
        <p:spPr>
          <a:xfrm>
            <a:off x="1721725" y="2045913"/>
            <a:ext cx="14637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Fira Code"/>
                <a:ea typeface="Fira Code"/>
                <a:cs typeface="Fira Code"/>
                <a:sym typeface="Fira Code"/>
              </a:rPr>
              <a:t>llvm::Argument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62" name="Google Shape;262;p29"/>
          <p:cNvCxnSpPr>
            <a:stCxn id="261" idx="1"/>
            <a:endCxn id="252" idx="0"/>
          </p:cNvCxnSpPr>
          <p:nvPr/>
        </p:nvCxnSpPr>
        <p:spPr>
          <a:xfrm flipH="1">
            <a:off x="1469425" y="2242713"/>
            <a:ext cx="252300" cy="1097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3" name="Google Shape;263;p29"/>
          <p:cNvSpPr/>
          <p:nvPr/>
        </p:nvSpPr>
        <p:spPr>
          <a:xfrm>
            <a:off x="4292350" y="2594463"/>
            <a:ext cx="15732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Fira Code"/>
                <a:ea typeface="Fira Code"/>
                <a:cs typeface="Fira Code"/>
                <a:sym typeface="Fira Code"/>
              </a:rPr>
              <a:t>llvm::GlobalValue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64" name="Google Shape;264;p29"/>
          <p:cNvCxnSpPr>
            <a:stCxn id="263" idx="1"/>
            <a:endCxn id="259" idx="0"/>
          </p:cNvCxnSpPr>
          <p:nvPr/>
        </p:nvCxnSpPr>
        <p:spPr>
          <a:xfrm flipH="1">
            <a:off x="3884050" y="2791263"/>
            <a:ext cx="408300" cy="615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9"/>
          <p:cNvSpPr/>
          <p:nvPr/>
        </p:nvSpPr>
        <p:spPr>
          <a:xfrm>
            <a:off x="5348225" y="1752438"/>
            <a:ext cx="15732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Fira Code"/>
                <a:ea typeface="Fira Code"/>
                <a:cs typeface="Fira Code"/>
                <a:sym typeface="Fira Code"/>
              </a:rPr>
              <a:t>llvm::GlobalObject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66" name="Google Shape;266;p29"/>
          <p:cNvCxnSpPr>
            <a:stCxn id="265" idx="1"/>
            <a:endCxn id="263" idx="0"/>
          </p:cNvCxnSpPr>
          <p:nvPr/>
        </p:nvCxnSpPr>
        <p:spPr>
          <a:xfrm flipH="1">
            <a:off x="5078825" y="1949238"/>
            <a:ext cx="269400" cy="645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7" name="Google Shape;267;p29"/>
          <p:cNvSpPr/>
          <p:nvPr/>
        </p:nvSpPr>
        <p:spPr>
          <a:xfrm>
            <a:off x="6478575" y="1198350"/>
            <a:ext cx="15732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Fira Code"/>
                <a:ea typeface="Fira Code"/>
                <a:cs typeface="Fira Code"/>
                <a:sym typeface="Fira Code"/>
              </a:rPr>
              <a:t>llvm::Function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6478575" y="2518063"/>
            <a:ext cx="1809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Fira Code"/>
                <a:ea typeface="Fira Code"/>
                <a:cs typeface="Fira Code"/>
                <a:sym typeface="Fira Code"/>
              </a:rPr>
              <a:t>llvm::GlobalVariable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69" name="Google Shape;269;p29"/>
          <p:cNvCxnSpPr>
            <a:stCxn id="267" idx="1"/>
            <a:endCxn id="265" idx="3"/>
          </p:cNvCxnSpPr>
          <p:nvPr/>
        </p:nvCxnSpPr>
        <p:spPr>
          <a:xfrm>
            <a:off x="6478575" y="1395150"/>
            <a:ext cx="442800" cy="554100"/>
          </a:xfrm>
          <a:prstGeom prst="curvedConnector5">
            <a:avLst>
              <a:gd fmla="val -53777" name="adj1"/>
              <a:gd fmla="val 49999" name="adj2"/>
              <a:gd fmla="val 153788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9"/>
          <p:cNvCxnSpPr>
            <a:stCxn id="268" idx="1"/>
            <a:endCxn id="265" idx="3"/>
          </p:cNvCxnSpPr>
          <p:nvPr/>
        </p:nvCxnSpPr>
        <p:spPr>
          <a:xfrm flipH="1" rot="10800000">
            <a:off x="6478575" y="1949263"/>
            <a:ext cx="442800" cy="765600"/>
          </a:xfrm>
          <a:prstGeom prst="curvedConnector5">
            <a:avLst>
              <a:gd fmla="val -53777" name="adj1"/>
              <a:gd fmla="val 50002" name="adj2"/>
              <a:gd fmla="val 153788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Value</a:t>
            </a:r>
            <a:endParaRPr/>
          </a:p>
        </p:txBody>
      </p:sp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138" y="2441492"/>
            <a:ext cx="4851724" cy="11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 txBox="1"/>
          <p:nvPr/>
        </p:nvSpPr>
        <p:spPr>
          <a:xfrm>
            <a:off x="572550" y="4576400"/>
            <a:ext cx="42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4"/>
              </a:rPr>
              <a:t>https://llvm.org/doxygen/classllvm_1_1Value.html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Type</a:t>
            </a:r>
            <a:endParaRPr/>
          </a:p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2240350" y="2704638"/>
            <a:ext cx="1226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Fira Code"/>
                <a:ea typeface="Fira Code"/>
                <a:cs typeface="Fira Code"/>
                <a:sym typeface="Fira Code"/>
              </a:rPr>
              <a:t>llvm::Type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3958950" y="1687925"/>
            <a:ext cx="1410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Fira Code"/>
                <a:ea typeface="Fira Code"/>
                <a:cs typeface="Fira Code"/>
                <a:sym typeface="Fira Code"/>
              </a:rPr>
              <a:t>llvm::ArrayType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3958950" y="2311050"/>
            <a:ext cx="1569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Fira Code"/>
                <a:ea typeface="Fira Code"/>
                <a:cs typeface="Fira Code"/>
                <a:sym typeface="Fira Code"/>
              </a:rPr>
              <a:t>llvm::FunctionType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3958950" y="2930675"/>
            <a:ext cx="14898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Fira Code"/>
                <a:ea typeface="Fira Code"/>
                <a:cs typeface="Fira Code"/>
                <a:sym typeface="Fira Code"/>
              </a:rPr>
              <a:t>llvm::IntegerType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31"/>
          <p:cNvSpPr/>
          <p:nvPr/>
        </p:nvSpPr>
        <p:spPr>
          <a:xfrm>
            <a:off x="3942750" y="3550300"/>
            <a:ext cx="15222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Fira Code"/>
                <a:ea typeface="Fira Code"/>
                <a:cs typeface="Fira Code"/>
                <a:sym typeface="Fira Code"/>
              </a:rPr>
              <a:t>llvm::PointerType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94" name="Google Shape;294;p31"/>
          <p:cNvCxnSpPr>
            <a:stCxn id="290" idx="1"/>
            <a:endCxn id="289" idx="0"/>
          </p:cNvCxnSpPr>
          <p:nvPr/>
        </p:nvCxnSpPr>
        <p:spPr>
          <a:xfrm flipH="1">
            <a:off x="2853450" y="1884725"/>
            <a:ext cx="1105500" cy="819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1"/>
          <p:cNvCxnSpPr>
            <a:stCxn id="291" idx="1"/>
            <a:endCxn id="289" idx="3"/>
          </p:cNvCxnSpPr>
          <p:nvPr/>
        </p:nvCxnSpPr>
        <p:spPr>
          <a:xfrm flipH="1">
            <a:off x="3466350" y="2507850"/>
            <a:ext cx="492600" cy="3936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1"/>
          <p:cNvCxnSpPr>
            <a:stCxn id="292" idx="1"/>
            <a:endCxn id="289" idx="3"/>
          </p:cNvCxnSpPr>
          <p:nvPr/>
        </p:nvCxnSpPr>
        <p:spPr>
          <a:xfrm rot="10800000">
            <a:off x="3466350" y="2901575"/>
            <a:ext cx="492600" cy="2259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1"/>
          <p:cNvCxnSpPr>
            <a:stCxn id="293" idx="1"/>
            <a:endCxn id="289" idx="2"/>
          </p:cNvCxnSpPr>
          <p:nvPr/>
        </p:nvCxnSpPr>
        <p:spPr>
          <a:xfrm rot="10800000">
            <a:off x="2853450" y="3098200"/>
            <a:ext cx="1089300" cy="648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1"/>
          <p:cNvSpPr txBox="1"/>
          <p:nvPr/>
        </p:nvSpPr>
        <p:spPr>
          <a:xfrm>
            <a:off x="572550" y="4576400"/>
            <a:ext cx="42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3"/>
              </a:rPr>
              <a:t>https://llvm.org/doxygen/classllvm_1_1Type.html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</a:t>
            </a:r>
            <a:r>
              <a:rPr lang="zh-TW"/>
              <a:t>his lab will cover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little bit compiler concept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llvm pass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some assembly concept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some C++ OOP concept</a:t>
            </a:r>
            <a:endParaRPr sz="16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ConstantInt</a:t>
            </a:r>
            <a:endParaRPr/>
          </a:p>
        </p:txBody>
      </p:sp>
      <p:sp>
        <p:nvSpPr>
          <p:cNvPr id="305" name="Google Shape;305;p32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get instance of int32 ConstantInt</a:t>
            </a:r>
            <a:endParaRPr/>
          </a:p>
        </p:txBody>
      </p:sp>
      <p:sp>
        <p:nvSpPr>
          <p:cNvPr id="306" name="Google Shape;3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07" name="Google Shape;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388" y="2092325"/>
            <a:ext cx="6673225" cy="17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572550" y="4576400"/>
            <a:ext cx="42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4"/>
              </a:rPr>
              <a:t>https://llvm.org/doxygen/classllvm_1_1ConstantInt.html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getOrInsertFunction</a:t>
            </a:r>
            <a:endParaRPr/>
          </a:p>
        </p:txBody>
      </p:sp>
      <p:sp>
        <p:nvSpPr>
          <p:cNvPr id="315" name="Google Shape;315;p33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17" name="Google Shape;3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500" y="1833153"/>
            <a:ext cx="6915001" cy="26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950" y="445025"/>
            <a:ext cx="1869551" cy="11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3"/>
          <p:cNvSpPr txBox="1"/>
          <p:nvPr/>
        </p:nvSpPr>
        <p:spPr>
          <a:xfrm>
            <a:off x="572550" y="4576400"/>
            <a:ext cx="42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5"/>
              </a:rPr>
              <a:t>https://llvm.org/doxygen/classllvm_1_1Module.html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IRBuilder</a:t>
            </a:r>
            <a:endParaRPr/>
          </a:p>
        </p:txBody>
      </p:sp>
      <p:sp>
        <p:nvSpPr>
          <p:cNvPr id="326" name="Google Shape;326;p34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insert new IR at specific position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28" name="Google Shape;3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763" y="2377872"/>
            <a:ext cx="5854476" cy="17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4"/>
          <p:cNvSpPr txBox="1"/>
          <p:nvPr/>
        </p:nvSpPr>
        <p:spPr>
          <a:xfrm>
            <a:off x="572550" y="4576400"/>
            <a:ext cx="42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4"/>
              </a:rPr>
              <a:t>https://llvm.org/doxygen/classllvm_1_1IRBuilderBase.html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IRBuilder</a:t>
            </a:r>
            <a:endParaRPr/>
          </a:p>
        </p:txBody>
      </p:sp>
      <p:sp>
        <p:nvSpPr>
          <p:cNvPr id="336" name="Google Shape;336;p35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insert new IR at specific position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572550" y="4576400"/>
            <a:ext cx="42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3"/>
              </a:rPr>
              <a:t>https://llvm.org/doxygen/classllvm_1_1IRBuilderBase.html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39" name="Google Shape;3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187" y="1976675"/>
            <a:ext cx="5401626" cy="231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LLVM IR</a:t>
            </a:r>
            <a:endParaRPr/>
          </a:p>
        </p:txBody>
      </p:sp>
      <p:sp>
        <p:nvSpPr>
          <p:cNvPr id="346" name="Google Shape;346;p36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getelementptr</a:t>
            </a:r>
            <a:r>
              <a:rPr lang="zh-TW"/>
              <a:t> Instruction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200">
                <a:solidFill>
                  <a:schemeClr val="dk1"/>
                </a:solidFill>
              </a:rPr>
              <a:t>used to get the address of a subelement of an </a:t>
            </a:r>
            <a:r>
              <a:rPr b="1" lang="zh-TW" sz="1200">
                <a:solidFill>
                  <a:schemeClr val="dk1"/>
                </a:solidFill>
              </a:rPr>
              <a:t>aggregate</a:t>
            </a:r>
            <a:r>
              <a:rPr lang="zh-TW" sz="1200">
                <a:solidFill>
                  <a:schemeClr val="dk1"/>
                </a:solidFill>
              </a:rPr>
              <a:t> data structure.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7" name="Google Shape;3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572550" y="4576400"/>
            <a:ext cx="42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3"/>
              </a:rPr>
              <a:t>https://llvm.org/docs/LangRef.html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49" name="Google Shape;3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050" y="2132400"/>
            <a:ext cx="2095925" cy="21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100" y="2571756"/>
            <a:ext cx="5697875" cy="99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/>
          <p:nvPr/>
        </p:nvSpPr>
        <p:spPr>
          <a:xfrm>
            <a:off x="357725" y="2255750"/>
            <a:ext cx="8474625" cy="668852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1: AFL LLVM Pass</a:t>
            </a:r>
            <a:endParaRPr/>
          </a:p>
        </p:txBody>
      </p:sp>
      <p:sp>
        <p:nvSpPr>
          <p:cNvPr id="357" name="Google Shape;35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58" name="Google Shape;358;p37"/>
          <p:cNvSpPr txBox="1"/>
          <p:nvPr/>
        </p:nvSpPr>
        <p:spPr>
          <a:xfrm>
            <a:off x="2127838" y="3151850"/>
            <a:ext cx="49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3"/>
              </a:rPr>
              <a:t>https://github.com/google/AFL/blob/master/llvm_mode/afl-llvm-pass.so.cc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Coverage Instrumentation</a:t>
            </a:r>
            <a:endParaRPr/>
          </a:p>
        </p:txBody>
      </p:sp>
      <p:sp>
        <p:nvSpPr>
          <p:cNvPr id="365" name="Google Shape;365;p38"/>
          <p:cNvSpPr txBox="1"/>
          <p:nvPr>
            <p:ph idx="1" type="body"/>
          </p:nvPr>
        </p:nvSpPr>
        <p:spPr>
          <a:xfrm>
            <a:off x="311700" y="114522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Instrument following code into each BasicBlock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67" name="Google Shape;3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75" y="1601300"/>
            <a:ext cx="4171650" cy="9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Coverage Instrumentation</a:t>
            </a:r>
            <a:endParaRPr/>
          </a:p>
        </p:txBody>
      </p:sp>
      <p:sp>
        <p:nvSpPr>
          <p:cNvPr id="374" name="Google Shape;374;p39"/>
          <p:cNvSpPr txBox="1"/>
          <p:nvPr>
            <p:ph idx="1" type="body"/>
          </p:nvPr>
        </p:nvSpPr>
        <p:spPr>
          <a:xfrm>
            <a:off x="311700" y="114522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Get Global Variable shared_mem, prev_loc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76" name="Google Shape;3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75" y="1601300"/>
            <a:ext cx="417165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00" y="2879694"/>
            <a:ext cx="5115176" cy="167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100" y="1688125"/>
            <a:ext cx="2621450" cy="7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9"/>
          <p:cNvSpPr txBox="1"/>
          <p:nvPr/>
        </p:nvSpPr>
        <p:spPr>
          <a:xfrm>
            <a:off x="6079100" y="854975"/>
            <a:ext cx="20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9"/>
          <p:cNvSpPr txBox="1"/>
          <p:nvPr/>
        </p:nvSpPr>
        <p:spPr>
          <a:xfrm>
            <a:off x="6462375" y="1287925"/>
            <a:ext cx="18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In afl-llvm-rt.o.c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405750" y="2526000"/>
            <a:ext cx="14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Pass.cc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Coverage Instrumentation</a:t>
            </a:r>
            <a:endParaRPr/>
          </a:p>
        </p:txBody>
      </p:sp>
      <p:sp>
        <p:nvSpPr>
          <p:cNvPr id="388" name="Google Shape;388;p40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Make up cur_loc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389" name="Google Shape;38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90" name="Google Shape;3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75" y="1601300"/>
            <a:ext cx="417165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250" y="2952300"/>
            <a:ext cx="3883676" cy="11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0"/>
          <p:cNvSpPr txBox="1"/>
          <p:nvPr/>
        </p:nvSpPr>
        <p:spPr>
          <a:xfrm>
            <a:off x="405750" y="2526000"/>
            <a:ext cx="14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Pass.cc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93" name="Google Shape;393;p40"/>
          <p:cNvSpPr/>
          <p:nvPr/>
        </p:nvSpPr>
        <p:spPr>
          <a:xfrm>
            <a:off x="985250" y="1767950"/>
            <a:ext cx="3412800" cy="2898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4" name="Google Shape;394;p40"/>
          <p:cNvCxnSpPr>
            <a:stCxn id="393" idx="2"/>
            <a:endCxn id="391" idx="0"/>
          </p:cNvCxnSpPr>
          <p:nvPr/>
        </p:nvCxnSpPr>
        <p:spPr>
          <a:xfrm flipH="1" rot="-5400000">
            <a:off x="2362100" y="2387300"/>
            <a:ext cx="894600" cy="2355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Coverage Instrumentation</a:t>
            </a:r>
            <a:endParaRPr/>
          </a:p>
        </p:txBody>
      </p:sp>
      <p:sp>
        <p:nvSpPr>
          <p:cNvPr id="401" name="Google Shape;401;p41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Load prev_loc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402" name="Google Shape;40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403" name="Google Shape;4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75" y="1601300"/>
            <a:ext cx="4171650" cy="9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1"/>
          <p:cNvSpPr txBox="1"/>
          <p:nvPr/>
        </p:nvSpPr>
        <p:spPr>
          <a:xfrm>
            <a:off x="5745800" y="1586800"/>
            <a:ext cx="226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In LLVM, to access global variable value or pointer value, we need to use LoadInst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05" name="Google Shape;405;p41"/>
          <p:cNvSpPr txBox="1"/>
          <p:nvPr/>
        </p:nvSpPr>
        <p:spPr>
          <a:xfrm>
            <a:off x="405750" y="2526000"/>
            <a:ext cx="14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Pass.cc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406" name="Google Shape;4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50" y="2926200"/>
            <a:ext cx="5492201" cy="13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1"/>
          <p:cNvSpPr/>
          <p:nvPr/>
        </p:nvSpPr>
        <p:spPr>
          <a:xfrm>
            <a:off x="985250" y="2014300"/>
            <a:ext cx="3825900" cy="217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41"/>
          <p:cNvCxnSpPr>
            <a:stCxn id="407" idx="2"/>
            <a:endCxn id="406" idx="0"/>
          </p:cNvCxnSpPr>
          <p:nvPr/>
        </p:nvCxnSpPr>
        <p:spPr>
          <a:xfrm flipH="1" rot="-5400000">
            <a:off x="2677700" y="2452000"/>
            <a:ext cx="694800" cy="2538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57725" y="2255750"/>
            <a:ext cx="8474625" cy="668852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LLVM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Coverage Instrumentation</a:t>
            </a:r>
            <a:endParaRPr/>
          </a:p>
        </p:txBody>
      </p:sp>
      <p:sp>
        <p:nvSpPr>
          <p:cNvPr id="415" name="Google Shape;415;p42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Load SHM pointer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416" name="Google Shape;41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417" name="Google Shape;4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75" y="1601300"/>
            <a:ext cx="4171650" cy="9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2"/>
          <p:cNvSpPr txBox="1"/>
          <p:nvPr/>
        </p:nvSpPr>
        <p:spPr>
          <a:xfrm>
            <a:off x="405750" y="2526000"/>
            <a:ext cx="14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Pass.cc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419" name="Google Shape;41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25" y="2926198"/>
            <a:ext cx="4727701" cy="13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2"/>
          <p:cNvSpPr txBox="1"/>
          <p:nvPr/>
        </p:nvSpPr>
        <p:spPr>
          <a:xfrm>
            <a:off x="5745800" y="1586800"/>
            <a:ext cx="226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In LLVM, getElementPtr only calculates </a:t>
            </a:r>
            <a:r>
              <a:rPr lang="zh-TW">
                <a:solidFill>
                  <a:srgbClr val="434343"/>
                </a:solidFill>
              </a:rPr>
              <a:t>address, it does not access memory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21" name="Google Shape;421;p42"/>
          <p:cNvSpPr/>
          <p:nvPr/>
        </p:nvSpPr>
        <p:spPr>
          <a:xfrm>
            <a:off x="985250" y="2014300"/>
            <a:ext cx="3825900" cy="217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" name="Google Shape;422;p42"/>
          <p:cNvCxnSpPr>
            <a:stCxn id="421" idx="2"/>
          </p:cNvCxnSpPr>
          <p:nvPr/>
        </p:nvCxnSpPr>
        <p:spPr>
          <a:xfrm flipH="1" rot="-5400000">
            <a:off x="2677700" y="2452000"/>
            <a:ext cx="694800" cy="253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Coverage Instrumentation</a:t>
            </a:r>
            <a:endParaRPr/>
          </a:p>
        </p:txBody>
      </p:sp>
      <p:sp>
        <p:nvSpPr>
          <p:cNvPr id="429" name="Google Shape;429;p43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Update bitmap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430" name="Google Shape;43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431" name="Google Shape;4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75" y="1601300"/>
            <a:ext cx="4171650" cy="9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3"/>
          <p:cNvSpPr txBox="1"/>
          <p:nvPr/>
        </p:nvSpPr>
        <p:spPr>
          <a:xfrm>
            <a:off x="405750" y="2526000"/>
            <a:ext cx="14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Pass.cc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433" name="Google Shape;43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25" y="2926200"/>
            <a:ext cx="4694336" cy="17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3"/>
          <p:cNvSpPr/>
          <p:nvPr/>
        </p:nvSpPr>
        <p:spPr>
          <a:xfrm>
            <a:off x="985250" y="2014300"/>
            <a:ext cx="3825900" cy="217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43"/>
          <p:cNvCxnSpPr>
            <a:stCxn id="434" idx="2"/>
          </p:cNvCxnSpPr>
          <p:nvPr/>
        </p:nvCxnSpPr>
        <p:spPr>
          <a:xfrm flipH="1" rot="-5400000">
            <a:off x="2677700" y="2452000"/>
            <a:ext cx="694800" cy="253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Coverage Instrumentation</a:t>
            </a:r>
            <a:endParaRPr/>
          </a:p>
        </p:txBody>
      </p:sp>
      <p:sp>
        <p:nvSpPr>
          <p:cNvPr id="442" name="Google Shape;442;p44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Set prev_loc to cur_loc &gt;&gt; 1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443" name="Google Shape;44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444" name="Google Shape;4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75" y="1601300"/>
            <a:ext cx="4171650" cy="9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4"/>
          <p:cNvSpPr txBox="1"/>
          <p:nvPr/>
        </p:nvSpPr>
        <p:spPr>
          <a:xfrm>
            <a:off x="405750" y="2526000"/>
            <a:ext cx="14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Pass.cc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400" y="2926200"/>
            <a:ext cx="4849032" cy="8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/>
          <p:nvPr/>
        </p:nvSpPr>
        <p:spPr>
          <a:xfrm>
            <a:off x="949175" y="2224425"/>
            <a:ext cx="3115500" cy="217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8" name="Google Shape;448;p44"/>
          <p:cNvCxnSpPr>
            <a:stCxn id="447" idx="2"/>
            <a:endCxn id="446" idx="0"/>
          </p:cNvCxnSpPr>
          <p:nvPr/>
        </p:nvCxnSpPr>
        <p:spPr>
          <a:xfrm flipH="1" rot="-5400000">
            <a:off x="2509625" y="2438925"/>
            <a:ext cx="484500" cy="4899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"/>
          <p:cNvSpPr/>
          <p:nvPr/>
        </p:nvSpPr>
        <p:spPr>
          <a:xfrm>
            <a:off x="357725" y="2255750"/>
            <a:ext cx="8474625" cy="668852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</a:t>
            </a:r>
            <a:endParaRPr/>
          </a:p>
        </p:txBody>
      </p:sp>
      <p:sp>
        <p:nvSpPr>
          <p:cNvPr id="455" name="Google Shape;45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113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3258"/>
              <a:t>Given a target.c file, write a llvm pass to satisfy following requirements </a:t>
            </a:r>
            <a:r>
              <a:rPr b="1" lang="zh-TW" sz="3258"/>
              <a:t>without modifying</a:t>
            </a:r>
            <a:r>
              <a:rPr lang="zh-TW" sz="3258"/>
              <a:t> source code.</a:t>
            </a:r>
            <a:endParaRPr sz="3258"/>
          </a:p>
          <a:p>
            <a:pPr indent="-30120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zh-TW" sz="2858"/>
              <a:t>I</a:t>
            </a:r>
            <a:r>
              <a:rPr b="1" lang="zh-TW" sz="2858"/>
              <a:t>nvoke debug function </a:t>
            </a:r>
            <a:r>
              <a:rPr lang="zh-TW" sz="2858"/>
              <a:t>with the first argument is </a:t>
            </a:r>
            <a:r>
              <a:rPr b="1" lang="zh-TW" sz="2858"/>
              <a:t>9527</a:t>
            </a:r>
            <a:r>
              <a:rPr lang="zh-TW" sz="2858"/>
              <a:t> in main function. (40%)</a:t>
            </a:r>
            <a:endParaRPr sz="2858"/>
          </a:p>
          <a:p>
            <a:pPr indent="-30120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zh-TW" sz="2858"/>
              <a:t>Let </a:t>
            </a:r>
            <a:r>
              <a:rPr b="1" lang="zh-TW" sz="2858"/>
              <a:t>argv[1] = "aesophor is ghost !!!"</a:t>
            </a:r>
            <a:r>
              <a:rPr lang="zh-TW" sz="2858"/>
              <a:t> before checking. (30%)</a:t>
            </a:r>
            <a:endParaRPr sz="2858"/>
          </a:p>
          <a:p>
            <a:pPr indent="-30120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zh-TW" sz="2858"/>
              <a:t>Let </a:t>
            </a:r>
            <a:r>
              <a:rPr b="1" lang="zh-TW" sz="2858"/>
              <a:t>argc = 9487</a:t>
            </a:r>
            <a:r>
              <a:rPr lang="zh-TW" sz="2858"/>
              <a:t> before checking. (30%)</a:t>
            </a:r>
            <a:endParaRPr sz="2858"/>
          </a:p>
          <a:p>
            <a:pPr indent="-3113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3258"/>
              <a:t>Upgrade your llvm-lab-pass.cc to new e3.</a:t>
            </a:r>
            <a:endParaRPr sz="3258"/>
          </a:p>
          <a:p>
            <a:pPr indent="-30120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zh-TW" sz="2858"/>
              <a:t>W</a:t>
            </a:r>
            <a:r>
              <a:rPr lang="zh-TW" sz="2858"/>
              <a:t>e will compile your code and use it to instrument target.c.</a:t>
            </a:r>
            <a:endParaRPr sz="2858"/>
          </a:p>
          <a:p>
            <a:pPr indent="-30120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zh-TW" sz="2858"/>
              <a:t>We will execute ./target 1 and see the output result.</a:t>
            </a:r>
            <a:endParaRPr sz="2858"/>
          </a:p>
          <a:p>
            <a:pPr indent="-30120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zh-TW" sz="2858"/>
              <a:t>We may modify the output message after checking, so do not just instrument the output message. </a:t>
            </a:r>
            <a:endParaRPr sz="3258"/>
          </a:p>
          <a:p>
            <a:pPr indent="-3113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3258"/>
              <a:t>We provide </a:t>
            </a:r>
            <a:r>
              <a:rPr lang="zh-TW" sz="3258"/>
              <a:t>Pass.cc </a:t>
            </a:r>
            <a:r>
              <a:rPr lang="zh-TW" sz="3258"/>
              <a:t>template, </a:t>
            </a:r>
            <a:r>
              <a:rPr lang="zh-TW" sz="3258"/>
              <a:t>Makefile, and a docker file as testing environment.</a:t>
            </a:r>
            <a:endParaRPr sz="325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zh-TW" sz="2345"/>
              <a:t>Do not compress the files and plagiarism.</a:t>
            </a:r>
            <a:r>
              <a:rPr b="1" lang="zh-TW" sz="2345"/>
              <a:t> </a:t>
            </a:r>
            <a:r>
              <a:rPr b="1" lang="zh-TW"/>
              <a:t>  </a:t>
            </a:r>
            <a:endParaRPr b="1"/>
          </a:p>
        </p:txBody>
      </p:sp>
      <p:sp>
        <p:nvSpPr>
          <p:cNvPr id="463" name="Google Shape;46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7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target.c</a:t>
            </a:r>
            <a:endParaRPr/>
          </a:p>
        </p:txBody>
      </p:sp>
      <p:sp>
        <p:nvSpPr>
          <p:cNvPr id="470" name="Google Shape;470;p47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471" name="Google Shape;47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72" name="Google Shape;4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49" y="1377025"/>
            <a:ext cx="3120949" cy="325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650" y="2133650"/>
            <a:ext cx="1869551" cy="11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llvm-pass.cc</a:t>
            </a:r>
            <a:endParaRPr/>
          </a:p>
        </p:txBody>
      </p:sp>
      <p:sp>
        <p:nvSpPr>
          <p:cNvPr id="480" name="Google Shape;480;p48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481" name="Google Shape;48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2" name="Google Shape;4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912" y="1444200"/>
            <a:ext cx="3474199" cy="31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  <p:sp>
        <p:nvSpPr>
          <p:cNvPr id="489" name="Google Shape;489;p49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490" name="Google Shape;49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91" name="Google Shape;4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44" y="1900075"/>
            <a:ext cx="2893200" cy="1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9"/>
          <p:cNvSpPr txBox="1"/>
          <p:nvPr/>
        </p:nvSpPr>
        <p:spPr>
          <a:xfrm>
            <a:off x="1148100" y="1536100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Original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493" name="Google Shape;49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775" y="2115726"/>
            <a:ext cx="4047675" cy="16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9"/>
          <p:cNvSpPr txBox="1"/>
          <p:nvPr/>
        </p:nvSpPr>
        <p:spPr>
          <a:xfrm>
            <a:off x="5615350" y="171552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Instrumentation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0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Environment</a:t>
            </a:r>
            <a:endParaRPr/>
          </a:p>
        </p:txBody>
      </p:sp>
      <p:sp>
        <p:nvSpPr>
          <p:cNvPr id="501" name="Google Shape;501;p50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environment in docker file: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Download llvm-lab.zip from github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unzip and cd to distribute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sudo docker build -t llvm-lab . --no-cache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sudo docker run -v $PWD/share:/home/llvm-lab/share -it llvm-lab /bin/bash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cd /home/llvm-lab/share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make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./target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502" name="Google Shape;50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1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Debug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compile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clang error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Instrumentation debug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target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gdb</a:t>
            </a:r>
            <a:endParaRPr/>
          </a:p>
        </p:txBody>
      </p:sp>
      <p:sp>
        <p:nvSpPr>
          <p:cNvPr id="510" name="Google Shape;51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11" name="Google Shape;51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00" y="2934475"/>
            <a:ext cx="3510226" cy="13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525" y="2052848"/>
            <a:ext cx="3710925" cy="2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1"/>
          <p:cNvSpPr txBox="1"/>
          <p:nvPr/>
        </p:nvSpPr>
        <p:spPr>
          <a:xfrm>
            <a:off x="1634063" y="25342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Original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14" name="Google Shape;514;p51"/>
          <p:cNvSpPr txBox="1"/>
          <p:nvPr/>
        </p:nvSpPr>
        <p:spPr>
          <a:xfrm>
            <a:off x="6085738" y="1652650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Instrumentation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Three-Phase Compiler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Frontend, Optimizer, Backend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解析、優化、輸出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source code -&gt; IR -&gt; machine code</a:t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2209800"/>
            <a:ext cx="45148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2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Debug</a:t>
            </a:r>
            <a:endParaRPr/>
          </a:p>
        </p:txBody>
      </p:sp>
      <p:sp>
        <p:nvSpPr>
          <p:cNvPr id="521" name="Google Shape;521;p52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/>
              <a:t>call debug with arg1=9527=0x2537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x64 calling convention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arg1, arg2, arg3</a:t>
            </a:r>
            <a:r>
              <a:rPr lang="zh-TW"/>
              <a:t> will be set in </a:t>
            </a:r>
            <a:r>
              <a:rPr b="1" lang="zh-TW"/>
              <a:t>rdi, rsi, rdx</a:t>
            </a:r>
            <a:endParaRPr b="1" sz="1600"/>
          </a:p>
        </p:txBody>
      </p:sp>
      <p:sp>
        <p:nvSpPr>
          <p:cNvPr id="522" name="Google Shape;52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23" name="Google Shape;52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00" y="2934475"/>
            <a:ext cx="3510226" cy="13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525" y="2052848"/>
            <a:ext cx="3710925" cy="2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2"/>
          <p:cNvSpPr txBox="1"/>
          <p:nvPr/>
        </p:nvSpPr>
        <p:spPr>
          <a:xfrm>
            <a:off x="1634063" y="25342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Original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26" name="Google Shape;526;p52"/>
          <p:cNvSpPr txBox="1"/>
          <p:nvPr/>
        </p:nvSpPr>
        <p:spPr>
          <a:xfrm>
            <a:off x="6085738" y="1652650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Instrumentation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27" name="Google Shape;527;p52"/>
          <p:cNvSpPr/>
          <p:nvPr/>
        </p:nvSpPr>
        <p:spPr>
          <a:xfrm>
            <a:off x="5209625" y="3072150"/>
            <a:ext cx="3014100" cy="15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2"/>
          <p:cNvSpPr/>
          <p:nvPr/>
        </p:nvSpPr>
        <p:spPr>
          <a:xfrm>
            <a:off x="5209625" y="2596675"/>
            <a:ext cx="2688300" cy="15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2"/>
          <p:cNvSpPr/>
          <p:nvPr/>
        </p:nvSpPr>
        <p:spPr>
          <a:xfrm>
            <a:off x="5209625" y="2834425"/>
            <a:ext cx="2542500" cy="15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3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Debug</a:t>
            </a:r>
            <a:endParaRPr/>
          </a:p>
        </p:txBody>
      </p:sp>
      <p:sp>
        <p:nvSpPr>
          <p:cNvPr id="536" name="Google Shape;536;p53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/>
              <a:t>let argc=9487=0x250f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537" name="Google Shape;53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38" name="Google Shape;5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525" y="2052848"/>
            <a:ext cx="3710925" cy="2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3"/>
          <p:cNvSpPr txBox="1"/>
          <p:nvPr/>
        </p:nvSpPr>
        <p:spPr>
          <a:xfrm>
            <a:off x="6085738" y="1652650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Instrumentation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40" name="Google Shape;540;p53"/>
          <p:cNvSpPr/>
          <p:nvPr/>
        </p:nvSpPr>
        <p:spPr>
          <a:xfrm>
            <a:off x="5228300" y="3676300"/>
            <a:ext cx="3510300" cy="13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3"/>
          <p:cNvSpPr/>
          <p:nvPr/>
        </p:nvSpPr>
        <p:spPr>
          <a:xfrm>
            <a:off x="1470963" y="2065000"/>
            <a:ext cx="10725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ret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42" name="Google Shape;542;p53"/>
          <p:cNvSpPr/>
          <p:nvPr/>
        </p:nvSpPr>
        <p:spPr>
          <a:xfrm>
            <a:off x="1470963" y="2341000"/>
            <a:ext cx="10725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rbp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43" name="Google Shape;543;p53"/>
          <p:cNvSpPr/>
          <p:nvPr/>
        </p:nvSpPr>
        <p:spPr>
          <a:xfrm>
            <a:off x="1470963" y="2617000"/>
            <a:ext cx="10725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arg1:</a:t>
            </a:r>
            <a:r>
              <a:rPr b="1" lang="zh-TW">
                <a:solidFill>
                  <a:srgbClr val="666666"/>
                </a:solidFill>
              </a:rPr>
              <a:t>argc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544" name="Google Shape;544;p53"/>
          <p:cNvSpPr/>
          <p:nvPr/>
        </p:nvSpPr>
        <p:spPr>
          <a:xfrm>
            <a:off x="1470963" y="2893000"/>
            <a:ext cx="10725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arg2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45" name="Google Shape;545;p53"/>
          <p:cNvSpPr txBox="1"/>
          <p:nvPr/>
        </p:nvSpPr>
        <p:spPr>
          <a:xfrm>
            <a:off x="681100" y="2318600"/>
            <a:ext cx="7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stack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46" name="Google Shape;546;p53"/>
          <p:cNvSpPr txBox="1"/>
          <p:nvPr/>
        </p:nvSpPr>
        <p:spPr>
          <a:xfrm>
            <a:off x="2623250" y="2570350"/>
            <a:ext cx="8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[rbp-0x8]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547" name="Google Shape;547;p53"/>
          <p:cNvSpPr txBox="1"/>
          <p:nvPr/>
        </p:nvSpPr>
        <p:spPr>
          <a:xfrm>
            <a:off x="2623250" y="2818375"/>
            <a:ext cx="9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[rbp-0x10]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548" name="Google Shape;548;p53"/>
          <p:cNvSpPr/>
          <p:nvPr/>
        </p:nvSpPr>
        <p:spPr>
          <a:xfrm>
            <a:off x="1470963" y="3540550"/>
            <a:ext cx="10725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ret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49" name="Google Shape;549;p53"/>
          <p:cNvSpPr/>
          <p:nvPr/>
        </p:nvSpPr>
        <p:spPr>
          <a:xfrm>
            <a:off x="1470963" y="3816550"/>
            <a:ext cx="10725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rbp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50" name="Google Shape;550;p53"/>
          <p:cNvSpPr/>
          <p:nvPr/>
        </p:nvSpPr>
        <p:spPr>
          <a:xfrm>
            <a:off x="1470963" y="4092550"/>
            <a:ext cx="10725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arg1:</a:t>
            </a:r>
            <a:r>
              <a:rPr b="1" lang="zh-TW">
                <a:solidFill>
                  <a:srgbClr val="666666"/>
                </a:solidFill>
              </a:rPr>
              <a:t>9487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551" name="Google Shape;551;p53"/>
          <p:cNvSpPr/>
          <p:nvPr/>
        </p:nvSpPr>
        <p:spPr>
          <a:xfrm>
            <a:off x="1470963" y="4368550"/>
            <a:ext cx="10725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arg2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52" name="Google Shape;552;p53"/>
          <p:cNvSpPr txBox="1"/>
          <p:nvPr/>
        </p:nvSpPr>
        <p:spPr>
          <a:xfrm>
            <a:off x="681100" y="3794150"/>
            <a:ext cx="7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stack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53" name="Google Shape;553;p53"/>
          <p:cNvSpPr txBox="1"/>
          <p:nvPr/>
        </p:nvSpPr>
        <p:spPr>
          <a:xfrm>
            <a:off x="2623250" y="4045900"/>
            <a:ext cx="8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[rbp-0x8]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554" name="Google Shape;554;p53"/>
          <p:cNvSpPr txBox="1"/>
          <p:nvPr/>
        </p:nvSpPr>
        <p:spPr>
          <a:xfrm>
            <a:off x="2623250" y="4293925"/>
            <a:ext cx="9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66666"/>
                </a:solidFill>
              </a:rPr>
              <a:t>[rbp-0x10]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555" name="Google Shape;555;p53"/>
          <p:cNvSpPr txBox="1"/>
          <p:nvPr/>
        </p:nvSpPr>
        <p:spPr>
          <a:xfrm>
            <a:off x="1173963" y="162262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Original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6" name="Google Shape;556;p53"/>
          <p:cNvSpPr txBox="1"/>
          <p:nvPr/>
        </p:nvSpPr>
        <p:spPr>
          <a:xfrm>
            <a:off x="1173963" y="3166800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Instrumentation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4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Debug</a:t>
            </a:r>
            <a:endParaRPr/>
          </a:p>
        </p:txBody>
      </p:sp>
      <p:sp>
        <p:nvSpPr>
          <p:cNvPr id="563" name="Google Shape;563;p54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/>
              <a:t>let argv[1]=</a:t>
            </a:r>
            <a:r>
              <a:rPr lang="zh-TW" sz="1600"/>
              <a:t>"aesophor is ghost !!!"</a:t>
            </a:r>
            <a:endParaRPr sz="1600"/>
          </a:p>
        </p:txBody>
      </p:sp>
      <p:sp>
        <p:nvSpPr>
          <p:cNvPr id="564" name="Google Shape;56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5" name="Google Shape;56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525" y="2052848"/>
            <a:ext cx="3710925" cy="2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4"/>
          <p:cNvSpPr txBox="1"/>
          <p:nvPr/>
        </p:nvSpPr>
        <p:spPr>
          <a:xfrm>
            <a:off x="1405463" y="16031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Original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67" name="Google Shape;567;p54"/>
          <p:cNvSpPr txBox="1"/>
          <p:nvPr/>
        </p:nvSpPr>
        <p:spPr>
          <a:xfrm>
            <a:off x="6085738" y="1652650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Instrumentation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68" name="Google Shape;568;p54"/>
          <p:cNvSpPr/>
          <p:nvPr/>
        </p:nvSpPr>
        <p:spPr>
          <a:xfrm>
            <a:off x="5236488" y="3792200"/>
            <a:ext cx="3423000" cy="13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4"/>
          <p:cNvSpPr/>
          <p:nvPr/>
        </p:nvSpPr>
        <p:spPr>
          <a:xfrm>
            <a:off x="1470963" y="2065000"/>
            <a:ext cx="10725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argv[0]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70" name="Google Shape;570;p54"/>
          <p:cNvSpPr/>
          <p:nvPr/>
        </p:nvSpPr>
        <p:spPr>
          <a:xfrm>
            <a:off x="1470963" y="2341000"/>
            <a:ext cx="10725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argv[1]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71" name="Google Shape;571;p54"/>
          <p:cNvSpPr txBox="1"/>
          <p:nvPr/>
        </p:nvSpPr>
        <p:spPr>
          <a:xfrm>
            <a:off x="318863" y="2003375"/>
            <a:ext cx="7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argv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572" name="Google Shape;572;p54"/>
          <p:cNvCxnSpPr>
            <a:stCxn id="571" idx="3"/>
            <a:endCxn id="569" idx="1"/>
          </p:cNvCxnSpPr>
          <p:nvPr/>
        </p:nvCxnSpPr>
        <p:spPr>
          <a:xfrm flipH="1" rot="10800000">
            <a:off x="1101263" y="2202875"/>
            <a:ext cx="3696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54"/>
          <p:cNvSpPr/>
          <p:nvPr/>
        </p:nvSpPr>
        <p:spPr>
          <a:xfrm>
            <a:off x="3042638" y="2341000"/>
            <a:ext cx="10725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“1”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574" name="Google Shape;574;p54"/>
          <p:cNvCxnSpPr>
            <a:stCxn id="570" idx="3"/>
            <a:endCxn id="573" idx="1"/>
          </p:cNvCxnSpPr>
          <p:nvPr/>
        </p:nvCxnSpPr>
        <p:spPr>
          <a:xfrm>
            <a:off x="2543463" y="2479000"/>
            <a:ext cx="49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54"/>
          <p:cNvSpPr/>
          <p:nvPr/>
        </p:nvSpPr>
        <p:spPr>
          <a:xfrm>
            <a:off x="1521688" y="3375200"/>
            <a:ext cx="10725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[rdx]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76" name="Google Shape;576;p54"/>
          <p:cNvSpPr/>
          <p:nvPr/>
        </p:nvSpPr>
        <p:spPr>
          <a:xfrm>
            <a:off x="1521688" y="3651200"/>
            <a:ext cx="10725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[rdx+8]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77" name="Google Shape;577;p54"/>
          <p:cNvSpPr txBox="1"/>
          <p:nvPr/>
        </p:nvSpPr>
        <p:spPr>
          <a:xfrm>
            <a:off x="369588" y="3313575"/>
            <a:ext cx="7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argv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578" name="Google Shape;578;p54"/>
          <p:cNvCxnSpPr>
            <a:stCxn id="577" idx="3"/>
            <a:endCxn id="575" idx="1"/>
          </p:cNvCxnSpPr>
          <p:nvPr/>
        </p:nvCxnSpPr>
        <p:spPr>
          <a:xfrm flipH="1" rot="10800000">
            <a:off x="1151988" y="3513075"/>
            <a:ext cx="3696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54"/>
          <p:cNvSpPr/>
          <p:nvPr/>
        </p:nvSpPr>
        <p:spPr>
          <a:xfrm>
            <a:off x="3093363" y="3651200"/>
            <a:ext cx="10725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string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580" name="Google Shape;580;p54"/>
          <p:cNvCxnSpPr>
            <a:stCxn id="576" idx="3"/>
            <a:endCxn id="579" idx="1"/>
          </p:cNvCxnSpPr>
          <p:nvPr/>
        </p:nvCxnSpPr>
        <p:spPr>
          <a:xfrm>
            <a:off x="2594188" y="3789200"/>
            <a:ext cx="49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54"/>
          <p:cNvSpPr txBox="1"/>
          <p:nvPr/>
        </p:nvSpPr>
        <p:spPr>
          <a:xfrm>
            <a:off x="1405463" y="2934000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Instrumentation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82" name="Google Shape;58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309" y="1150538"/>
            <a:ext cx="3183366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5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</a:t>
            </a:r>
            <a:endParaRPr/>
          </a:p>
        </p:txBody>
      </p:sp>
      <p:sp>
        <p:nvSpPr>
          <p:cNvPr id="589" name="Google Shape;58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90" name="Google Shape;590;p55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tl455047.cs09@nycu.edu.tw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6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597" name="Google Shape;59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98" name="Google Shape;598;p56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u="sng">
                <a:solidFill>
                  <a:schemeClr val="hlink"/>
                </a:solidFill>
                <a:hlinkClick r:id="rId3"/>
              </a:rPr>
              <a:t>https://llvm.org/docs/LangRef.html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u="sng">
                <a:solidFill>
                  <a:schemeClr val="hlink"/>
                </a:solidFill>
                <a:hlinkClick r:id="rId4"/>
              </a:rPr>
              <a:t>https://llvm.org/doxygen/index.html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u="sng">
                <a:solidFill>
                  <a:schemeClr val="hlink"/>
                </a:solidFill>
                <a:hlinkClick r:id="rId5"/>
              </a:rPr>
              <a:t>https://github.com/google/AFL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</a:t>
            </a:r>
            <a:r>
              <a:rPr lang="zh-TW"/>
              <a:t>LLVM?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control flow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Instrumentation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sanitizer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357725" y="2255750"/>
            <a:ext cx="8474625" cy="668852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LLVM Pass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Caution!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All following content works on </a:t>
            </a:r>
            <a:r>
              <a:rPr b="1" lang="zh-TW"/>
              <a:t>llvm-11,</a:t>
            </a:r>
            <a:r>
              <a:rPr lang="zh-TW"/>
              <a:t> other versions are not </a:t>
            </a:r>
            <a:r>
              <a:rPr lang="zh-TW"/>
              <a:t>guaranteed!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All API can be found in </a:t>
            </a:r>
            <a:r>
              <a:rPr b="1" lang="zh-TW"/>
              <a:t>https://llvm.org/doxygen/index.html</a:t>
            </a:r>
            <a:endParaRPr b="1"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Pass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grpSp>
        <p:nvGrpSpPr>
          <p:cNvPr id="112" name="Google Shape;112;p20"/>
          <p:cNvGrpSpPr/>
          <p:nvPr/>
        </p:nvGrpSpPr>
        <p:grpSpPr>
          <a:xfrm>
            <a:off x="505138" y="1711725"/>
            <a:ext cx="8133725" cy="1436075"/>
            <a:chOff x="523375" y="2700500"/>
            <a:chExt cx="8133725" cy="1436075"/>
          </a:xfrm>
        </p:grpSpPr>
        <p:sp>
          <p:nvSpPr>
            <p:cNvPr id="113" name="Google Shape;113;p20"/>
            <p:cNvSpPr/>
            <p:nvPr/>
          </p:nvSpPr>
          <p:spPr>
            <a:xfrm>
              <a:off x="2137650" y="3144475"/>
              <a:ext cx="4805400" cy="9921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20"/>
            <p:cNvGrpSpPr/>
            <p:nvPr/>
          </p:nvGrpSpPr>
          <p:grpSpPr>
            <a:xfrm>
              <a:off x="523375" y="2700500"/>
              <a:ext cx="8133725" cy="1190825"/>
              <a:chOff x="523375" y="2700500"/>
              <a:chExt cx="8133725" cy="1190825"/>
            </a:xfrm>
          </p:grpSpPr>
          <p:sp>
            <p:nvSpPr>
              <p:cNvPr id="115" name="Google Shape;115;p20"/>
              <p:cNvSpPr/>
              <p:nvPr/>
            </p:nvSpPr>
            <p:spPr>
              <a:xfrm>
                <a:off x="5647600" y="3403525"/>
                <a:ext cx="1051500" cy="487800"/>
              </a:xfrm>
              <a:prstGeom prst="rect">
                <a:avLst/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Fira Code"/>
                    <a:ea typeface="Fira Code"/>
                    <a:cs typeface="Fira Code"/>
                    <a:sym typeface="Fira Code"/>
                  </a:rPr>
                  <a:t>Backend</a:t>
                </a:r>
                <a:endParaRPr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2444900" y="3403525"/>
                <a:ext cx="1051500" cy="487800"/>
              </a:xfrm>
              <a:prstGeom prst="rect">
                <a:avLst/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Fira Code"/>
                    <a:ea typeface="Fira Code"/>
                    <a:cs typeface="Fira Code"/>
                    <a:sym typeface="Fira Code"/>
                  </a:rPr>
                  <a:t>Frontend</a:t>
                </a:r>
                <a:endParaRPr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>
                <a:off x="4046250" y="3403525"/>
                <a:ext cx="1051500" cy="487800"/>
              </a:xfrm>
              <a:prstGeom prst="rect">
                <a:avLst/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Fira Code"/>
                    <a:ea typeface="Fira Code"/>
                    <a:cs typeface="Fira Code"/>
                    <a:sym typeface="Fira Code"/>
                  </a:rPr>
                  <a:t>Midend</a:t>
                </a:r>
                <a:endParaRPr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cxnSp>
            <p:nvCxnSpPr>
              <p:cNvPr id="118" name="Google Shape;118;p20"/>
              <p:cNvCxnSpPr>
                <a:endCxn id="117" idx="1"/>
              </p:cNvCxnSpPr>
              <p:nvPr/>
            </p:nvCxnSpPr>
            <p:spPr>
              <a:xfrm>
                <a:off x="3502050" y="3640525"/>
                <a:ext cx="544200" cy="6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" name="Google Shape;119;p20"/>
              <p:cNvCxnSpPr>
                <a:stCxn id="117" idx="3"/>
                <a:endCxn id="115" idx="1"/>
              </p:cNvCxnSpPr>
              <p:nvPr/>
            </p:nvCxnSpPr>
            <p:spPr>
              <a:xfrm>
                <a:off x="5097750" y="3647425"/>
                <a:ext cx="549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0" name="Google Shape;120;p20"/>
              <p:cNvCxnSpPr/>
              <p:nvPr/>
            </p:nvCxnSpPr>
            <p:spPr>
              <a:xfrm>
                <a:off x="1900700" y="3647875"/>
                <a:ext cx="544200" cy="6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1" name="Google Shape;121;p20"/>
              <p:cNvCxnSpPr/>
              <p:nvPr/>
            </p:nvCxnSpPr>
            <p:spPr>
              <a:xfrm>
                <a:off x="6699100" y="3640525"/>
                <a:ext cx="544200" cy="6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2" name="Google Shape;122;p20"/>
              <p:cNvSpPr txBox="1"/>
              <p:nvPr/>
            </p:nvSpPr>
            <p:spPr>
              <a:xfrm>
                <a:off x="523375" y="3459325"/>
                <a:ext cx="1481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Fira Code"/>
                    <a:ea typeface="Fira Code"/>
                    <a:cs typeface="Fira Code"/>
                    <a:sym typeface="Fira Code"/>
                  </a:rPr>
                  <a:t>source code</a:t>
                </a:r>
                <a:endParaRPr sz="12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23" name="Google Shape;123;p20"/>
              <p:cNvSpPr txBox="1"/>
              <p:nvPr/>
            </p:nvSpPr>
            <p:spPr>
              <a:xfrm>
                <a:off x="7176000" y="3459325"/>
                <a:ext cx="1481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Fira Code"/>
                    <a:ea typeface="Fira Code"/>
                    <a:cs typeface="Fira Code"/>
                    <a:sym typeface="Fira Code"/>
                  </a:rPr>
                  <a:t>machine code</a:t>
                </a:r>
                <a:endParaRPr sz="12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24" name="Google Shape;124;p20"/>
              <p:cNvSpPr txBox="1"/>
              <p:nvPr/>
            </p:nvSpPr>
            <p:spPr>
              <a:xfrm>
                <a:off x="3752400" y="2700500"/>
                <a:ext cx="1575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Fira Code"/>
                    <a:ea typeface="Fira Code"/>
                    <a:cs typeface="Fira Code"/>
                    <a:sym typeface="Fira Code"/>
                  </a:rPr>
                  <a:t>clang - llvm</a:t>
                </a:r>
                <a:endParaRPr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  <p:grpSp>
        <p:nvGrpSpPr>
          <p:cNvPr id="125" name="Google Shape;125;p20"/>
          <p:cNvGrpSpPr/>
          <p:nvPr/>
        </p:nvGrpSpPr>
        <p:grpSpPr>
          <a:xfrm>
            <a:off x="2376300" y="2899975"/>
            <a:ext cx="4391400" cy="974100"/>
            <a:chOff x="2378725" y="3888750"/>
            <a:chExt cx="4391400" cy="974100"/>
          </a:xfrm>
        </p:grpSpPr>
        <p:sp>
          <p:nvSpPr>
            <p:cNvPr id="126" name="Google Shape;126;p20"/>
            <p:cNvSpPr/>
            <p:nvPr/>
          </p:nvSpPr>
          <p:spPr>
            <a:xfrm>
              <a:off x="4216963" y="4340850"/>
              <a:ext cx="714900" cy="5220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EFEFEF"/>
                  </a:solidFill>
                  <a:latin typeface="Fira Code"/>
                  <a:ea typeface="Fira Code"/>
                  <a:cs typeface="Fira Code"/>
                  <a:sym typeface="Fira Code"/>
                </a:rPr>
                <a:t>Pass</a:t>
              </a:r>
              <a:endParaRPr sz="1200">
                <a:solidFill>
                  <a:srgbClr val="EFEFE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7" name="Google Shape;127;p20"/>
            <p:cNvCxnSpPr>
              <a:endCxn id="128" idx="1"/>
            </p:cNvCxnSpPr>
            <p:nvPr/>
          </p:nvCxnSpPr>
          <p:spPr>
            <a:xfrm flipH="1">
              <a:off x="2378725" y="3888750"/>
              <a:ext cx="1677600" cy="7131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20"/>
            <p:cNvCxnSpPr>
              <a:endCxn id="130" idx="3"/>
            </p:cNvCxnSpPr>
            <p:nvPr/>
          </p:nvCxnSpPr>
          <p:spPr>
            <a:xfrm>
              <a:off x="5092525" y="3888750"/>
              <a:ext cx="1677600" cy="7131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1" name="Google Shape;131;p20"/>
            <p:cNvSpPr/>
            <p:nvPr/>
          </p:nvSpPr>
          <p:spPr>
            <a:xfrm>
              <a:off x="5136100" y="4340850"/>
              <a:ext cx="714900" cy="5220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EFEFEF"/>
                  </a:solidFill>
                  <a:latin typeface="Fira Code"/>
                  <a:ea typeface="Fira Code"/>
                  <a:cs typeface="Fira Code"/>
                  <a:sym typeface="Fira Code"/>
                </a:rPr>
                <a:t>Pass</a:t>
              </a:r>
              <a:endParaRPr sz="1200">
                <a:solidFill>
                  <a:srgbClr val="EFEFE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3261100" y="4340850"/>
              <a:ext cx="714900" cy="5220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EFEFEF"/>
                  </a:solidFill>
                  <a:latin typeface="Fira Code"/>
                  <a:ea typeface="Fira Code"/>
                  <a:cs typeface="Fira Code"/>
                  <a:sym typeface="Fira Code"/>
                </a:rPr>
                <a:t>Pass</a:t>
              </a:r>
              <a:endParaRPr sz="1200">
                <a:solidFill>
                  <a:srgbClr val="EFEFE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6055225" y="4340850"/>
              <a:ext cx="714900" cy="5220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EFEFEF"/>
                  </a:solidFill>
                  <a:latin typeface="Fira Code"/>
                  <a:ea typeface="Fira Code"/>
                  <a:cs typeface="Fira Code"/>
                  <a:sym typeface="Fira Code"/>
                </a:rPr>
                <a:t>Pass</a:t>
              </a:r>
              <a:endParaRPr sz="1200">
                <a:solidFill>
                  <a:srgbClr val="EFEFE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2378725" y="4340850"/>
              <a:ext cx="714900" cy="5220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EFEFEF"/>
                  </a:solidFill>
                  <a:latin typeface="Fira Code"/>
                  <a:ea typeface="Fira Code"/>
                  <a:cs typeface="Fira Code"/>
                  <a:sym typeface="Fira Code"/>
                </a:rPr>
                <a:t>Pass</a:t>
              </a:r>
              <a:endParaRPr sz="1200">
                <a:solidFill>
                  <a:srgbClr val="EFEFE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33" name="Google Shape;133;p20"/>
            <p:cNvCxnSpPr>
              <a:stCxn id="128" idx="3"/>
              <a:endCxn id="132" idx="1"/>
            </p:cNvCxnSpPr>
            <p:nvPr/>
          </p:nvCxnSpPr>
          <p:spPr>
            <a:xfrm>
              <a:off x="3093625" y="4601850"/>
              <a:ext cx="167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20"/>
            <p:cNvCxnSpPr>
              <a:stCxn id="132" idx="3"/>
              <a:endCxn id="126" idx="1"/>
            </p:cNvCxnSpPr>
            <p:nvPr/>
          </p:nvCxnSpPr>
          <p:spPr>
            <a:xfrm>
              <a:off x="3976000" y="4601850"/>
              <a:ext cx="24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5" name="Google Shape;135;p20"/>
            <p:cNvCxnSpPr>
              <a:stCxn id="126" idx="3"/>
              <a:endCxn id="131" idx="1"/>
            </p:cNvCxnSpPr>
            <p:nvPr/>
          </p:nvCxnSpPr>
          <p:spPr>
            <a:xfrm>
              <a:off x="4931863" y="4601850"/>
              <a:ext cx="204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" name="Google Shape;136;p20"/>
            <p:cNvCxnSpPr>
              <a:stCxn id="131" idx="3"/>
              <a:endCxn id="130" idx="1"/>
            </p:cNvCxnSpPr>
            <p:nvPr/>
          </p:nvCxnSpPr>
          <p:spPr>
            <a:xfrm>
              <a:off x="5851000" y="4601850"/>
              <a:ext cx="204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-180550" y="525125"/>
            <a:ext cx="5295737" cy="503315"/>
          </a:xfrm>
          <a:custGeom>
            <a:rect b="b" l="l" r="r" t="t"/>
            <a:pathLst>
              <a:path extrusionOk="0" h="48759" w="289187">
                <a:moveTo>
                  <a:pt x="75676" y="0"/>
                </a:moveTo>
                <a:cubicBezTo>
                  <a:pt x="69734" y="0"/>
                  <a:pt x="63787" y="4"/>
                  <a:pt x="57828" y="4"/>
                </a:cubicBezTo>
                <a:cubicBezTo>
                  <a:pt x="56812" y="4"/>
                  <a:pt x="23422" y="4"/>
                  <a:pt x="10550" y="5908"/>
                </a:cubicBezTo>
                <a:cubicBezTo>
                  <a:pt x="0" y="6876"/>
                  <a:pt x="6872" y="33587"/>
                  <a:pt x="6194" y="35717"/>
                </a:cubicBezTo>
                <a:cubicBezTo>
                  <a:pt x="4307" y="41572"/>
                  <a:pt x="3485" y="37749"/>
                  <a:pt x="3097" y="43750"/>
                </a:cubicBezTo>
                <a:cubicBezTo>
                  <a:pt x="3049" y="44814"/>
                  <a:pt x="2952" y="45927"/>
                  <a:pt x="3485" y="46798"/>
                </a:cubicBezTo>
                <a:cubicBezTo>
                  <a:pt x="4387" y="48290"/>
                  <a:pt x="8275" y="48758"/>
                  <a:pt x="12996" y="48758"/>
                </a:cubicBezTo>
                <a:cubicBezTo>
                  <a:pt x="20681" y="48758"/>
                  <a:pt x="30573" y="47517"/>
                  <a:pt x="33390" y="47427"/>
                </a:cubicBezTo>
                <a:cubicBezTo>
                  <a:pt x="44327" y="47089"/>
                  <a:pt x="55263" y="46556"/>
                  <a:pt x="66200" y="46411"/>
                </a:cubicBezTo>
                <a:cubicBezTo>
                  <a:pt x="76652" y="46266"/>
                  <a:pt x="87153" y="46314"/>
                  <a:pt x="97605" y="46218"/>
                </a:cubicBezTo>
                <a:cubicBezTo>
                  <a:pt x="108106" y="46169"/>
                  <a:pt x="118704" y="45782"/>
                  <a:pt x="129253" y="45492"/>
                </a:cubicBezTo>
                <a:cubicBezTo>
                  <a:pt x="150207" y="44911"/>
                  <a:pt x="171208" y="44766"/>
                  <a:pt x="192162" y="44717"/>
                </a:cubicBezTo>
                <a:cubicBezTo>
                  <a:pt x="202372" y="44717"/>
                  <a:pt x="212583" y="44766"/>
                  <a:pt x="222793" y="44814"/>
                </a:cubicBezTo>
                <a:cubicBezTo>
                  <a:pt x="225898" y="44814"/>
                  <a:pt x="233262" y="45101"/>
                  <a:pt x="242026" y="45101"/>
                </a:cubicBezTo>
                <a:cubicBezTo>
                  <a:pt x="259216" y="45101"/>
                  <a:pt x="281792" y="43997"/>
                  <a:pt x="288170" y="37459"/>
                </a:cubicBezTo>
                <a:cubicBezTo>
                  <a:pt x="289186" y="36394"/>
                  <a:pt x="283718" y="35813"/>
                  <a:pt x="283815" y="34507"/>
                </a:cubicBezTo>
                <a:cubicBezTo>
                  <a:pt x="283912" y="33684"/>
                  <a:pt x="288993" y="32233"/>
                  <a:pt x="287589" y="31361"/>
                </a:cubicBezTo>
                <a:cubicBezTo>
                  <a:pt x="284879" y="29716"/>
                  <a:pt x="280573" y="28216"/>
                  <a:pt x="279411" y="27587"/>
                </a:cubicBezTo>
                <a:cubicBezTo>
                  <a:pt x="278443" y="27055"/>
                  <a:pt x="277475" y="26522"/>
                  <a:pt x="276556" y="25942"/>
                </a:cubicBezTo>
                <a:cubicBezTo>
                  <a:pt x="280331" y="24780"/>
                  <a:pt x="286863" y="26329"/>
                  <a:pt x="287880" y="22506"/>
                </a:cubicBezTo>
                <a:cubicBezTo>
                  <a:pt x="288419" y="20609"/>
                  <a:pt x="288058" y="20413"/>
                  <a:pt x="287227" y="20413"/>
                </a:cubicBezTo>
                <a:cubicBezTo>
                  <a:pt x="287011" y="20413"/>
                  <a:pt x="286763" y="20426"/>
                  <a:pt x="286492" y="20426"/>
                </a:cubicBezTo>
                <a:cubicBezTo>
                  <a:pt x="285089" y="20426"/>
                  <a:pt x="283042" y="20074"/>
                  <a:pt x="281395" y="15731"/>
                </a:cubicBezTo>
                <a:cubicBezTo>
                  <a:pt x="279634" y="10971"/>
                  <a:pt x="280167" y="3869"/>
                  <a:pt x="266919" y="3869"/>
                </a:cubicBezTo>
                <a:cubicBezTo>
                  <a:pt x="266699" y="3869"/>
                  <a:pt x="266476" y="3871"/>
                  <a:pt x="266249" y="3875"/>
                </a:cubicBezTo>
                <a:cubicBezTo>
                  <a:pt x="264914" y="3910"/>
                  <a:pt x="263652" y="3944"/>
                  <a:pt x="262377" y="3944"/>
                </a:cubicBezTo>
                <a:cubicBezTo>
                  <a:pt x="261849" y="3944"/>
                  <a:pt x="261319" y="3938"/>
                  <a:pt x="260781" y="3924"/>
                </a:cubicBezTo>
                <a:cubicBezTo>
                  <a:pt x="255506" y="3682"/>
                  <a:pt x="250231" y="3488"/>
                  <a:pt x="245005" y="3343"/>
                </a:cubicBezTo>
                <a:cubicBezTo>
                  <a:pt x="224245" y="2714"/>
                  <a:pt x="203534" y="2666"/>
                  <a:pt x="182774" y="1988"/>
                </a:cubicBezTo>
                <a:cubicBezTo>
                  <a:pt x="161917" y="1262"/>
                  <a:pt x="141109" y="440"/>
                  <a:pt x="120252" y="198"/>
                </a:cubicBezTo>
                <a:cubicBezTo>
                  <a:pt x="105355" y="25"/>
                  <a:pt x="90531" y="0"/>
                  <a:pt x="7567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Pass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inherit from Pass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ModulePass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FunctionPass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…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33550"/>
            <a:ext cx="3713899" cy="23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1025" y="2628113"/>
            <a:ext cx="4800125" cy="213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6450" y="1017725"/>
            <a:ext cx="3185839" cy="14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